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notesSlides/notesSlide7.xml" ContentType="application/vnd.openxmlformats-officedocument.presentationml.notesSlide+xml"/>
  <Override PartName="/ppt/ink/ink3.xml" ContentType="application/inkml+xml"/>
  <Override PartName="/ppt/ink/ink4.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5.xml" ContentType="application/inkml+xml"/>
  <Override PartName="/ppt/notesSlides/notesSlide13.xml" ContentType="application/vnd.openxmlformats-officedocument.presentationml.notesSlide+xml"/>
  <Override PartName="/ppt/ink/ink6.xml" ContentType="application/inkml+xml"/>
  <Override PartName="/ppt/notesSlides/notesSlide14.xml" ContentType="application/vnd.openxmlformats-officedocument.presentationml.notesSlide+xml"/>
  <Override PartName="/ppt/ink/ink7.xml" ContentType="application/inkml+xml"/>
  <Override PartName="/ppt/notesSlides/notesSlide15.xml" ContentType="application/vnd.openxmlformats-officedocument.presentationml.notesSlide+xml"/>
  <Override PartName="/ppt/ink/ink8.xml" ContentType="application/inkml+xml"/>
  <Override PartName="/ppt/notesSlides/notesSlide16.xml" ContentType="application/vnd.openxmlformats-officedocument.presentationml.notesSlide+xml"/>
  <Override PartName="/ppt/ink/ink9.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0.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1.xml" ContentType="application/inkml+xml"/>
  <Override PartName="/ppt/notesSlides/notesSlide21.xml" ContentType="application/vnd.openxmlformats-officedocument.presentationml.notesSlide+xml"/>
  <Override PartName="/ppt/ink/ink12.xml" ContentType="application/inkml+xml"/>
  <Override PartName="/ppt/notesSlides/notesSlide22.xml" ContentType="application/vnd.openxmlformats-officedocument.presentationml.notesSlide+xml"/>
  <Override PartName="/ppt/ink/ink13.xml" ContentType="application/inkml+xml"/>
  <Override PartName="/ppt/notesSlides/notesSlide23.xml" ContentType="application/vnd.openxmlformats-officedocument.presentationml.notesSlide+xml"/>
  <Override PartName="/ppt/ink/ink14.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5.xml" ContentType="application/inkml+xml"/>
  <Override PartName="/ppt/notesSlides/notesSlide26.xml" ContentType="application/vnd.openxmlformats-officedocument.presentationml.notesSlide+xml"/>
  <Override PartName="/ppt/ink/ink16.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7.xml" ContentType="application/inkml+xml"/>
  <Override PartName="/ppt/notesSlides/notesSlide29.xml" ContentType="application/vnd.openxmlformats-officedocument.presentationml.notesSlide+xml"/>
  <Override PartName="/ppt/ink/ink18.xml" ContentType="application/inkml+xml"/>
  <Override PartName="/ppt/notesSlides/notesSlide30.xml" ContentType="application/vnd.openxmlformats-officedocument.presentationml.notesSlide+xml"/>
  <Override PartName="/ppt/ink/ink19.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20.xml" ContentType="application/inkml+xml"/>
  <Override PartName="/ppt/notesSlides/notesSlide33.xml" ContentType="application/vnd.openxmlformats-officedocument.presentationml.notesSlide+xml"/>
  <Override PartName="/ppt/ink/ink21.xml" ContentType="application/inkml+xml"/>
  <Override PartName="/ppt/notesSlides/notesSlide34.xml" ContentType="application/vnd.openxmlformats-officedocument.presentationml.notesSlide+xml"/>
  <Override PartName="/ppt/ink/ink22.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23.xml" ContentType="application/inkml+xml"/>
  <Override PartName="/ppt/notesSlides/notesSlide37.xml" ContentType="application/vnd.openxmlformats-officedocument.presentationml.notesSlide+xml"/>
  <Override PartName="/ppt/ink/ink24.xml" ContentType="application/inkml+xml"/>
  <Override PartName="/ppt/notesSlides/notesSlide38.xml" ContentType="application/vnd.openxmlformats-officedocument.presentationml.notesSlide+xml"/>
  <Override PartName="/ppt/ink/ink25.xml" ContentType="application/inkml+xml"/>
  <Override PartName="/ppt/tags/tag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26.xml" ContentType="application/inkml+xml"/>
  <Override PartName="/ppt/notesSlides/notesSlide41.xml" ContentType="application/vnd.openxmlformats-officedocument.presentationml.notesSlide+xml"/>
  <Override PartName="/ppt/ink/ink27.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28.xml" ContentType="application/inkml+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ink/ink29.xml" ContentType="application/inkml+xml"/>
  <Override PartName="/ppt/notesSlides/notesSlide46.xml" ContentType="application/vnd.openxmlformats-officedocument.presentationml.notesSlide+xml"/>
  <Override PartName="/ppt/ink/ink30.xml" ContentType="application/inkml+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31.xml" ContentType="application/inkml+xml"/>
  <Override PartName="/ppt/notesSlides/notesSlide49.xml" ContentType="application/vnd.openxmlformats-officedocument.presentationml.notesSlide+xml"/>
  <Override PartName="/ppt/ink/ink32.xml" ContentType="application/inkml+xml"/>
  <Override PartName="/ppt/notesSlides/notesSlide50.xml" ContentType="application/vnd.openxmlformats-officedocument.presentationml.notesSlide+xml"/>
  <Override PartName="/ppt/ink/ink33.xml" ContentType="application/inkml+xml"/>
  <Override PartName="/ppt/notesSlides/notesSlide51.xml" ContentType="application/vnd.openxmlformats-officedocument.presentationml.notesSlide+xml"/>
  <Override PartName="/ppt/ink/ink34.xml" ContentType="application/inkml+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ink/ink35.xml" ContentType="application/inkml+xml"/>
  <Override PartName="/ppt/notesSlides/notesSlide54.xml" ContentType="application/vnd.openxmlformats-officedocument.presentationml.notesSlide+xml"/>
  <Override PartName="/ppt/ink/ink3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6"/>
  </p:notesMasterIdLst>
  <p:sldIdLst>
    <p:sldId id="256" r:id="rId2"/>
    <p:sldId id="418" r:id="rId3"/>
    <p:sldId id="417" r:id="rId4"/>
    <p:sldId id="257" r:id="rId5"/>
    <p:sldId id="469" r:id="rId6"/>
    <p:sldId id="419" r:id="rId7"/>
    <p:sldId id="420" r:id="rId8"/>
    <p:sldId id="470" r:id="rId9"/>
    <p:sldId id="471" r:id="rId10"/>
    <p:sldId id="472" r:id="rId11"/>
    <p:sldId id="473" r:id="rId12"/>
    <p:sldId id="376" r:id="rId13"/>
    <p:sldId id="258" r:id="rId14"/>
    <p:sldId id="474" r:id="rId15"/>
    <p:sldId id="475" r:id="rId16"/>
    <p:sldId id="427" r:id="rId17"/>
    <p:sldId id="456" r:id="rId18"/>
    <p:sldId id="476" r:id="rId19"/>
    <p:sldId id="477" r:id="rId20"/>
    <p:sldId id="478" r:id="rId21"/>
    <p:sldId id="479" r:id="rId22"/>
    <p:sldId id="480" r:id="rId23"/>
    <p:sldId id="481" r:id="rId24"/>
    <p:sldId id="482" r:id="rId25"/>
    <p:sldId id="483" r:id="rId26"/>
    <p:sldId id="433" r:id="rId27"/>
    <p:sldId id="484" r:id="rId28"/>
    <p:sldId id="485" r:id="rId29"/>
    <p:sldId id="486" r:id="rId30"/>
    <p:sldId id="435" r:id="rId31"/>
    <p:sldId id="487" r:id="rId32"/>
    <p:sldId id="436" r:id="rId33"/>
    <p:sldId id="488" r:id="rId34"/>
    <p:sldId id="467" r:id="rId35"/>
    <p:sldId id="438" r:id="rId36"/>
    <p:sldId id="489" r:id="rId37"/>
    <p:sldId id="490" r:id="rId38"/>
    <p:sldId id="491" r:id="rId39"/>
    <p:sldId id="466" r:id="rId40"/>
    <p:sldId id="492" r:id="rId41"/>
    <p:sldId id="493" r:id="rId42"/>
    <p:sldId id="494" r:id="rId43"/>
    <p:sldId id="495" r:id="rId44"/>
    <p:sldId id="496" r:id="rId45"/>
    <p:sldId id="448" r:id="rId46"/>
    <p:sldId id="497" r:id="rId47"/>
    <p:sldId id="498" r:id="rId48"/>
    <p:sldId id="499" r:id="rId49"/>
    <p:sldId id="500" r:id="rId50"/>
    <p:sldId id="288" r:id="rId51"/>
    <p:sldId id="457" r:id="rId52"/>
    <p:sldId id="464" r:id="rId53"/>
    <p:sldId id="455" r:id="rId54"/>
    <p:sldId id="285" r:id="rId5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reproductiveaccess.org" initials="b" lastIdx="3" clrIdx="0">
    <p:extLst>
      <p:ext uri="{19B8F6BF-5375-455C-9EA6-DF929625EA0E}">
        <p15:presenceInfo xmlns:p15="http://schemas.microsoft.com/office/powerpoint/2012/main" userId="d0ed21eec0bf8544" providerId="Windows Live"/>
      </p:ext>
    </p:extLst>
  </p:cmAuthor>
  <p:cmAuthor id="2" name="Microsoft Office User" initials="MOU" lastIdx="1"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5B6F"/>
    <a:srgbClr val="30769B"/>
    <a:srgbClr val="B0B938"/>
    <a:srgbClr val="EBCB38"/>
    <a:srgbClr val="EBCC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71777"/>
  </p:normalViewPr>
  <p:slideViewPr>
    <p:cSldViewPr snapToGrid="0" snapToObjects="1">
      <p:cViewPr varScale="1">
        <p:scale>
          <a:sx n="36" d="100"/>
          <a:sy n="36" d="100"/>
        </p:scale>
        <p:origin x="976" y="232"/>
      </p:cViewPr>
      <p:guideLst/>
    </p:cSldViewPr>
  </p:slideViewPr>
  <p:notesTextViewPr>
    <p:cViewPr>
      <p:scale>
        <a:sx n="65" d="100"/>
        <a:sy n="65" d="100"/>
      </p:scale>
      <p:origin x="0" y="-201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6T18:04:50.178"/>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8027,'278'-15'0,"-2"1"0,1 0 0,1-1 0,-23 4 0,-2 1 0,-3 1 0,2 1 0,-9 2 0,1 2 0,-2 0 0,3 0 0,0 0 0,2 1 0,-1 0 0,5 0 0,13 0 0,3-2 0,3 2 0,1-1-454,15 0 1,1 1 0,3 0 0,5 0 0,-45 1 0,2-1 0,2 1 0,4 0 0,4 0 453,-21 1 0,4 0 0,2 0 0,4 1 0,3-1 0,1 1 0,22-1 0,1 1 0,3 0 0,4 0 0,5 0 0,3-1-127,-11 1 1,5-1 0,4 1 0,3-1 0,2 0-1,-1 1 1,1-1 0,-32 1 0,-1-1 0,3 1-1,-1 0 1,2 0 0,-1 0 0,1 0 0,-1 0 126,4 0 0,2-1 0,-2 1 0,1 0 0,0 0 0,1 0 0,-1 0 0,-1 1 0,1-1 0,-1 1 0,0 0 0,0-1 0,0 1 0,0 0 0,0 0 0,0 1-40,-2-1 1,2 0 0,-1 1 0,1-1 0,-1 1 0,-1-1-1,-2 1 1,-1 0 0,26 1 0,-1 0 0,-1-1 0,-2 2-1,-1-1 1,-4 0 0,-1 0 39,-21 1 0,-3-1 0,-3 1 0,-1 0 0,0-1 0,1 1 0,3 0 0,6-1 0,3 1 0,3 0 0,-3-1 0,0 1 0,-3 0 0,-5-1-72,19 1 0,-2-1 0,-4 0 1,-2 0-1,-4 1 0,-2 0 1,28 2-1,-5 1 0,-3 1 1,-1 0-1,0 1 0,-6 2 1,-1-1-1,2 0 0,0 1 1,-1-1-1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8027,'269'-15'0,"-1"1"0,-1 0 0,2-1 0,-22 4 0,-2 1 0,-3 1 0,2 1 0,-9 2 0,1 2 0,-1 0 0,2 0 0,0 0 0,1 1 0,0 0 0,6 0 0,11 0 0,3-2 0,3 2 0,2-1-454,14 0 1,0 1 0,4 0 0,4 0 0,-43 1 0,2-1 0,2 1 0,3 0 0,5 0 453,-21 1 0,4 0 0,3 0 0,2 1 0,4-1 0,1 1 0,21-1 0,1 1 0,3 0 0,4 0 0,4 0 0,4-1-127,-11 1 1,5-1 0,3 1 0,4-1 0,1 0-1,0 1 1,1-1 0,-33 1 0,1-1 0,3 1-1,-2 0 1,3 0 0,-2 0 0,2 0 0,-2 0 126,4 0 0,2-1 0,-2 1 0,2 0 0,-1 0 0,1 0 0,-1 0 0,0 1 0,0-1 0,-1 1 0,1 0 0,-1-1 0,0 1 0,0 0 0,1 0 0,-1 1-40,-1-1 1,1 0 0,-1 1 0,1-1 0,-1 1 0,0-1-1,-2 1 1,-2 0 0,26 1 0,-2 0 0,0-1 0,-2 2-1,-1-1 1,-5 0 0,0 0 39,-20 1 0,-3-1 0,-3 1 0,-2 0 0,1-1 0,1 1 0,2 0 0,7-1 0,3 1 0,2 0 0,-3-1 0,1 1 0,-4 0 0,-4-1-72,18 1 0,-2-1 0,-3 0 1,-3 0-1,-4 1 0,-1 0 1,26 2-1,-4 1 0,-3 1 1,-1 0-1,-1 1 0,-4 2 1,-2-1-1,2 0 0,0 1 1,-1-1-1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6T19:17:34.708"/>
    </inkml:context>
    <inkml:brush xml:id="br0">
      <inkml:brushProperty name="width" value="0.88194" units="cm"/>
      <inkml:brushProperty name="height" value="0.88194" units="cm"/>
      <inkml:brushProperty name="color" value="#B0B938"/>
    </inkml:brush>
  </inkml:definitions>
  <inkml:trace contextRef="#ctx0" brushRef="#br0">7 16 8027,'136'9'0,"-1"0"0,1 0 0,-1 0 0,-11-2 0,0-1 0,-1 0 0,-1-1 0,-2-1 0,-1-2 0,0 1 0,0-1 0,1 1 0,0-2 0,0 1 0,3 0 0,6 0 0,2 1 0,1-1 0,1 0-454,6 1 1,2-1 0,1-1 0,1 2 0,-21-2 0,2 0 0,0 1 0,2 0 0,2-1 453,-10-1 0,2 1 0,0-1 0,3 0 0,1 1 0,1-1 0,10 1 0,1-1 0,2 0 0,1 0 0,3 0 0,2 0-127,-7 0 1,3 1 0,2-1 0,2 1 0,1-1-1,-1 0 1,1 1 0,-17-1 0,2 0 0,-1 0-1,1 0 1,0 0 0,0 0 0,1 0 0,0 0 126,0 0 0,2 1 0,-1-1 0,1 0 0,-1 0 0,1 0 0,-1 0 0,1-1 0,-1 1 0,0 0 0,0-1 0,0 1 0,0-1 0,0 1 0,0-1 0,0 0-40,-1 0 1,1 0 0,0 1 0,-1-1 0,1 0 0,-1 0-1,-1-1 1,-1 1 0,14 0 0,-1-1 0,-1 0 0,-1 0-1,0 1 1,-2-2 0,-1 1 39,-10 0 0,-1 0 0,-2-1 0,0 1 0,0 0 0,0 0 0,1-1 0,4 1 0,1 0 0,1 0 0,-1-1 0,0 1 0,-1 0 0,-3 0-72,10-1 0,-2 1 0,-1 1 1,-2-2-1,-2 1 0,0-1 1,13 0-1,-2-2 0,-2 0 1,0 0-1,0 0 0,-3-2 1,-1 1-1,2-1 0,-1 1 1,0-1-1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8027,'224'-17'0,"-1"1"0,1 0 0,-1-1 0,-17 5 0,-2 0 0,-2 2 0,0 1 0,-4 2 0,-3 2 0,1 1 0,1-1 0,2 1 0,-2 1 0,3 0 0,2-1 0,10 0 0,4-1 0,1 1 0,3 0-454,10 0 1,2 0 0,1 1 0,5-1 0,-37 1 0,2 1 0,2-1 0,4 0 0,2 1 453,-16 1 0,2 0 0,2 0 0,4 1 0,1-1 0,3 1 0,15-1 0,3 1 0,2 0 0,2 0 0,5-1 0,3 1-127,-10 0 1,4-1 0,4 0 0,2 0 0,1 1-1,1-1 1,0 0 0,-27 1 0,1 0 0,1-1-1,0 1 1,1 0 0,0 0 0,0 0 0,0 0 126,2 0 0,2-1 0,-1 1 0,1 0 0,0 0 0,-1 0 0,1 0 0,-1 1 0,1-1 0,-2 1 0,1 0 0,0 0 0,-1 0 0,1 0 0,0 0 0,-1 1-40,0-1 1,1 1 0,-1-1 0,0 1 0,0 0 0,-1 0-1,-1 0 1,-2 0 0,22 1 0,-1 0 0,-1 0 0,-1 1-1,-2-1 1,-2 1 0,-2 0 39,-16 0 0,-3 0 0,-2 0 0,-1 0 0,0 0 0,1 0 0,2 1 0,5-1 0,3 0 0,1 0 0,0 0 0,-2 0 0,-2 0 0,-4 0-72,16 0 0,-3 0 0,-2-1 1,-2 1-1,-3 0 0,-3 1 1,24 2-1,-4 1 0,-3 1 1,-1 0-1,0 1 0,-4 2 1,-1 0-1,2 0 0,-1-1 1,0 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8027,'425'-17'0,"0"1"0,0 0 0,-2-1 0,-33 5 0,-1 0 0,-4 2 0,-1 1 0,-10 2 0,-1 2 0,-1 1 0,3-1 0,1 1 0,-1 1 0,3 0 0,7-1 0,20 0 0,4-1 0,4 1 0,5 0-454,17 0 1,7 0 0,2 1 0,7-1 0,-69 1 0,5 1 0,1-1 0,8 0 0,6 1 453,-32 1 0,5 0 0,3 0 0,7 1 0,4-1 0,3 1 0,29-1 0,8 1 0,1 0 0,7 0 0,7-1 0,7 1-127,-20 0 1,8-1 0,7 0 0,3 0 0,5 1-1,-1-1 1,1 0 0,-52 1 0,4 0 0,0-1-1,2 1 1,-1 0 0,1 0 0,1 0 0,1 0 126,3 0 0,1-1 0,2 1 0,-1 0 0,0 0 0,1 0 0,-2 0 0,3 1 0,-3-1 0,-1 1 0,2 0 0,-1 0 0,-1 0 0,1 0 0,-1 0 0,0 1-40,0-1 1,0 1 0,0-1 0,-1 1 0,1 0 0,-3 0-1,-3 0 1,-1 0 0,41 1 0,-3 0 0,-1 0 0,-3 1-1,-3-1 1,-3 1 0,-6 0 39,-29 0 0,-5 0 0,-4 0 0,-3 0 0,2 0 0,-1 0 0,6 1 0,9-1 0,6 0 0,0 0 0,1 0 0,-4 0 0,-2 0 0,-9 0-72,30 0 0,-3 0 0,-6-1 1,-5 1-1,-5 0 0,-4 1 1,44 2-1,-7 1 0,-6 1 1,-1 0-1,0 1 0,-9 2 1,-1 0-1,2 0 0,0-1 1,-1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7 288 8027,'383'-24'0,"-2"1"0,2 0 0,-2-1 0,-29 7 0,-3 0 0,-2 2 0,-1 3 0,-8 2 0,-3 2 0,0 3 0,1-2 0,4 1 0,-2 2 0,2-1 0,7 0 0,16-1 0,6-1 0,3 1 0,3 0-454,19 1 1,2-1 0,4 2 0,7-2 0,-64 2 0,5 1 0,3-1 0,5-1 0,6 3 453,-30 0 0,6 1 0,3-1 0,5 2 0,3-1 0,5 1 0,27-2 0,3 2 0,4 0 0,6 0 0,5-1 0,6 1-127,-16 0 1,6-1 0,7-1 0,2 1 0,5 1-1,-1-2 1,0 1 0,-45 1 0,2 0 0,2-2-1,-2 2 1,2 0 0,1 0 0,0 0 0,1 0 126,2 0 0,2-1 0,2 1 0,-2 0 0,1 0 0,1 0 0,-2 0 0,1 1 0,-1-1 0,-1 2 0,2-1 0,-2 1 0,0-1 0,1 1 0,-2-1 0,1 2-40,0-2 1,0 2 0,-1-1 0,1 0 0,0 1 0,-3 0-1,-3 0 1,-1 0 0,39 1 0,-5 0 0,0 1 0,-3 0-1,-2 0 1,-4 0 0,-3 1 39,-30 0 0,-2-1 0,-4 1 0,-2 0 0,0 0 0,2-1 0,3 2 0,9-1 0,5 0 0,1-1 0,-1 1 0,-2 0 0,-2 0 0,-8-1-72,27 1 0,-5 0 0,-3-2 1,-4 2-1,-5-1 0,-5 2 1,41 3-1,-7 2 0,-5 1 1,-2-1-1,1 3 0,-7 2 1,-3 0-1,3 0 0,-1-1 1,1 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35 8027,'331'21'0,"-2"-1"0,2-1 0,-3 2 0,-24-6 0,-2 0 0,-3-3 0,0-1 0,-8-2 0,-1-3 0,-1-1 0,1 1 0,3-1 0,-1-1 0,2-1 0,5 2 0,15 0 0,5 1 0,2-1 0,2 0-454,17 0 1,2 0 0,4-1 0,5 1 0,-55-2 0,5 0 0,1 0 0,6 1 0,5-1 453,-27-2 0,6 0 0,2 0 0,5-1 0,3 2 0,3-2 0,23 1 0,5-1 0,1 0 0,6 0 0,5 1 0,4-1-127,-13 0 1,5 1 0,6 0 0,3 1 0,3-2-1,-1 1 1,0 0 0,-38-1 0,1 0 0,1 1-1,-1-1 1,2 0 0,1 0 0,-1 0 0,2 0 126,1 0 0,3 2 0,0-2 0,0 0 0,-1 0 0,2 0 0,-2 0 0,1-2 0,-1 2 0,-1-1 0,2 0 0,-2 0 0,0-1 0,1 1 0,-2 0 0,2-1-40,-1 0 1,0 0 0,-1 1 0,1-2 0,0 1 0,-2-1-1,-3 1 1,-1-1 0,34 0 0,-5-1 0,1 0 0,-3-1-1,-2 2 1,-3-2 0,-4 0 39,-24 0 0,-2 0 0,-5 0 0,0 0 0,-1 0 0,2 0 0,2-1 0,9 1 0,4 0 0,0 0 0,0 0 0,-2 0 0,-2 1 0,-6-1-72,23 0 0,-5 0 0,-2 1 1,-5-1-1,-2 0 0,-6-1 1,36-3-1,-6 0 0,-4-2 1,-2-1-1,1 0 0,-6-3 1,-3 1-1,3-1 0,-2 1 1,2 0-1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8027,'291'-17'0,"-1"1"0,1 0 0,-1-1 0,-23 5 0,-1 0 0,-3 2 0,-1 1 0,-5 2 0,-2 2 0,0 1 0,1-1 0,1 1 0,0 1 0,2 0 0,5-1 0,12 0 0,4-1 0,3 1 0,2 0-454,14 0 1,2 0 0,3 1 0,5-1 0,-48 1 0,4 1 0,1-1 0,5 0 0,4 1 453,-22 1 0,3 0 0,3 0 0,5 1 0,1-1 0,4 1 0,20-1 0,3 1 0,3 0 0,3 0 0,6-1 0,4 1-127,-12 0 1,4-1 0,5 0 0,3 0 0,2 1-1,0-1 1,1 0 0,-35 1 0,1 0 0,1-1-1,0 1 1,1 0 0,1 0 0,-1 0 0,1 0 126,3 0 0,0-1 0,2 1 0,-2 0 0,2 0 0,0 0 0,-2 0 0,2 1 0,-2-1 0,0 1 0,0 0 0,1 0 0,-2 0 0,2 0 0,-2 0 0,1 1-40,-1-1 1,1 1 0,-1-1 0,1 1 0,-1 0 0,-2 0-1,0 0 1,-3 0 0,29 1 0,-2 0 0,-2 0 0,0 1-1,-2-1 1,-4 1 0,-3 0 39,-20 0 0,-3 0 0,-4 0 0,-1 0 0,1 0 0,0 0 0,3 1 0,7-1 0,3 0 0,2 0 0,-1 0 0,-2 0 0,-2 0 0,-5 0-72,20 0 0,-3 0 0,-4-1 1,-2 1-1,-4 0 0,-3 1 1,30 2-1,-5 1 0,-3 1 1,-2 0-1,0 1 0,-5 2 1,-1 0-1,1 0 0,0-1 1,0 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8027,'166'-17'0,"-1"1"0,0 0 0,0-1 0,-12 5 0,-2 0 0,-1 2 0,-1 1 0,-3 2 0,-1 2 0,0 1 0,1-1 0,1 1 0,-1 1 0,1 0 0,3-1 0,7 0 0,3-1 0,1 1 0,1 0-454,8 0 1,2 0 0,1 1 0,3-1 0,-28 1 0,3 1 0,1-1 0,2 0 0,2 1 453,-12 1 0,2 0 0,2 0 0,2 1 0,1-1 0,2 1 0,11-1 0,2 1 0,2 0 0,2 0 0,3-1 0,2 1-127,-6 0 1,2-1 0,2 0 0,2 0 0,2 1-1,0-1 1,-1 0 0,-19 1 0,1 0 0,0-1-1,1 1 1,0 0 0,0 0 0,0 0 0,0 0 126,2 0 0,0-1 0,2 1 0,-2 0 0,1 0 0,0 0 0,-1 0 0,1 1 0,0-1 0,-2 1 0,2 0 0,-1 0 0,0 0 0,0 0 0,0 0 0,0 1-40,0-1 1,0 1 0,-1-1 0,1 1 0,0 0 0,-1 0-1,-1 0 1,-2 0 0,17 1 0,-1 0 0,0 0 0,-2 1-1,0-1 1,-2 1 0,-3 0 39,-10 0 0,-3 0 0,-1 0 0,-1 0 0,0 0 0,1 0 0,1 1 0,4-1 0,2 0 0,0 0 0,1 0 0,-2 0 0,-1 0 0,-2 0-72,10 0 0,-1 0 0,-2-1 1,-2 1-1,-1 0 0,-3 1 1,18 2-1,-3 1 0,-3 1 1,1 0-1,-1 1 0,-3 2 1,-1 0-1,1 0 0,0-1 1,0 1-1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8027,'271'-17'0,"-1"1"0,1 0 0,-2-1 0,-20 5 0,-2 0 0,-1 2 0,-2 1 0,-5 2 0,-2 2 0,0 1 0,1-1 0,2 1 0,-1 1 0,2 0 0,4-1 0,12 0 0,4-1 0,2 1 0,3 0-454,12 0 1,3 0 0,1 1 0,6-1 0,-45 1 0,3 1 0,2-1 0,4 0 0,4 1 453,-21 1 0,4 0 0,3 0 0,3 1 0,2-1 0,3 1 0,19-1 0,2 1 0,4 0 0,3 0 0,5-1 0,3 1-127,-11 0 1,5-1 0,4 0 0,3 0 0,1 1-1,1-1 1,0 0 0,-32 1 0,1 0 0,1-1-1,-1 1 1,2 0 0,0 0 0,0 0 0,1 0 126,2 0 0,1-1 0,1 1 0,-1 0 0,1 0 0,0 0 0,-1 0 0,0 1 0,0-1 0,-1 1 0,1 0 0,0 0 0,-1 0 0,1 0 0,-1 0 0,0 1-40,0-1 1,0 1 0,-1-1 0,1 1 0,0 0 0,-2 0-1,-1 0 1,-2 0 0,27 1 0,-2 0 0,-2 0 0,0 1-1,-2-1 1,-3 1 0,-3 0 39,-19 0 0,-3 0 0,-3 0 0,-1 0 0,0 0 0,1 0 0,2 1 0,7-1 0,3 0 0,0 0 0,1 0 0,-2 0 0,-2 0 0,-5 0-72,19 0 0,-3 0 0,-3-1 1,-3 1-1,-3 0 0,-3 1 1,28 2-1,-5 1 0,-3 1 1,-1 0-1,0 1 0,-5 2 1,-2 0-1,2 0 0,0-1 1,0 1-1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8027,'315'-17'0,"0"1"0,1 0 0,-2-1 0,-23 5 0,-4 0 0,-1 2 0,-2 1 0,-5 2 0,-3 2 0,1 1 0,0-1 0,2 1 0,0 1 0,3 0 0,3-1 0,14 0 0,5-1 0,3 1 0,2 0-454,15 0 1,4 0 0,1 1 0,6-1 0,-52 1 0,4 1 0,1-1 0,7 0 0,3 1 453,-24 1 0,5 0 0,1 0 0,7 1 0,0-1 0,4 1 0,22-1 0,4 1 0,4 0 0,3 0 0,5-1 0,5 1-127,-13 0 1,5-1 0,4 0 0,4 0 0,3 1-1,-2-1 1,2 0 0,-38 1 0,2 0 0,2-1-1,-3 1 1,4 0 0,-1 0 0,-1 0 0,2 0 126,3 0 0,0-1 0,2 1 0,-1 0 0,1 0 0,0 0 0,-2 0 0,1 1 0,-1-1 0,0 1 0,0 0 0,1 0 0,-1 0 0,0 0 0,0 0 0,-2 1-40,2-1 1,0 1 0,-1-1 0,1 1 0,-2 0 0,-1 0-1,0 0 1,-4 0 0,32 1 0,-2 0 0,-2 0 0,-1 1-1,-3-1 1,-2 1 0,-4 0 39,-22 0 0,-3 0 0,-3 0 0,-4 0 0,2 0 0,2 0 0,0 1 0,11-1 0,1 0 0,2 0 0,0 0 0,-1 0 0,-4 0 0,-6 0-72,23 0 0,-4 0 0,-3-1 1,-4 1-1,-4 0 0,-2 1 1,32 2-1,-5 1 0,-5 1 1,0 0-1,-2 1 0,-4 2 1,-1 0-1,-1 0 0,2-1 1,0 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8027,'204'-17'0,"-1"1"0,0 0 0,0-1 0,-15 5 0,-3 0 0,0 2 0,-2 1 0,-3 2 0,-2 2 0,1 1 0,0-1 0,1 1 0,0 1 0,1 0 0,4-1 0,8 0 0,3-1 0,2 1 0,2 0-454,9 0 1,2 0 0,2 1 0,3-1 0,-33 1 0,2 1 0,1-1 0,4 0 0,2 1 453,-15 1 0,3 0 0,1 0 0,4 1 0,1-1 0,2 1 0,14-1 0,2 1 0,3 0 0,2 0 0,3-1 0,4 1-127,-9 0 1,3-1 0,4 0 0,1 0 0,2 1-1,0-1 1,1 0 0,-25 1 0,1 0 0,1-1-1,-1 1 1,2 0 0,-1 0 0,1 0 0,0 0 126,2 0 0,0-1 0,1 1 0,0 0 0,0 0 0,0 0 0,0 0 0,0 1 0,0-1 0,-2 1 0,2 0 0,-1 0 0,0 0 0,0 0 0,0 0 0,0 1-40,0-1 1,-1 1 0,1-1 0,0 1 0,0 0 0,-2 0-1,-1 0 1,-1 0 0,20 1 0,-1 0 0,-1 0 0,-1 1-1,-1-1 1,-3 1 0,-2 0 39,-14 0 0,-2 0 0,-2 0 0,-2 0 0,1 0 0,1 0 0,1 1 0,5-1 0,3 0 0,0 0 0,0 0 0,-1 0 0,-2 0 0,-3 0-72,13 0 0,-1 0 0,-3-1 1,-2 1-1,-2 0 0,-3 1 1,22 2-1,-4 1 0,-3 1 1,0 0-1,0 1 0,-4 2 1,-1 0-1,1 0 0,0-1 1,0 1-1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8027,'215'-17'0,"-1"1"0,1 0 0,-1-1 0,-16 5 0,-2 0 0,-2 2 0,0 1 0,-5 2 0,-1 2 0,1 1 0,-1-1 0,3 1 0,-1 1 0,1 0 0,3-1 0,10 0 0,3-1 0,2 1 0,2 0-454,9 0 1,3 0 0,1 1 0,5-1 0,-37 1 0,4 1 0,0-1 0,4 0 0,3 1 453,-16 1 0,3 0 0,1 0 0,3 1 0,2-1 0,3 1 0,14-1 0,3 1 0,2 0 0,2 0 0,4-1 0,4 1-127,-10 0 1,4-1 0,3 0 0,3 0 0,1 1-1,0-1 1,0 0 0,-25 1 0,0 0 0,2-1-1,-1 1 1,1 0 0,1 0 0,-1 0 0,1 0 126,1 0 0,2-1 0,0 1 0,-1 0 0,2 0 0,-1 0 0,-1 0 0,1 1 0,0-1 0,-2 1 0,2 0 0,-1 0 0,0 0 0,0 0 0,0 0 0,-1 1-40,1-1 1,-1 1 0,1-1 0,0 1 0,-1 0 0,-1 0-1,-1 0 1,-1 0 0,21 1 0,-2 0 0,0 0 0,-1 1-1,-2-1 1,-2 1 0,-3 0 39,-14 0 0,-3 0 0,-2 0 0,-1 0 0,-1 0 0,2 0 0,2 1 0,5-1 0,2 0 0,1 0 0,0 0 0,-2 0 0,-1 0 0,-4 0-72,15 0 0,-3 0 0,-1-1 1,-4 1-1,-1 0 0,-3 1 1,22 2-1,-3 1 0,-3 1 1,-1 0-1,0 1 0,-4 2 1,-1 0-1,1 0 0,1-1 1,-1 1-1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8027,'201'-17'0,"0"1"0,1 0 0,-2-1 0,-14 5 0,-3 0 0,0 2 0,-2 1 0,-3 2 0,-2 2 0,1 1 0,0-1 0,1 1 0,0 1 0,2 0 0,2-1 0,9 0 0,3-1 0,2 1 0,1 0-454,10 0 1,2 0 0,1 1 0,4-1 0,-33 1 0,2 1 0,1-1 0,4 0 0,2 1 453,-15 1 0,3 0 0,1 0 0,4 1 0,0-1 0,3 1 0,14-1 0,2 1 0,3 0 0,2 0 0,3-1 0,3 1-127,-8 0 1,3-1 0,3 0 0,2 0 0,2 1-1,-1-1 1,1 0 0,-24 1 0,1 0 0,1-1-1,-1 1 1,2 0 0,-1 0 0,0 0 0,1 0 126,2 0 0,0-1 0,1 1 0,0 0 0,0 0 0,0 0 0,-1 0 0,1 1 0,-1-1 0,0 1 0,0 0 0,0 0 0,0 0 0,0 0 0,0 0 0,-1 1-40,1-1 1,0 1 0,-1-1 0,1 1 0,-1 0 0,-1 0-1,0 0 1,-3 0 0,21 1 0,-1 0 0,-2 0 0,0 1-1,-2-1 1,-2 1 0,-2 0 39,-14 0 0,-2 0 0,-2 0 0,-2 0 0,1 0 0,1 0 0,0 1 0,7-1 0,1 0 0,1 0 0,0 0 0,-1 0 0,-2 0 0,-4 0-72,15 0 0,-3 0 0,-2-1 1,-2 1-1,-3 0 0,-1 1 1,20 2-1,-3 1 0,-3 1 1,0 0-1,-1 1 0,-3 2 1,-1 0-1,0 0 0,1-1 1,0 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8027,'469'-9'0,"0"0"0,-1 0 0,1 0 0,-35 2 0,-7 1 0,-1 0 0,-2 1 0,-11 2 0,0 0 0,-2 0 0,3 1 0,2 0 0,0 0 0,2 0 0,6 0 0,24 0 0,3-1 0,6 1 0,4-1-454,22 1 1,4 0 0,5 0 0,6 0 0,-75 1 0,3-1 0,4 1 0,8 0 0,7-1 453,-37 2 0,6-1 0,5 1 0,6-1 0,4 1 0,5 0 0,33 0 0,4-1 0,6 1 0,5 0 0,8 0 0,8 0-127,-21 0 1,8-1 0,9 1 0,4-1 0,2 1-1,2 0 1,-2-1 0,-54 1 0,1 0 0,3 0-1,-1 0 1,2 0 0,1 0 0,0-1 0,-1 1 126,7 0 0,0 0 0,0 0 0,1 0 0,1 0 0,-1 0 0,0 0 0,-1 0 0,0 1 0,0-1 0,-1 1 0,1-1 0,-1 1 0,0-1 0,1 1 0,-2 0-40,-1 0 1,2-1 0,-1 1 0,1 0 0,-2 0 0,-1 0-1,-3 0 1,-3 1 0,45-1 0,-1 1 0,-2 0 0,-4 0-1,-3 0 1,-5 0 0,-4 0 39,-32 0 0,-7 0 0,-4 0 0,-2 1 0,-1-1 0,3 0 0,2 1 0,14-1 0,4 0 0,2 1 0,0-1 0,-4 0 0,-4 0 0,-7 0-72,31 1 0,-4-1 0,-5-1 1,-5 1-1,-6 1 0,-5 0 1,50 1-1,-9 0 0,-5 1 1,-4 0-1,1 0 0,-10 2 1,1-1-1,0 1 0,0-1 1,0 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31 8027,'311'18'0,"-1"0"0,1-1 0,-1 2 0,-24-6 0,-3 0 0,-2-3 0,-1 0 0,-5-2 0,-3-3 0,1 0 0,1 0 0,1-1 0,-1 0 0,3-1 0,4 1 0,14 1 0,5 0 0,2-1 0,3 1-454,14-1 1,4 0 0,1 0 0,6 0 0,-51-1 0,5-1 0,0 2 0,5-1 0,5-1 453,-24-1 0,5 0 0,1 0 0,6-1 0,2 1 0,2-1 0,24 2 0,1-2 0,5 0 0,2 0 0,8 1 0,3-1-127,-14 0 1,6 1 0,5 0 0,3 0 0,3-1-1,-1 1 1,0 0 0,-35-1 0,0 0 0,2 1-1,-1-1 1,1 0 0,0 0 0,1 0 0,0 0 126,3 0 0,1 1 0,1-1 0,0 0 0,0 0 0,0 0 0,-1 0 0,1-1 0,-1 1 0,-1-1 0,1 0 0,0 0 0,-2 0 0,2 0 0,-1 0 0,0-2-40,0 2 1,1-1 0,-1 1 0,-1-1 0,1 0 0,-2 0-1,-3-1 1,0 1 0,30-1 0,-3 0 0,0-1 0,-2 0-1,-2 1 1,-3-1 0,-4-1 39,-21 1 0,-4-1 0,-3 1 0,-1 0 0,-1-1 0,2 1 0,2-1 0,9 0 0,1 1 0,3 0 0,-1-1 0,-1 1 0,-3 0 0,-6-1-72,23 1 0,-5 0 0,-3 0 1,-3 0-1,-4 0 0,-3-2 1,32-1-1,-5-2 0,-5-1 1,0 0-1,0 0 0,-6-3 1,-2 0-1,3-1 0,-2 3 1,0-2-1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8027,'313'-17'0,"0"1"0,0 0 0,-1-1 0,-24 5 0,-2 0 0,-2 2 0,-2 1 0,-5 2 0,-3 2 0,0 1 0,2-1 0,2 1 0,-2 1 0,3 0 0,5-1 0,13 0 0,5-1 0,2 1 0,4 0-454,13 0 1,4 0 0,2 1 0,6-1 0,-52 1 0,4 1 0,2-1 0,5 0 0,4 1 453,-24 1 0,5 0 0,2 0 0,4 1 0,3-1 0,3 1 0,22-1 0,4 1 0,3 0 0,3 0 0,6-1 0,5 1-127,-14 0 1,6-1 0,4 0 0,4 0 0,2 1-1,0-1 1,0 0 0,-37 1 0,2 0 0,0-1-1,1 1 1,1 0 0,-1 0 0,1 0 0,1 0 126,2 0 0,2-1 0,0 1 0,-1 0 0,2 0 0,-1 0 0,0 0 0,0 1 0,0-1 0,-2 1 0,1 0 0,0 0 0,0 0 0,0 0 0,-1 0 0,0 1-40,1-1 1,-1 1 0,0-1 0,0 1 0,0 0 0,-2 0-1,-1 0 1,-2 0 0,30 1 0,-2 0 0,-1 0 0,-1 1-1,-2-1 1,-4 1 0,-4 0 39,-21 0 0,-3 0 0,-4 0 0,-2 0 0,1 0 0,1 0 0,3 1 0,7-1 0,4 0 0,0 0 0,1 0 0,-2 0 0,-3 0 0,-5 0-72,21 0 0,-3 0 0,-3-1 1,-4 1-1,-4 0 0,-3 1 1,33 2-1,-5 1 0,-5 1 1,-1 0-1,0 1 0,-6 2 1,-1 0-1,1 0 0,0-1 1,1 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rochoice.org/store/clinical-policy-guideline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doi-org.unh.idm.oclc.org/10.2105/AJPH.2012.30115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reproductiveaccess.org/resource/mifepristone-patient-agreement/"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accessdata.fda.gov/scripts/cder/rems/index.cfm?event=RemsDetails.page&amp;REMS=390" TargetMode="External"/><Relationship Id="rId4" Type="http://schemas.openxmlformats.org/officeDocument/2006/relationships/hyperlink" Target="https://www.reproductiveaccess.org/resource/order-mifepristone/"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cdc.gov/mmwr/volumes/73/rr/rr7303a1.htm#suggestedcitation"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5"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4"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xhaleprovoice.or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genderphotos.vice.com/"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s://www.innovating-education.org/2020/12/language-and-impact/" TargetMode="External"/><Relationship Id="rId3" Type="http://schemas.openxmlformats.org/officeDocument/2006/relationships/hyperlink" Target="https://www.futureswithoutviolence.org/wp-content/uploads/Telehealth-Covid-19-IPV_Clinical-Pathway.pdf" TargetMode="External"/><Relationship Id="rId7" Type="http://schemas.openxmlformats.org/officeDocument/2006/relationships/hyperlink" Target="https://www.innovating-education.org/2020/12/dos-and-donts/"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jamanetwork.com/journals/jama/fullarticle/2780630" TargetMode="External"/><Relationship Id="rId5" Type="http://schemas.openxmlformats.org/officeDocument/2006/relationships/hyperlink" Target="https://www.statnews.com/2020/07/17/rising-to-the-challenge-of-screening-for-intimate-partner-violence-during-covid-19/" TargetMode="External"/><Relationship Id="rId4" Type="http://schemas.openxmlformats.org/officeDocument/2006/relationships/hyperlink" Target="https://jamanetwork.com/journals/jama/fullarticle/2780630#jit210005b1" TargetMode="External"/><Relationship Id="rId9" Type="http://schemas.openxmlformats.org/officeDocument/2006/relationships/hyperlink" Target="https://www.lgbtqiahealtheducation.org/resources/in/reproductive-health/"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guttmacher.org/2024/02/medication-abortion-within-and-outside-formal-us-health-care-system-what-you-need-know"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reproductiveaccess.org/resource/mabfactsheet-miso/"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ipas.org/clinical-update/english/recommendations-for-abortion-before-13-weeks-gestation/medical-abortion/misoprostol-only-recommended-regimen/"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reproductiveaccess.org/resource/mabfactsheet-miso/"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s://www.reproductiveaccess.org/resource/medication-abortion-protocol/" TargetMode="External"/><Relationship Id="rId3" Type="http://schemas.openxmlformats.org/officeDocument/2006/relationships/hyperlink" Target="https://www.reproductiveaccess.org/resource/toolkit-medication-abortion/" TargetMode="External"/><Relationship Id="rId7" Type="http://schemas.openxmlformats.org/officeDocument/2006/relationships/hyperlink" Target="https://www.reproductiveaccess.org/resource/order-mifepristone/"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www.reproductiveaccess.org/resource/staff-attitude-survey/" TargetMode="External"/><Relationship Id="rId5" Type="http://schemas.openxmlformats.org/officeDocument/2006/relationships/hyperlink" Target="https://www.reproductiveaccess.org/resource/patient-attitude-survey/" TargetMode="External"/><Relationship Id="rId10" Type="http://schemas.openxmlformats.org/officeDocument/2006/relationships/hyperlink" Target="https://www.reproductiveaccess.org/resource/abortion-administrative-guide/" TargetMode="External"/><Relationship Id="rId4" Type="http://schemas.openxmlformats.org/officeDocument/2006/relationships/hyperlink" Target="https://www.reproductiveaccess.org/resource/values-clarification-workshop/" TargetMode="External"/><Relationship Id="rId9" Type="http://schemas.openxmlformats.org/officeDocument/2006/relationships/hyperlink" Target="https://www.reproductiveaccess.org/resource/medication-abortion-coding/"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51.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istersong.net/reproductive-justice"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law.berkeley.edu/php-programs/courses/fileDL.php?fID=4051" TargetMode="External"/><Relationship Id="rId4" Type="http://schemas.openxmlformats.org/officeDocument/2006/relationships/hyperlink" Target="https://www1.nyc.gov/site/doh/health/health-topics/sexual-reproductive-justice-nyc.pag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Invite participants to:</a:t>
            </a:r>
          </a:p>
          <a:p>
            <a:pPr marL="342900" indent="-342900">
              <a:buFont typeface="Arial" panose="020B0604020202020204" pitchFamily="34" charset="0"/>
              <a:buChar char="•"/>
            </a:pPr>
            <a:r>
              <a:rPr lang="en-US" dirty="0"/>
              <a:t>Take the pre-survey for CE if they haven’t already</a:t>
            </a:r>
          </a:p>
          <a:p>
            <a:pPr marL="342900" indent="-342900">
              <a:buFont typeface="Arial" panose="020B0604020202020204" pitchFamily="34" charset="0"/>
              <a:buChar char="•"/>
            </a:pPr>
            <a:r>
              <a:rPr lang="en-US" dirty="0"/>
              <a:t>Download the participant’s guide, which provides guided note-taking instructions throughout the session to enhance their learning. </a:t>
            </a:r>
          </a:p>
          <a:p>
            <a:pPr marL="342900" indent="-342900">
              <a:buFont typeface="Arial" panose="020B0604020202020204" pitchFamily="34" charset="0"/>
              <a:buChar char="•"/>
            </a:pPr>
            <a:r>
              <a:rPr lang="en-US" dirty="0"/>
              <a:t>Two minutes to write down a “KWL” (first instruction on the note-taking guide): write down 2-3 things you know about medication abortion, 2-3 things you WANT to know about medication abortion, and at the end of the session we’ll give you time to write down 2-3 things that you’ve learned. </a:t>
            </a:r>
          </a:p>
          <a:p>
            <a:endParaRPr lang="en-US" dirty="0"/>
          </a:p>
          <a:p>
            <a:r>
              <a:rPr lang="en-US" b="1" dirty="0"/>
              <a:t>UPDATED 06/2025</a:t>
            </a:r>
          </a:p>
          <a:p>
            <a:pPr marL="342900" indent="-342900">
              <a:buFont typeface="Arial" panose="020B0604020202020204" pitchFamily="34" charset="0"/>
              <a:buChar char="•"/>
            </a:pPr>
            <a:r>
              <a:rPr lang="en-US" dirty="0"/>
              <a:t>Changed 11 weeks GA to 12 weeks/77 days to 84 days (slides 13, 15, 17, 22, 23, 30, 37)</a:t>
            </a:r>
          </a:p>
          <a:p>
            <a:endParaRPr lang="en-US" dirty="0"/>
          </a:p>
          <a:p>
            <a:r>
              <a:rPr lang="en-US" b="1" dirty="0"/>
              <a:t>UPDATED 5/2025</a:t>
            </a:r>
          </a:p>
          <a:p>
            <a:pPr marL="342900" indent="-342900">
              <a:buFont typeface="Arial" panose="020B0604020202020204" pitchFamily="34" charset="0"/>
              <a:buChar char="•"/>
            </a:pPr>
            <a:r>
              <a:rPr lang="en-US" dirty="0"/>
              <a:t>Legislative and policy updates</a:t>
            </a:r>
          </a:p>
          <a:p>
            <a:pPr marL="342900" indent="-342900">
              <a:buFont typeface="Arial" panose="020B0604020202020204" pitchFamily="34" charset="0"/>
              <a:buChar char="•"/>
            </a:pPr>
            <a:r>
              <a:rPr lang="en-US" dirty="0"/>
              <a:t>New introductory activities</a:t>
            </a:r>
          </a:p>
          <a:p>
            <a:pPr marL="342900" indent="-342900">
              <a:buFont typeface="Arial" panose="020B0604020202020204" pitchFamily="34" charset="0"/>
              <a:buChar char="•"/>
            </a:pPr>
            <a:r>
              <a:rPr lang="en-US" dirty="0"/>
              <a:t>Simplified grounded information on reproductive justice and use of medication abortion</a:t>
            </a:r>
          </a:p>
          <a:p>
            <a:pPr marL="342900" indent="-342900">
              <a:buFont typeface="Arial" panose="020B0604020202020204" pitchFamily="34" charset="0"/>
              <a:buChar char="•"/>
            </a:pPr>
            <a:r>
              <a:rPr lang="en-US" dirty="0"/>
              <a:t>Data/chart/maps</a:t>
            </a:r>
          </a:p>
          <a:p>
            <a:pPr marL="342900" indent="-342900">
              <a:buFont typeface="Arial" panose="020B0604020202020204" pitchFamily="34" charset="0"/>
              <a:buChar char="•"/>
            </a:pPr>
            <a:r>
              <a:rPr lang="en-US" dirty="0"/>
              <a:t>Guided note-taking</a:t>
            </a:r>
          </a:p>
          <a:p>
            <a:pPr marL="342900" indent="-342900">
              <a:buFont typeface="Arial" panose="020B0604020202020204" pitchFamily="34" charset="0"/>
              <a:buChar char="•"/>
            </a:pPr>
            <a:r>
              <a:rPr lang="en-US" dirty="0"/>
              <a:t>More slides and images to illustrate the medication abortion protocol</a:t>
            </a:r>
          </a:p>
          <a:p>
            <a:pPr marL="342900" indent="-342900">
              <a:buFont typeface="Arial" panose="020B0604020202020204" pitchFamily="34" charset="0"/>
              <a:buChar char="•"/>
            </a:pPr>
            <a:endParaRPr lang="en-US" dirty="0"/>
          </a:p>
          <a:p>
            <a:endParaRPr lang="en-US" dirty="0"/>
          </a:p>
          <a:p>
            <a:r>
              <a:rPr lang="en-US" b="1" dirty="0"/>
              <a:t>UPDATED 10/2024</a:t>
            </a:r>
          </a:p>
          <a:p>
            <a:pPr marL="342900" indent="-342900">
              <a:buFont typeface="Arial" panose="020B0604020202020204" pitchFamily="34" charset="0"/>
              <a:buChar char="•"/>
            </a:pPr>
            <a:r>
              <a:rPr lang="en-US" dirty="0"/>
              <a:t>Data/chart/maps, related speaker notes, and references on slide 7, 8, 9, 10, 29, 36, 37</a:t>
            </a:r>
          </a:p>
          <a:p>
            <a:pPr marL="342900" indent="-342900">
              <a:buFont typeface="Arial" panose="020B0604020202020204" pitchFamily="34" charset="0"/>
              <a:buChar char="•"/>
            </a:pPr>
            <a:r>
              <a:rPr lang="en-US" dirty="0"/>
              <a:t>Speaker notes to reflect current legal landscape on slide 11, 14</a:t>
            </a:r>
          </a:p>
          <a:p>
            <a:pPr marL="342900" indent="-342900">
              <a:buFont typeface="Arial" panose="020B0604020202020204" pitchFamily="34" charset="0"/>
              <a:buChar char="•"/>
            </a:pPr>
            <a:r>
              <a:rPr lang="en-US" dirty="0"/>
              <a:t>Simplify table and add “sublingual” on slide 17</a:t>
            </a:r>
          </a:p>
          <a:p>
            <a:pPr marL="342900" indent="-342900">
              <a:buFont typeface="Arial" panose="020B0604020202020204" pitchFamily="34" charset="0"/>
              <a:buChar char="•"/>
            </a:pPr>
            <a:r>
              <a:rPr lang="en-US" dirty="0"/>
              <a:t>Anticipatory guidance to reflect updated protocol in speaker notes on slide 24</a:t>
            </a:r>
          </a:p>
          <a:p>
            <a:pPr marL="342900" indent="-342900">
              <a:buFont typeface="Arial" panose="020B0604020202020204" pitchFamily="34" charset="0"/>
              <a:buChar char="•"/>
            </a:pPr>
            <a:r>
              <a:rPr lang="en-US" dirty="0"/>
              <a:t>Speaker notes on slide 30 + adding slide 31 for more information on how to get </a:t>
            </a:r>
            <a:r>
              <a:rPr lang="en-US" dirty="0" err="1"/>
              <a:t>Mife</a:t>
            </a:r>
            <a:r>
              <a:rPr lang="en-US" dirty="0"/>
              <a:t> and pharmacy dispensing</a:t>
            </a:r>
          </a:p>
          <a:p>
            <a:pPr marL="342900" indent="-342900">
              <a:buFont typeface="Arial" panose="020B0604020202020204" pitchFamily="34" charset="0"/>
              <a:buChar char="•"/>
            </a:pPr>
            <a:r>
              <a:rPr lang="en-US" dirty="0"/>
              <a:t>Delete slide 35 (VC on SMA)</a:t>
            </a:r>
          </a:p>
          <a:p>
            <a:endParaRPr lang="en-US" dirty="0"/>
          </a:p>
          <a:p>
            <a:r>
              <a:rPr lang="en-US" b="1" dirty="0"/>
              <a:t>UPDATED 06/2022</a:t>
            </a:r>
          </a:p>
          <a:p>
            <a:endParaRPr lang="en-US" dirty="0"/>
          </a:p>
          <a:p>
            <a:pPr marL="342900" indent="-342900">
              <a:buFont typeface="Arial" panose="020B0604020202020204" pitchFamily="34" charset="0"/>
              <a:buChar char="•"/>
            </a:pPr>
            <a:r>
              <a:rPr lang="en-US" dirty="0"/>
              <a:t>Minor update to slide 14 on 01/2023</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02/2023: Updates to slides 9 and 10</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06/2023: Updates to slides 8, 9, 10, added slide 24</a:t>
            </a:r>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This presentation was revised by RHAP’s Clinical Committee.</a:t>
            </a:r>
          </a:p>
        </p:txBody>
      </p:sp>
    </p:spTree>
    <p:extLst>
      <p:ext uri="{BB962C8B-B14F-4D97-AF65-F5344CB8AC3E}">
        <p14:creationId xmlns:p14="http://schemas.microsoft.com/office/powerpoint/2010/main" val="664101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Medication abortion accounts for 63% of all clinician-provided abortions in the US, up from 53% in 2020, which was the first time medication abortion become the majority of all abortions.</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Medication abortion has gained really broad acceptance from patients and clinicians. </a:t>
            </a:r>
            <a:r>
              <a:rPr lang="en-US" b="0" i="0" dirty="0">
                <a:solidFill>
                  <a:srgbClr val="02081F"/>
                </a:solidFill>
                <a:effectLst/>
                <a:latin typeface="Gotham Narrow SSm A"/>
              </a:rPr>
              <a:t>Online-only or virtual clinics have come to play an important role in abortion access. They provide safe telemedicine medication abortion. In 2024, they accounted for about 20% of clinician-provided abortions, an increase from 10% in 2023. This also includes shield law provision of telemedicine abortion where providers located in states with provider protections like Washington, California, New York, and Massachusetts and they are able to provide care to patients located in states with abortion bans.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This trend underscores how central medication abortion is to US abortion provision. And how safe, effective, and feasible it is.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a:t>
            </a:r>
          </a:p>
          <a:p>
            <a:pPr marL="0" lvl="0" indent="0" algn="l" rtl="0">
              <a:spcBef>
                <a:spcPts val="0"/>
              </a:spcBef>
              <a:spcAft>
                <a:spcPts val="0"/>
              </a:spcAft>
              <a:buNone/>
            </a:pPr>
            <a:r>
              <a:rPr lang="en-US" dirty="0"/>
              <a:t>Abortion in the United States, April 2025, Fact Sheet, </a:t>
            </a:r>
            <a:r>
              <a:rPr lang="en-US" u="sng" dirty="0">
                <a:solidFill>
                  <a:srgbClr val="009999"/>
                </a:solidFill>
              </a:rPr>
              <a:t>https://www.guttmacher.org/fact-sheet/induced-abortion-united-states</a:t>
            </a:r>
          </a:p>
          <a:p>
            <a:endParaRPr lang="en-US" dirty="0"/>
          </a:p>
        </p:txBody>
      </p:sp>
    </p:spTree>
    <p:extLst>
      <p:ext uri="{BB962C8B-B14F-4D97-AF65-F5344CB8AC3E}">
        <p14:creationId xmlns:p14="http://schemas.microsoft.com/office/powerpoint/2010/main" val="2620394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Primary care clinicians can provide and do provide abortion care.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Not just OBGYNs, but family physicians, pediatricians, internists and advanced practice clinicians like nurse practitioners, nurse midwives, and physician assistants – though there are some states with unnecessary restrictions that do not allow APCs to provide abortion. There are 14 states where abortion is legal where medication abortion must be provided by a physician (21 states where APCs can provide MAB and procedural abortion).</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You may have also heard of an OBGYN subspecialty in Complex Family Planning. While these fellows are receiving intensive training in abortion care and other family planning care, this sub-specialty status or accreditation is not necessary to provide safe abortion care.</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u="sng" dirty="0">
                <a:solidFill>
                  <a:schemeClr val="hlink"/>
                </a:solidFill>
                <a:hlinkClick r:id="rId3"/>
              </a:rPr>
              <a:t>https://prochoice.org/store/clinical-policy-guidelines/</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https://www.kff.org/womens-health-policy/state-indicator/state-requirements-for-the-provision-of-medication-abortion/</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https://www.guttmacher.org/state-policy/explore/overview-abortion-laws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Weitz, T. A., Taylor, D., Desai, S., Upadhyay, U. D., Waldman, J., Battistelli, M. F., &amp; Drey, E. A. (2013). Safety of Aspiration Abortion Performed by Nurse Practitioners, Certified Nurse Midwives, and Physician Assistants Under a California Legal Waiver. </a:t>
            </a:r>
            <a:r>
              <a:rPr lang="en-US" sz="2400" b="0" i="1" dirty="0">
                <a:solidFill>
                  <a:schemeClr val="dk1"/>
                </a:solidFill>
                <a:latin typeface="+mn-lt"/>
                <a:ea typeface="+mn-ea"/>
                <a:cs typeface="+mn-cs"/>
                <a:sym typeface="Calibri"/>
              </a:rPr>
              <a:t>American Journal of Public Health</a:t>
            </a:r>
            <a:r>
              <a:rPr lang="en-US" sz="2400" b="0" i="0" dirty="0">
                <a:solidFill>
                  <a:schemeClr val="dk1"/>
                </a:solidFill>
                <a:latin typeface="+mn-lt"/>
                <a:ea typeface="+mn-ea"/>
                <a:cs typeface="+mn-cs"/>
                <a:sym typeface="Calibri"/>
              </a:rPr>
              <a:t>, </a:t>
            </a:r>
            <a:r>
              <a:rPr lang="en-US" sz="2400" b="0" i="1" dirty="0">
                <a:solidFill>
                  <a:schemeClr val="dk1"/>
                </a:solidFill>
                <a:latin typeface="+mn-lt"/>
                <a:ea typeface="+mn-ea"/>
                <a:cs typeface="+mn-cs"/>
                <a:sym typeface="Calibri"/>
              </a:rPr>
              <a:t>103</a:t>
            </a:r>
            <a:r>
              <a:rPr lang="en-US" sz="2400" b="0" i="0" dirty="0">
                <a:solidFill>
                  <a:schemeClr val="dk1"/>
                </a:solidFill>
                <a:latin typeface="+mn-lt"/>
                <a:ea typeface="+mn-ea"/>
                <a:cs typeface="+mn-cs"/>
                <a:sym typeface="Calibri"/>
              </a:rPr>
              <a:t>(3), 454–461. </a:t>
            </a:r>
            <a:r>
              <a:rPr lang="en-US" sz="2400" b="0" i="0" u="sng" dirty="0">
                <a:solidFill>
                  <a:schemeClr val="dk1"/>
                </a:solidFill>
                <a:latin typeface="+mn-lt"/>
                <a:ea typeface="+mn-ea"/>
                <a:cs typeface="+mn-cs"/>
                <a:sym typeface="Calibri"/>
                <a:hlinkClick r:id="rId4">
                  <a:extLst>
                    <a:ext uri="{A12FA001-AC4F-418D-AE19-62706E023703}">
                      <ahyp:hlinkClr xmlns:ahyp="http://schemas.microsoft.com/office/drawing/2018/hyperlinkcolor" val="tx"/>
                    </a:ext>
                  </a:extLst>
                </a:hlinkClick>
              </a:rPr>
              <a:t>https://doi-org.unh.idm.oclc.org/10.2105/AJPH.2012.301159</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https://www.apha.org/policies-and-advocacy/public-health-policy-statements/policy-database/2014/07/28/16/00/provision-of-abortion-care-by-advanced-practice-nurses-and-physician-assistants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https://aptoolkit.org/advancing-scope-of-practice-to-include-abortion-care/state-abortion-laws-and-their-relationship-to-scope-of-practice/</a:t>
            </a:r>
          </a:p>
          <a:p>
            <a:pPr marL="0" lvl="0" indent="0" algn="l" rtl="0">
              <a:spcBef>
                <a:spcPts val="0"/>
              </a:spcBef>
              <a:spcAft>
                <a:spcPts val="0"/>
              </a:spcAft>
              <a:buNone/>
            </a:pPr>
            <a:endParaRPr lang="en-US" sz="1800" b="0" i="0" u="none" strike="noStrike" dirty="0">
              <a:solidFill>
                <a:srgbClr val="000000"/>
              </a:solidFill>
              <a:effectLst/>
              <a:latin typeface="Arial" panose="020B0604020202020204" pitchFamily="34" charset="0"/>
              <a:ea typeface="+mn-ea"/>
              <a:cs typeface="+mn-cs"/>
              <a:sym typeface="Calibri"/>
            </a:endParaRPr>
          </a:p>
        </p:txBody>
      </p:sp>
    </p:spTree>
    <p:extLst>
      <p:ext uri="{BB962C8B-B14F-4D97-AF65-F5344CB8AC3E}">
        <p14:creationId xmlns:p14="http://schemas.microsoft.com/office/powerpoint/2010/main" val="327181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most common early abortion options are medication abortion and aspiration abortion. They are both safe, effective, acceptable ways to end an early pregnancy and can be done in an outpatient setting. </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Many people have misconceptions and misunderstandings about abortion that you can and should demystify: There are no increased risks of infertility, ectopic pregnancy, miscarriage, birth defect, or preterm/low birth weight delivery. Having one or more abortions does not increase any health risks or cause any of these issues.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Optional Discussion Question: </a:t>
            </a:r>
            <a:r>
              <a:rPr lang="en-US" b="0" dirty="0"/>
              <a:t>What are common questions or concerns you’ve heard about abortion? </a:t>
            </a:r>
          </a:p>
          <a:p>
            <a:pPr marL="0" marR="0" lvl="0" indent="0" algn="l" rtl="0">
              <a:lnSpc>
                <a:spcPct val="100000"/>
              </a:lnSpc>
              <a:spcBef>
                <a:spcPts val="0"/>
              </a:spcBef>
              <a:spcAft>
                <a:spcPts val="0"/>
              </a:spcAft>
              <a:buClr>
                <a:schemeClr val="dk1"/>
              </a:buClr>
              <a:buSzPts val="1200"/>
              <a:buFont typeface="Calibri"/>
              <a:buNone/>
            </a:pPr>
            <a:r>
              <a:rPr lang="en-US" b="0" dirty="0"/>
              <a:t>*Depending on responses – you can demystify those concerns now or throughout the session</a:t>
            </a:r>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endParaRPr lang="en-US" b="1"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Reference</a:t>
            </a:r>
            <a:r>
              <a:rPr lang="en-US" sz="2400" b="0" i="0" u="none" strike="noStrike" dirty="0">
                <a:latin typeface="+mn-lt"/>
                <a:ea typeface="+mn-ea"/>
                <a:cs typeface="+mn-cs"/>
                <a:sym typeface="Calibri"/>
              </a:rPr>
              <a:t>:</a:t>
            </a:r>
          </a:p>
          <a:p>
            <a:pPr marL="0" marR="0" lvl="0" indent="0" algn="l" rtl="0">
              <a:lnSpc>
                <a:spcPct val="100000"/>
              </a:lnSpc>
              <a:spcBef>
                <a:spcPts val="0"/>
              </a:spcBef>
              <a:spcAft>
                <a:spcPts val="0"/>
              </a:spcAft>
              <a:buClr>
                <a:schemeClr val="dk1"/>
              </a:buClr>
              <a:buSzPts val="1200"/>
              <a:buFont typeface="Calibri"/>
              <a:buNone/>
            </a:pPr>
            <a:endParaRPr lang="en-US" sz="2400" b="0" i="0" u="none" strike="noStrike" dirty="0">
              <a:latin typeface="+mn-lt"/>
              <a:ea typeface="+mn-ea"/>
              <a:cs typeface="+mn-cs"/>
              <a:sym typeface="Calibri"/>
            </a:endParaRPr>
          </a:p>
          <a:p>
            <a:pPr marL="0" marR="0" lvl="0" indent="0" algn="l" rtl="0">
              <a:lnSpc>
                <a:spcPct val="100000"/>
              </a:lnSpc>
              <a:spcBef>
                <a:spcPts val="0"/>
              </a:spcBef>
              <a:spcAft>
                <a:spcPts val="0"/>
              </a:spcAft>
              <a:buClr>
                <a:schemeClr val="dk1"/>
              </a:buClr>
              <a:buSzPts val="1200"/>
              <a:buFont typeface="Calibri"/>
              <a:buNone/>
            </a:pPr>
            <a:r>
              <a:rPr lang="en-US" sz="2400" b="0" i="0" u="none" strike="noStrike" dirty="0">
                <a:latin typeface="+mn-lt"/>
                <a:ea typeface="+mn-ea"/>
                <a:cs typeface="+mn-cs"/>
                <a:sym typeface="Calibri"/>
              </a:rPr>
              <a:t>National Academies of Sciences, Engineering, and Medicine. 2018. </a:t>
            </a:r>
            <a:r>
              <a:rPr lang="en-US" sz="2400" b="0" i="1" u="none" strike="noStrike" dirty="0">
                <a:latin typeface="+mn-lt"/>
                <a:ea typeface="+mn-ea"/>
                <a:cs typeface="+mn-cs"/>
                <a:sym typeface="Calibri"/>
              </a:rPr>
              <a:t>The Safety and Quality of Abortion Care in the United States</a:t>
            </a:r>
            <a:r>
              <a:rPr lang="en-US" sz="2400" b="0" i="0" u="none" strike="noStrike" dirty="0">
                <a:latin typeface="+mn-lt"/>
                <a:ea typeface="+mn-ea"/>
                <a:cs typeface="+mn-cs"/>
                <a:sym typeface="Calibri"/>
              </a:rPr>
              <a:t>. Washington, DC: The National Academies Press. https://</a:t>
            </a:r>
            <a:r>
              <a:rPr lang="en-US" sz="2400" b="0" i="0" u="none" strike="noStrike" dirty="0" err="1">
                <a:latin typeface="+mn-lt"/>
                <a:ea typeface="+mn-ea"/>
                <a:cs typeface="+mn-cs"/>
                <a:sym typeface="Calibri"/>
              </a:rPr>
              <a:t>doi.org</a:t>
            </a:r>
            <a:r>
              <a:rPr lang="en-US" sz="2400" b="0" i="0" u="none" strike="noStrike" dirty="0">
                <a:latin typeface="+mn-lt"/>
                <a:ea typeface="+mn-ea"/>
                <a:cs typeface="+mn-cs"/>
                <a:sym typeface="Calibri"/>
              </a:rPr>
              <a:t>/10.17226/24950.</a:t>
            </a:r>
          </a:p>
          <a:p>
            <a:pPr marL="0" marR="0" lvl="0" indent="0" algn="l" rtl="0">
              <a:lnSpc>
                <a:spcPct val="100000"/>
              </a:lnSpc>
              <a:spcBef>
                <a:spcPts val="0"/>
              </a:spcBef>
              <a:spcAft>
                <a:spcPts val="0"/>
              </a:spcAft>
              <a:buClr>
                <a:schemeClr val="dk1"/>
              </a:buClr>
              <a:buSzPts val="1200"/>
              <a:buFont typeface="Calibri"/>
              <a:buNone/>
            </a:pPr>
            <a:endParaRPr lang="en-US" sz="2400" b="0" i="0" u="none" strike="noStrike" dirty="0">
              <a:latin typeface="+mn-lt"/>
              <a:ea typeface="+mn-ea"/>
              <a:cs typeface="+mn-cs"/>
              <a:sym typeface="Calibri"/>
            </a:endParaRPr>
          </a:p>
          <a:p>
            <a:pPr marL="0" marR="0" lvl="0" indent="0" algn="l" defTabSz="1828800" rtl="0" eaLnBrk="1" fontAlgn="auto" latinLnBrk="0" hangingPunct="1">
              <a:lnSpc>
                <a:spcPct val="100000"/>
              </a:lnSpc>
              <a:spcBef>
                <a:spcPts val="0"/>
              </a:spcBef>
              <a:spcAft>
                <a:spcPts val="0"/>
              </a:spcAft>
              <a:buClr>
                <a:schemeClr val="dk1"/>
              </a:buClr>
              <a:buSzPts val="1200"/>
              <a:buFont typeface="Calibri"/>
              <a:buNone/>
              <a:tabLst/>
              <a:defRPr/>
            </a:pPr>
            <a:r>
              <a:rPr lang="en-US" dirty="0"/>
              <a:t>Image Source: Elena’s Aspiration Abortion Zine, https://</a:t>
            </a:r>
            <a:r>
              <a:rPr lang="en-US" dirty="0" err="1"/>
              <a:t>www.reproductiveaccess.org</a:t>
            </a:r>
            <a:r>
              <a:rPr lang="en-US" dirty="0"/>
              <a:t>/resource/</a:t>
            </a:r>
            <a:r>
              <a:rPr lang="en-US" dirty="0" err="1"/>
              <a:t>elenas</a:t>
            </a:r>
            <a:r>
              <a:rPr lang="en-US" dirty="0"/>
              <a:t>-aspiration-abortion-zine/</a:t>
            </a:r>
          </a:p>
        </p:txBody>
      </p:sp>
    </p:spTree>
    <p:extLst>
      <p:ext uri="{BB962C8B-B14F-4D97-AF65-F5344CB8AC3E}">
        <p14:creationId xmlns:p14="http://schemas.microsoft.com/office/powerpoint/2010/main" val="3851005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200"/>
              </a:spcBef>
              <a:spcAft>
                <a:spcPts val="0"/>
              </a:spcAft>
              <a:buNone/>
            </a:pPr>
            <a:r>
              <a:rPr lang="en-US" b="0" dirty="0"/>
              <a:t>There are two common abortion regimens that use medications. </a:t>
            </a:r>
            <a:endParaRPr lang="en-US" dirty="0"/>
          </a:p>
          <a:p>
            <a:pPr marL="0" lvl="0" indent="0" algn="l" rtl="0">
              <a:spcBef>
                <a:spcPts val="200"/>
              </a:spcBef>
              <a:spcAft>
                <a:spcPts val="0"/>
              </a:spcAft>
              <a:buNone/>
            </a:pPr>
            <a:endParaRPr lang="en-US" b="0" dirty="0"/>
          </a:p>
          <a:p>
            <a:pPr marL="171450" lvl="0" indent="-171450" algn="l" rtl="0">
              <a:spcBef>
                <a:spcPts val="200"/>
              </a:spcBef>
              <a:spcAft>
                <a:spcPts val="0"/>
              </a:spcAft>
              <a:buClr>
                <a:schemeClr val="dk1"/>
              </a:buClr>
              <a:buSzPts val="1200"/>
              <a:buFont typeface="Arial"/>
              <a:buChar char="•"/>
            </a:pPr>
            <a:r>
              <a:rPr lang="en-US" dirty="0"/>
              <a:t>Mifepristone + misoprostol is the main protocol used currently in the US. We’ll spend most of our time today talking about this. </a:t>
            </a:r>
          </a:p>
          <a:p>
            <a:pPr marL="171450" lvl="0" indent="-171450" algn="l" rtl="0">
              <a:spcBef>
                <a:spcPts val="200"/>
              </a:spcBef>
              <a:spcAft>
                <a:spcPts val="0"/>
              </a:spcAft>
              <a:buClr>
                <a:schemeClr val="dk1"/>
              </a:buClr>
              <a:buSzPts val="1200"/>
              <a:buFont typeface="Arial"/>
              <a:buChar char="•"/>
            </a:pPr>
            <a:r>
              <a:rPr lang="en-US" dirty="0"/>
              <a:t>There’s also misoprostol only. While less common in the US, using misoprostol only is still extremely safe and effective. It’s most commonly used in a global setting outside the US. There are a few clinics that offer it as an option of MAB, but it is more commonly used when people self-manage or self-source their abortion outside of the medical setting. It can be 82-100% effective in completed abortion without procedural intervention</a:t>
            </a:r>
          </a:p>
          <a:p>
            <a:pPr marL="171450" lvl="0" indent="-171450" algn="l" rtl="0">
              <a:spcBef>
                <a:spcPts val="200"/>
              </a:spcBef>
              <a:spcAft>
                <a:spcPts val="0"/>
              </a:spcAft>
              <a:buClr>
                <a:schemeClr val="dk1"/>
              </a:buClr>
              <a:buSzPts val="1200"/>
              <a:buFont typeface="Arial"/>
              <a:buChar char="•"/>
            </a:pPr>
            <a:r>
              <a:rPr lang="en-US" dirty="0"/>
              <a:t>Also to note, mifepristone + misoprostol and misoprostol alone are two evidence-based protocols for managing early pregnancy loss with medications.</a:t>
            </a:r>
          </a:p>
          <a:p>
            <a:pPr marL="0" lvl="0" indent="0" algn="l" rtl="0">
              <a:spcBef>
                <a:spcPts val="200"/>
              </a:spcBef>
              <a:spcAft>
                <a:spcPts val="0"/>
              </a:spcAft>
              <a:buNone/>
            </a:pPr>
            <a:endParaRPr lang="en-US" dirty="0"/>
          </a:p>
          <a:p>
            <a:pPr marL="0" lvl="0" indent="0" algn="l" rtl="0">
              <a:spcBef>
                <a:spcPts val="200"/>
              </a:spcBef>
              <a:spcAft>
                <a:spcPts val="0"/>
              </a:spcAft>
              <a:buNone/>
            </a:pPr>
            <a:endParaRPr lang="en-US" dirty="0"/>
          </a:p>
          <a:p>
            <a:r>
              <a:rPr lang="en-US" b="0" dirty="0"/>
              <a:t>New evidence-based medication abortion regimens are suggesting offering MAB to 12-weeks gestational age.</a:t>
            </a:r>
            <a:endParaRPr lang="en-US" b="1" dirty="0"/>
          </a:p>
        </p:txBody>
      </p:sp>
    </p:spTree>
    <p:extLst>
      <p:ext uri="{BB962C8B-B14F-4D97-AF65-F5344CB8AC3E}">
        <p14:creationId xmlns:p14="http://schemas.microsoft.com/office/powerpoint/2010/main" val="437467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b="0" dirty="0">
                <a:effectLst/>
                <a:latin typeface="arial, sans-serif"/>
              </a:rPr>
              <a:t>Before looking at the protocol, it’s important to understand how these medications are regulated – because they are.</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Mifepristone is regulated under the FDA’s Risk Evaluation and Mitigation Strategy. It’s gone through many changes as evidence has consistently shown how safe and effective mifepristone is. </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The current REMS requirements entail the following:</a:t>
            </a:r>
          </a:p>
          <a:p>
            <a:pPr marL="342900" marR="0" indent="-342900">
              <a:spcBef>
                <a:spcPts val="0"/>
              </a:spcBef>
              <a:spcAft>
                <a:spcPts val="0"/>
              </a:spcAft>
              <a:buFont typeface="Arial" panose="020B0604020202020204" pitchFamily="34" charset="0"/>
              <a:buChar char="•"/>
            </a:pPr>
            <a:r>
              <a:rPr lang="en-US" b="0" dirty="0">
                <a:effectLst/>
                <a:latin typeface="arial, sans-serif"/>
              </a:rPr>
              <a:t>There is no more in-person dispensing requirement: allows mifepristone to be mailed or picked up in a pharmacy</a:t>
            </a:r>
          </a:p>
          <a:p>
            <a:pPr marL="342900" marR="0" indent="-342900">
              <a:spcBef>
                <a:spcPts val="0"/>
              </a:spcBef>
              <a:spcAft>
                <a:spcPts val="0"/>
              </a:spcAft>
              <a:buFont typeface="Arial" panose="020B0604020202020204" pitchFamily="34" charset="0"/>
              <a:buChar char="•"/>
            </a:pPr>
            <a:r>
              <a:rPr lang="en-US" b="0" dirty="0">
                <a:effectLst/>
                <a:latin typeface="arial, sans-serif"/>
              </a:rPr>
              <a:t>Providers and pharmacists must be “certified” to prescribe and dispense, which entails completing a Prescriber Agreement Form with the manufacturer of mifepristone (GenBioPro or Danco).</a:t>
            </a:r>
          </a:p>
          <a:p>
            <a:pPr marL="342900" marR="0" indent="-342900">
              <a:spcBef>
                <a:spcPts val="0"/>
              </a:spcBef>
              <a:spcAft>
                <a:spcPts val="0"/>
              </a:spcAft>
              <a:buFont typeface="Arial" panose="020B0604020202020204" pitchFamily="34" charset="0"/>
              <a:buChar char="•"/>
            </a:pPr>
            <a:r>
              <a:rPr lang="en-US" b="0" dirty="0">
                <a:effectLst/>
                <a:latin typeface="arial, sans-serif"/>
              </a:rPr>
              <a:t>Patients must sign the FDA patient agreement form, regardless if they are using mifepristone for abortion or miscarriage management. </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Depending on your institution’s policies, most clinicians at a health center can work under the supervision of 1 certified Prescriber. This means only one clinician has to complete the Prescriber agreement. However, if you plan to have your patients pick up medicines from an outside pharmacy, then every Prescribing clinician will need to complete the form and send their form to the pharmacy they plan to use. </a:t>
            </a:r>
          </a:p>
          <a:p>
            <a:pPr marL="0" marR="0">
              <a:spcBef>
                <a:spcPts val="0"/>
              </a:spcBef>
              <a:spcAft>
                <a:spcPts val="0"/>
              </a:spcAft>
            </a:pPr>
            <a:endParaRPr lang="en-US" b="1" dirty="0">
              <a:effectLst/>
              <a:latin typeface="arial, sans-serif"/>
            </a:endParaRPr>
          </a:p>
          <a:p>
            <a:pPr marL="0" marR="0">
              <a:spcBef>
                <a:spcPts val="0"/>
              </a:spcBef>
              <a:spcAft>
                <a:spcPts val="0"/>
              </a:spcAft>
            </a:pPr>
            <a:endParaRPr lang="en-US" b="1" dirty="0">
              <a:effectLst/>
              <a:latin typeface="arial, sans-serif"/>
            </a:endParaRPr>
          </a:p>
          <a:p>
            <a:pPr marL="0" marR="0">
              <a:spcBef>
                <a:spcPts val="0"/>
              </a:spcBef>
              <a:spcAft>
                <a:spcPts val="0"/>
              </a:spcAft>
            </a:pPr>
            <a:r>
              <a:rPr lang="en-US" b="1" dirty="0">
                <a:effectLst/>
                <a:latin typeface="arial, sans-serif"/>
              </a:rPr>
              <a:t>Can drop links in the chat:</a:t>
            </a:r>
            <a:endParaRPr lang="en-US" dirty="0">
              <a:effectLst/>
            </a:endParaRPr>
          </a:p>
          <a:p>
            <a:pPr marL="457200" marR="0">
              <a:spcBef>
                <a:spcPts val="0"/>
              </a:spcBef>
              <a:spcAft>
                <a:spcPts val="0"/>
              </a:spcAft>
            </a:pPr>
            <a:r>
              <a:rPr lang="en-US" dirty="0">
                <a:effectLst/>
                <a:latin typeface="arial, sans-serif"/>
              </a:rPr>
              <a:t>- Sign FDA patient agreement: </a:t>
            </a:r>
            <a:r>
              <a:rPr lang="en-US" dirty="0">
                <a:effectLst/>
                <a:latin typeface="arial, sans-serif"/>
                <a:hlinkClick r:id="rId3"/>
              </a:rPr>
              <a:t>https://www.reproductiveaccess.org/resource/mifepristone-patient-agreement/</a:t>
            </a:r>
            <a:r>
              <a:rPr lang="en-US" dirty="0">
                <a:effectLst/>
                <a:latin typeface="arial, sans-serif"/>
              </a:rPr>
              <a:t> (can find links to all forms and multiple languages here)</a:t>
            </a:r>
            <a:endParaRPr lang="en-US" dirty="0">
              <a:effectLst/>
            </a:endParaRPr>
          </a:p>
          <a:p>
            <a:pPr marL="457200" marR="0">
              <a:spcBef>
                <a:spcPts val="0"/>
              </a:spcBef>
              <a:spcAft>
                <a:spcPts val="0"/>
              </a:spcAft>
            </a:pPr>
            <a:r>
              <a:rPr lang="en-US" dirty="0">
                <a:effectLst/>
                <a:latin typeface="arial, sans-serif"/>
              </a:rPr>
              <a:t>- How to order mifepristone: </a:t>
            </a:r>
            <a:r>
              <a:rPr lang="en-US" dirty="0">
                <a:solidFill>
                  <a:srgbClr val="0563C1"/>
                </a:solidFill>
                <a:effectLst/>
                <a:latin typeface="arial, sans-serif"/>
                <a:hlinkClick r:id="rId4"/>
              </a:rPr>
              <a:t>https://www.reproductiveaccess.org/resource/order-mifepristone/</a:t>
            </a:r>
            <a:endParaRPr lang="en-US" dirty="0">
              <a:effectLst/>
            </a:endParaRPr>
          </a:p>
          <a:p>
            <a:pPr marL="457200" marR="0">
              <a:spcBef>
                <a:spcPts val="0"/>
              </a:spcBef>
              <a:spcAft>
                <a:spcPts val="0"/>
              </a:spcAft>
            </a:pPr>
            <a:r>
              <a:rPr lang="en-US" dirty="0">
                <a:effectLst/>
                <a:latin typeface="arial, sans-serif"/>
              </a:rPr>
              <a:t>- Provider and pharmacy agreements </a:t>
            </a:r>
            <a:r>
              <a:rPr lang="en-US" dirty="0">
                <a:solidFill>
                  <a:srgbClr val="0563C1"/>
                </a:solidFill>
                <a:effectLst/>
                <a:latin typeface="arial, sans-serif"/>
                <a:hlinkClick r:id="rId5"/>
              </a:rPr>
              <a:t>https://www.accessdata.fda.gov/scripts/cder/rems/index.cfm?event=RemsDetails.page&amp;REMS=390</a:t>
            </a:r>
            <a:r>
              <a:rPr lang="en-US" dirty="0">
                <a:effectLst/>
              </a:rPr>
              <a:t> </a:t>
            </a:r>
            <a:endParaRPr lang="en-US" dirty="0"/>
          </a:p>
          <a:p>
            <a:endParaRPr lang="en-US" dirty="0"/>
          </a:p>
          <a:p>
            <a:r>
              <a:rPr lang="en-US" dirty="0"/>
              <a:t>Image Source: RHAP</a:t>
            </a:r>
          </a:p>
        </p:txBody>
      </p:sp>
    </p:spTree>
    <p:extLst>
      <p:ext uri="{BB962C8B-B14F-4D97-AF65-F5344CB8AC3E}">
        <p14:creationId xmlns:p14="http://schemas.microsoft.com/office/powerpoint/2010/main" val="4259578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0000"/>
              </a:lnSpc>
              <a:spcBef>
                <a:spcPts val="0"/>
              </a:spcBef>
              <a:spcAft>
                <a:spcPts val="0"/>
              </a:spcAft>
              <a:buNone/>
            </a:pPr>
            <a:r>
              <a:rPr lang="en-US" b="0" dirty="0"/>
              <a:t>So let’s imagine you are providing abortion options counseling to a patient who decides they want an abortion, but aren’t sure about which type of abortion care they want - procedural abortion or medication abortion? Your job is to counsel them on their options, presenting them unbiased, evidence-based information about the different options for abortion care and what they would find helpful to guide their decision-making. </a:t>
            </a: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Medication abortion mife + miso things to consider:</a:t>
            </a:r>
          </a:p>
          <a:p>
            <a:pPr marL="457200" lvl="0" indent="-317500" algn="l" rtl="0">
              <a:lnSpc>
                <a:spcPct val="110000"/>
              </a:lnSpc>
              <a:spcBef>
                <a:spcPts val="0"/>
              </a:spcBef>
              <a:spcAft>
                <a:spcPts val="0"/>
              </a:spcAft>
              <a:buSzPts val="1400"/>
              <a:buChar char="●"/>
            </a:pPr>
            <a:r>
              <a:rPr lang="en-US" dirty="0"/>
              <a:t>Highly effective (98-99%)</a:t>
            </a:r>
          </a:p>
          <a:p>
            <a:pPr marL="457200" lvl="0" indent="-317500" algn="l" rtl="0">
              <a:lnSpc>
                <a:spcPct val="110000"/>
              </a:lnSpc>
              <a:spcBef>
                <a:spcPts val="0"/>
              </a:spcBef>
              <a:spcAft>
                <a:spcPts val="0"/>
              </a:spcAft>
              <a:buSzPts val="1400"/>
              <a:buChar char="●"/>
            </a:pPr>
            <a:r>
              <a:rPr lang="en-US" dirty="0"/>
              <a:t>It’s a treatment employing counseling and medication – NOT a procedure, which avoids any surgical or anesthetic risk or discomfort</a:t>
            </a:r>
          </a:p>
          <a:p>
            <a:pPr marL="457200" lvl="0" indent="-317500" algn="l" rtl="0">
              <a:lnSpc>
                <a:spcPct val="110000"/>
              </a:lnSpc>
              <a:spcBef>
                <a:spcPts val="0"/>
              </a:spcBef>
              <a:spcAft>
                <a:spcPts val="0"/>
              </a:spcAft>
              <a:buSzPts val="1400"/>
              <a:buChar char="●"/>
            </a:pPr>
            <a:r>
              <a:rPr lang="en-US" dirty="0"/>
              <a:t>May offer enhanced privacy/sense of control &amp; autonomy over when, where, and with whom the abortion will happen</a:t>
            </a:r>
          </a:p>
          <a:p>
            <a:pPr marL="457200" lvl="0" indent="-317500" algn="l" rtl="0">
              <a:lnSpc>
                <a:spcPct val="110000"/>
              </a:lnSpc>
              <a:spcBef>
                <a:spcPts val="0"/>
              </a:spcBef>
              <a:spcAft>
                <a:spcPts val="0"/>
              </a:spcAft>
              <a:buSzPts val="1400"/>
              <a:buChar char="●"/>
            </a:pPr>
            <a:r>
              <a:rPr lang="en-US" dirty="0"/>
              <a:t>Some people comment that it feels more “natural” as though you are having a miscarriage </a:t>
            </a:r>
          </a:p>
          <a:p>
            <a:pPr marL="457200" lvl="0" indent="-317500" algn="l" rtl="0">
              <a:lnSpc>
                <a:spcPct val="110000"/>
              </a:lnSpc>
              <a:spcBef>
                <a:spcPts val="0"/>
              </a:spcBef>
              <a:spcAft>
                <a:spcPts val="0"/>
              </a:spcAft>
              <a:buSzPts val="1400"/>
              <a:buChar char="●"/>
            </a:pPr>
            <a:r>
              <a:rPr lang="en-US" dirty="0"/>
              <a:t>Bleeding can be very heavy and last longer than with a procedural abortion</a:t>
            </a:r>
          </a:p>
          <a:p>
            <a:pPr marL="457200" lvl="0" indent="-317500" algn="l" rtl="0">
              <a:lnSpc>
                <a:spcPct val="110000"/>
              </a:lnSpc>
              <a:spcBef>
                <a:spcPts val="0"/>
              </a:spcBef>
              <a:spcAft>
                <a:spcPts val="0"/>
              </a:spcAft>
              <a:buSzPts val="1400"/>
              <a:buChar char="●"/>
            </a:pPr>
            <a:r>
              <a:rPr lang="en-US" dirty="0"/>
              <a:t>Takes several days to complete the abortion</a:t>
            </a:r>
          </a:p>
          <a:p>
            <a:pPr marL="457200" lvl="0" indent="-317500" algn="l" rtl="0">
              <a:lnSpc>
                <a:spcPct val="110000"/>
              </a:lnSpc>
              <a:spcBef>
                <a:spcPts val="0"/>
              </a:spcBef>
              <a:spcAft>
                <a:spcPts val="0"/>
              </a:spcAft>
              <a:buSzPts val="1400"/>
              <a:buChar char="●"/>
            </a:pPr>
            <a:r>
              <a:rPr lang="en-US" dirty="0"/>
              <a:t>Can be provided up to 84 days (12 weeks) gestation</a:t>
            </a:r>
          </a:p>
          <a:p>
            <a:pPr marL="457200" lvl="0" indent="-317500" algn="l" rtl="0">
              <a:lnSpc>
                <a:spcPct val="110000"/>
              </a:lnSpc>
              <a:spcBef>
                <a:spcPts val="0"/>
              </a:spcBef>
              <a:spcAft>
                <a:spcPts val="0"/>
              </a:spcAft>
              <a:buSzPts val="1400"/>
              <a:buChar char="●"/>
            </a:pPr>
            <a:r>
              <a:rPr lang="en-US" dirty="0"/>
              <a:t>Can also be provided by telehealth in some states. Telehealth abortion care is a safe option and for most patients, testing before a medication abortion – including ultrasound is not required for most patients. However, not at states allow telehealth for abortion care.</a:t>
            </a:r>
          </a:p>
          <a:p>
            <a:pPr marL="457200" lvl="0" indent="-317500" algn="l" rtl="0">
              <a:lnSpc>
                <a:spcPct val="110000"/>
              </a:lnSpc>
              <a:spcBef>
                <a:spcPts val="0"/>
              </a:spcBef>
              <a:spcAft>
                <a:spcPts val="0"/>
              </a:spcAft>
              <a:buSzPts val="1400"/>
              <a:buChar char="●"/>
            </a:pPr>
            <a:r>
              <a:rPr lang="en-US" dirty="0"/>
              <a:t>Can continue breast/chestfeeding without concern for side effects in infants</a:t>
            </a:r>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Resource</a:t>
            </a:r>
          </a:p>
          <a:p>
            <a:pPr marL="0" lvl="0" indent="0" algn="l" rtl="0">
              <a:lnSpc>
                <a:spcPct val="110000"/>
              </a:lnSpc>
              <a:spcBef>
                <a:spcPts val="0"/>
              </a:spcBef>
              <a:spcAft>
                <a:spcPts val="0"/>
              </a:spcAft>
              <a:buNone/>
            </a:pPr>
            <a:r>
              <a:rPr lang="en-US" dirty="0"/>
              <a:t>https://www.reproductiveaccess.org/resource/early-abortion-options/</a:t>
            </a:r>
          </a:p>
          <a:p>
            <a:endParaRPr lang="en-US" dirty="0"/>
          </a:p>
          <a:p>
            <a:r>
              <a:rPr lang="en-US" dirty="0"/>
              <a:t>Image Source: RHAP</a:t>
            </a:r>
          </a:p>
        </p:txBody>
      </p:sp>
    </p:spTree>
    <p:extLst>
      <p:ext uri="{BB962C8B-B14F-4D97-AF65-F5344CB8AC3E}">
        <p14:creationId xmlns:p14="http://schemas.microsoft.com/office/powerpoint/2010/main" val="124965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The other abortion option to counsel on is aspiration abortion. </a:t>
            </a:r>
            <a:r>
              <a:rPr lang="en-US" dirty="0"/>
              <a:t>Aspiration = suction/vacuum/procedural – this is not the same as D&amp;C</a:t>
            </a:r>
          </a:p>
          <a:p>
            <a:pPr marL="0" lvl="0" indent="0" algn="l" rtl="0">
              <a:spcBef>
                <a:spcPts val="0"/>
              </a:spcBef>
              <a:spcAft>
                <a:spcPts val="0"/>
              </a:spcAft>
              <a:buNone/>
            </a:pPr>
            <a:endParaRPr lang="en-US" dirty="0"/>
          </a:p>
          <a:p>
            <a:pPr marL="0" lvl="0" indent="0" algn="l" rtl="0">
              <a:spcBef>
                <a:spcPts val="500"/>
              </a:spcBef>
              <a:spcAft>
                <a:spcPts val="0"/>
              </a:spcAft>
              <a:buNone/>
            </a:pPr>
            <a:r>
              <a:rPr lang="en-US" dirty="0"/>
              <a:t>Things to know about aspiration/procedural abortion:</a:t>
            </a:r>
          </a:p>
          <a:p>
            <a:pPr marL="457200" lvl="0" indent="-317500" algn="l" rtl="0">
              <a:spcBef>
                <a:spcPts val="500"/>
              </a:spcBef>
              <a:spcAft>
                <a:spcPts val="0"/>
              </a:spcAft>
              <a:buSzPts val="1400"/>
              <a:buChar char="●"/>
            </a:pPr>
            <a:r>
              <a:rPr lang="en-US" dirty="0"/>
              <a:t>&gt;99% effective: very rarely is there an incomplete abortion.  </a:t>
            </a:r>
          </a:p>
          <a:p>
            <a:pPr marL="457200" lvl="0" indent="-317500" algn="l" rtl="0">
              <a:spcBef>
                <a:spcPts val="0"/>
              </a:spcBef>
              <a:spcAft>
                <a:spcPts val="0"/>
              </a:spcAft>
              <a:buSzPts val="1400"/>
              <a:buChar char="●"/>
            </a:pPr>
            <a:r>
              <a:rPr lang="en-US" dirty="0"/>
              <a:t>Shorter time to completion compared to medication abortion (procedure takes 5-10 minutes)</a:t>
            </a:r>
          </a:p>
          <a:p>
            <a:pPr marL="457200" lvl="0" indent="-317500" algn="l" rtl="0">
              <a:spcBef>
                <a:spcPts val="0"/>
              </a:spcBef>
              <a:spcAft>
                <a:spcPts val="0"/>
              </a:spcAft>
              <a:buSzPts val="1400"/>
              <a:buChar char="●"/>
            </a:pPr>
            <a:r>
              <a:rPr lang="en-US" dirty="0"/>
              <a:t>Shorter bleeding duration compared to medication abortion, light bleeding 1-7 days after procedure</a:t>
            </a:r>
          </a:p>
          <a:p>
            <a:pPr marL="457200" lvl="0" indent="-317500" algn="l" rtl="0">
              <a:spcBef>
                <a:spcPts val="0"/>
              </a:spcBef>
              <a:spcAft>
                <a:spcPts val="0"/>
              </a:spcAft>
              <a:buSzPts val="1400"/>
              <a:buChar char="●"/>
            </a:pPr>
            <a:r>
              <a:rPr lang="en-US" dirty="0"/>
              <a:t>Manual vacuum aspiration can be performed until up to 12 weeks gestation</a:t>
            </a:r>
          </a:p>
          <a:p>
            <a:pPr marL="0" marR="0" lvl="0" indent="0" defTabSz="1828800" eaLnBrk="1" fontAlgn="auto" latinLnBrk="0" hangingPunct="1">
              <a:lnSpc>
                <a:spcPct val="100000"/>
              </a:lnSpc>
              <a:spcBef>
                <a:spcPts val="0"/>
              </a:spcBef>
              <a:spcAft>
                <a:spcPts val="0"/>
              </a:spcAft>
              <a:buClrTx/>
              <a:buSzTx/>
              <a:buFontTx/>
              <a:buNone/>
              <a:tabLst/>
              <a:defRPr/>
            </a:pPr>
            <a:endParaRPr lang="en-US" b="0" dirty="0"/>
          </a:p>
          <a:p>
            <a:pPr marL="0" marR="0" lvl="0" indent="0" defTabSz="1828800" eaLnBrk="1" fontAlgn="auto" latinLnBrk="0" hangingPunct="1">
              <a:lnSpc>
                <a:spcPct val="100000"/>
              </a:lnSpc>
              <a:spcBef>
                <a:spcPts val="0"/>
              </a:spcBef>
              <a:spcAft>
                <a:spcPts val="0"/>
              </a:spcAft>
              <a:buClrTx/>
              <a:buSzTx/>
              <a:buFontTx/>
              <a:buNone/>
              <a:tabLst/>
              <a:defRPr/>
            </a:pPr>
            <a:r>
              <a:rPr lang="en-US" b="0" dirty="0"/>
              <a:t>Image Source: </a:t>
            </a:r>
            <a:r>
              <a:rPr lang="en-US" sz="2400" b="0" dirty="0">
                <a:effectLst/>
                <a:latin typeface="+mn-lt"/>
                <a:ea typeface="+mn-ea"/>
                <a:cs typeface="+mn-cs"/>
                <a:sym typeface="Calibri"/>
              </a:rPr>
              <a:t>Elena’s Aspiration Abortion Zine</a:t>
            </a:r>
          </a:p>
          <a:p>
            <a:endParaRPr lang="en-US" dirty="0"/>
          </a:p>
        </p:txBody>
      </p:sp>
    </p:spTree>
    <p:extLst>
      <p:ext uri="{BB962C8B-B14F-4D97-AF65-F5344CB8AC3E}">
        <p14:creationId xmlns:p14="http://schemas.microsoft.com/office/powerpoint/2010/main" val="2218116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Now let’s go over the administration of medication abortion with mifepristone and misoprostol before working through some case study examples. </a:t>
            </a:r>
            <a:endParaRPr lang="en-US" dirty="0"/>
          </a:p>
          <a:p>
            <a:pPr marL="0" lvl="0" indent="0" algn="l" rtl="0">
              <a:spcBef>
                <a:spcPts val="0"/>
              </a:spcBef>
              <a:spcAft>
                <a:spcPts val="0"/>
              </a:spcAft>
              <a:buNone/>
            </a:pPr>
            <a:endParaRPr lang="en-US" sz="2400" b="1"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Mifepristone</a:t>
            </a: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The patient takes one 200 mg dose of mifepristone orally. It’s up to the patient where and when they take it: in-office or at home at a time of their convenience.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Misoprostol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There are three effective routes to take the misoprostol: buccal, sublingual and vaginal. Buccal means the misoprostol is held and absorbed in the patient’s cheeks for 30 minutes, then they swallow the pills with a drink. Sublingual means the misoprostol is held and absorbed under the patient’s tongue for 30 minutes, then they swallow the pills with a drink. Vaginal means the person inserts misoprostol pills into their vagina and they lay down for 30 minutes for their body to absorb the pills. If the pills fall out, the person can throw them away.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You’ll see a distinction of misoprostol dose and timing by gestational age (up to 9 weeks and between 9-12 weeks) for both methods. The second dose of 800 mcg (four more tablets) helps to enhance efficacy of completing the medication abortion for those with higher gestations.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342900" lvl="0" indent="-342900" algn="l" rtl="0">
              <a:spcBef>
                <a:spcPts val="0"/>
              </a:spcBef>
              <a:spcAft>
                <a:spcPts val="0"/>
              </a:spcAft>
              <a:buFont typeface="Arial" panose="020B0604020202020204" pitchFamily="34" charset="0"/>
              <a:buChar char="•"/>
            </a:pPr>
            <a:r>
              <a:rPr lang="en-US" sz="2400" b="0" i="0" u="none" strike="noStrike" dirty="0">
                <a:solidFill>
                  <a:schemeClr val="dk1"/>
                </a:solidFill>
                <a:latin typeface="+mn-lt"/>
                <a:ea typeface="+mn-ea"/>
                <a:cs typeface="+mn-cs"/>
                <a:sym typeface="Calibri"/>
              </a:rPr>
              <a:t>For those who take their misoprostol buccally or sublingually, they would take the first dose of misoprostol 24-48 hours after taking mifepristone. </a:t>
            </a:r>
          </a:p>
          <a:p>
            <a:pPr marL="342900" lvl="0" indent="-342900" algn="l" rtl="0">
              <a:spcBef>
                <a:spcPts val="0"/>
              </a:spcBef>
              <a:spcAft>
                <a:spcPts val="0"/>
              </a:spcAft>
              <a:buFont typeface="Arial" panose="020B0604020202020204" pitchFamily="34" charset="0"/>
              <a:buChar char="•"/>
            </a:pPr>
            <a:r>
              <a:rPr lang="en-US" sz="2400" b="0" i="0" u="none" strike="noStrike" dirty="0">
                <a:solidFill>
                  <a:schemeClr val="dk1"/>
                </a:solidFill>
                <a:latin typeface="+mn-lt"/>
                <a:ea typeface="+mn-ea"/>
                <a:cs typeface="+mn-cs"/>
                <a:sym typeface="Calibri"/>
              </a:rPr>
              <a:t>For those who take their misoprostol vaginally, they would take the first dose of misoprostol 6-72 hours after taking mifepristone. </a:t>
            </a:r>
          </a:p>
          <a:p>
            <a:pPr marL="342900" lvl="0" indent="-342900" algn="l" rtl="0">
              <a:spcBef>
                <a:spcPts val="0"/>
              </a:spcBef>
              <a:spcAft>
                <a:spcPts val="0"/>
              </a:spcAft>
              <a:buFont typeface="Arial" panose="020B0604020202020204" pitchFamily="34" charset="0"/>
              <a:buChar char="•"/>
            </a:pPr>
            <a:r>
              <a:rPr lang="en-US" sz="2400" b="0" i="0" u="none" strike="noStrike" dirty="0">
                <a:solidFill>
                  <a:schemeClr val="dk1"/>
                </a:solidFill>
                <a:latin typeface="+mn-lt"/>
                <a:ea typeface="+mn-ea"/>
                <a:cs typeface="+mn-cs"/>
                <a:sym typeface="Calibri"/>
              </a:rPr>
              <a:t>For simplicity, it can be helpful to counsel patients to take misoprostol 24-48 hours after their first dose of mifepristone, especially if they aren’t sure which route they plan on taking.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For those at higher gestational ages, they would take their second dose of misoprostol 4 hours after their first dose. They can do this buccally, sublingually, or vaginally.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*Refer to aftercare sheets for patients to have instructions on remembering this, or the how to use abortion pills handout.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rPr>
              <a:t>RHAP Resources to Reference</a:t>
            </a:r>
            <a:endParaRPr lang="en-US" b="1"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/resource/medication-abortion-aftercare-instructions-vaginal-miso/</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/resource/medication-abortion-aftercare-instructions-buccal/</a:t>
            </a:r>
            <a:endParaRPr lang="en-US" dirty="0"/>
          </a:p>
          <a:p>
            <a:pPr marL="0" lvl="0" indent="0" algn="l" rtl="0">
              <a:spcBef>
                <a:spcPts val="0"/>
              </a:spcBef>
              <a:spcAft>
                <a:spcPts val="0"/>
              </a:spcAft>
              <a:buNone/>
            </a:pPr>
            <a:r>
              <a:rPr lang="en-US" dirty="0"/>
              <a:t>https://</a:t>
            </a:r>
            <a:r>
              <a:rPr lang="en-US" dirty="0" err="1"/>
              <a:t>www.reproductiveaccess.org</a:t>
            </a:r>
            <a:r>
              <a:rPr lang="en-US" dirty="0"/>
              <a:t>/resource/</a:t>
            </a:r>
            <a:r>
              <a:rPr lang="en-US" dirty="0" err="1"/>
              <a:t>mabfactsheet</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Protocol Guidance</a:t>
            </a:r>
          </a:p>
          <a:p>
            <a:pPr marL="0" lvl="0" indent="-57150" algn="l" rtl="0">
              <a:spcBef>
                <a:spcPts val="300"/>
              </a:spcBef>
              <a:spcAft>
                <a:spcPts val="0"/>
              </a:spcAft>
              <a:buClr>
                <a:schemeClr val="dk1"/>
              </a:buClr>
              <a:buSzPts val="900"/>
              <a:buFont typeface="Calibri"/>
              <a:buChar char="•"/>
            </a:pPr>
            <a:r>
              <a:rPr lang="en-US" dirty="0"/>
              <a:t>NAF Clinical Policy Guidelines 2024: https://</a:t>
            </a:r>
            <a:r>
              <a:rPr lang="en-US" dirty="0" err="1"/>
              <a:t>prochoice.org</a:t>
            </a:r>
            <a:r>
              <a:rPr lang="en-US" dirty="0"/>
              <a:t>/wp-content/uploads/2024-CPGs-FINAL-1.pdf </a:t>
            </a:r>
          </a:p>
          <a:p>
            <a:pPr marL="0" lvl="0" indent="-57150" algn="l" rtl="0">
              <a:spcBef>
                <a:spcPts val="300"/>
              </a:spcBef>
              <a:spcAft>
                <a:spcPts val="0"/>
              </a:spcAft>
              <a:buClr>
                <a:schemeClr val="dk1"/>
              </a:buClr>
              <a:buSzPts val="900"/>
              <a:buFont typeface="Calibri"/>
              <a:buChar char="•"/>
            </a:pPr>
            <a:r>
              <a:rPr lang="en-US" dirty="0"/>
              <a:t>https://</a:t>
            </a:r>
            <a:r>
              <a:rPr lang="en-US" dirty="0" err="1"/>
              <a:t>www.acog.org</a:t>
            </a:r>
            <a:r>
              <a:rPr lang="en-US" dirty="0"/>
              <a:t>/clinical/clinical-guidance/practice-bulletin/articles/2020/10/medication-abortion-up-to-70-days-of-gestation </a:t>
            </a:r>
          </a:p>
          <a:p>
            <a:pPr marL="0" lvl="0" indent="0" algn="l" rtl="0">
              <a:spcBef>
                <a:spcPts val="0"/>
              </a:spcBef>
              <a:spcAft>
                <a:spcPts val="0"/>
              </a:spcAft>
              <a:buNone/>
            </a:pPr>
            <a:endParaRPr lang="en-US" dirty="0"/>
          </a:p>
          <a:p>
            <a:pPr marL="0" lvl="0" indent="0" algn="l" rtl="0">
              <a:spcBef>
                <a:spcPts val="300"/>
              </a:spcBef>
              <a:spcAft>
                <a:spcPts val="0"/>
              </a:spcAft>
              <a:buNone/>
            </a:pPr>
            <a:r>
              <a:rPr lang="en-US" b="1" dirty="0"/>
              <a:t>References for extended gestational limit</a:t>
            </a:r>
          </a:p>
          <a:p>
            <a:pPr marL="0" lvl="0" indent="-57150" algn="l" rtl="0">
              <a:spcBef>
                <a:spcPts val="300"/>
              </a:spcBef>
              <a:spcAft>
                <a:spcPts val="0"/>
              </a:spcAft>
              <a:buClr>
                <a:schemeClr val="dk1"/>
              </a:buClr>
              <a:buSzPts val="900"/>
              <a:buFont typeface="Calibri"/>
              <a:buChar char="•"/>
            </a:pPr>
            <a:r>
              <a:rPr lang="en-US" dirty="0"/>
              <a:t>https://</a:t>
            </a:r>
            <a:r>
              <a:rPr lang="en-US" dirty="0" err="1"/>
              <a:t>prochoice.org</a:t>
            </a:r>
            <a:r>
              <a:rPr lang="en-US" dirty="0"/>
              <a:t>/providers/quality-standards/</a:t>
            </a:r>
          </a:p>
          <a:p>
            <a:pPr marL="0" lvl="0" indent="-57150" algn="l" rtl="0">
              <a:spcBef>
                <a:spcPts val="300"/>
              </a:spcBef>
              <a:spcAft>
                <a:spcPts val="0"/>
              </a:spcAft>
              <a:buClr>
                <a:schemeClr val="dk1"/>
              </a:buClr>
              <a:buSzPts val="900"/>
              <a:buFont typeface="Calibri"/>
              <a:buChar char="•"/>
            </a:pPr>
            <a:r>
              <a:rPr lang="en-US" dirty="0"/>
              <a:t>https://</a:t>
            </a:r>
            <a:r>
              <a:rPr lang="en-US" dirty="0" err="1"/>
              <a:t>www.who.int</a:t>
            </a:r>
            <a:r>
              <a:rPr lang="en-US" dirty="0"/>
              <a:t>/publications/</a:t>
            </a:r>
            <a:r>
              <a:rPr lang="en-US" dirty="0" err="1"/>
              <a:t>i</a:t>
            </a:r>
            <a:r>
              <a:rPr lang="en-US"/>
              <a:t>/item/9789240039483</a:t>
            </a:r>
          </a:p>
          <a:p>
            <a:pPr marL="0" lvl="0" indent="0" algn="l" rtl="0">
              <a:spcBef>
                <a:spcPts val="300"/>
              </a:spcBef>
              <a:spcAft>
                <a:spcPts val="0"/>
              </a:spcAft>
              <a:buNone/>
            </a:pPr>
            <a:endParaRPr lang="en-US" b="1"/>
          </a:p>
          <a:p>
            <a:pPr marL="0" lvl="0" indent="0" algn="l" rtl="0">
              <a:spcBef>
                <a:spcPts val="300"/>
              </a:spcBef>
              <a:spcAft>
                <a:spcPts val="0"/>
              </a:spcAft>
              <a:buNone/>
            </a:pPr>
            <a:r>
              <a:rPr lang="en-US" b="1" dirty="0"/>
              <a:t>References for lower mifepristone dose</a:t>
            </a:r>
          </a:p>
          <a:p>
            <a:pPr marL="0" lvl="0" indent="-57150" algn="l" rtl="0">
              <a:spcBef>
                <a:spcPts val="300"/>
              </a:spcBef>
              <a:spcAft>
                <a:spcPts val="0"/>
              </a:spcAft>
              <a:buClr>
                <a:schemeClr val="dk1"/>
              </a:buClr>
              <a:buSzPts val="900"/>
              <a:buFont typeface="Calibri"/>
              <a:buChar char="•"/>
            </a:pPr>
            <a:r>
              <a:rPr lang="en-US" dirty="0"/>
              <a:t>Li C-L, Chen D-J, Song L-P, et al. Effectiveness and Safety of Lower Doses of Mifepristone Combined With Misoprostol of the Termination of Ultra-Early Pregnancy: A Dose-Ranging Randomized Controlled Trial. Reproductive Sciences. 2014;22(6):706-711.</a:t>
            </a:r>
          </a:p>
          <a:p>
            <a:pPr marL="0" lvl="0" indent="-57150" algn="l" rtl="0">
              <a:spcBef>
                <a:spcPts val="300"/>
              </a:spcBef>
              <a:spcAft>
                <a:spcPts val="0"/>
              </a:spcAft>
              <a:buClr>
                <a:schemeClr val="dk1"/>
              </a:buClr>
              <a:buSzPts val="900"/>
              <a:buFont typeface="Calibri"/>
              <a:buChar char="•"/>
            </a:pPr>
            <a:r>
              <a:rPr lang="en-US" dirty="0"/>
              <a:t>World Health Organization Task Force on Post-Ovulatory Methods of Fertility Regulation. Comparison of two doses of mifepristone in combination with misoprostol for early medical abortion: a randomized trial. </a:t>
            </a:r>
            <a:r>
              <a:rPr lang="en-US" i="1" dirty="0"/>
              <a:t>BJOG</a:t>
            </a:r>
            <a:r>
              <a:rPr lang="en-US" dirty="0"/>
              <a:t> </a:t>
            </a:r>
            <a:r>
              <a:rPr lang="en-US" i="1" dirty="0"/>
              <a:t>2000 107(4): 524-530</a:t>
            </a:r>
            <a:endParaRPr lang="en-US" dirty="0"/>
          </a:p>
          <a:p>
            <a:pPr marL="0" lvl="0" indent="-57150" algn="l" rtl="0">
              <a:spcBef>
                <a:spcPts val="300"/>
              </a:spcBef>
              <a:spcAft>
                <a:spcPts val="0"/>
              </a:spcAft>
              <a:buClr>
                <a:schemeClr val="dk1"/>
              </a:buClr>
              <a:buSzPts val="900"/>
              <a:buFont typeface="Calibri"/>
              <a:buChar char="•"/>
            </a:pPr>
            <a:r>
              <a:rPr lang="en-US" dirty="0"/>
              <a:t>Schaff EA, </a:t>
            </a:r>
            <a:r>
              <a:rPr lang="en-US" dirty="0" err="1"/>
              <a:t>Eisinger</a:t>
            </a:r>
            <a:r>
              <a:rPr lang="en-US" dirty="0"/>
              <a:t> SH, </a:t>
            </a:r>
            <a:r>
              <a:rPr lang="en-US" dirty="0" err="1"/>
              <a:t>Stadalius</a:t>
            </a:r>
            <a:r>
              <a:rPr lang="en-US" dirty="0"/>
              <a:t> LS, Franks P, Gore BZ, </a:t>
            </a:r>
            <a:r>
              <a:rPr lang="en-US" dirty="0" err="1"/>
              <a:t>Poppema</a:t>
            </a:r>
            <a:r>
              <a:rPr lang="en-US" dirty="0"/>
              <a:t> S. Low-dose mifepristone 200 mg and vaginal misoprostol for abortion. Contraception. Jan 1999;59(1):1-6. </a:t>
            </a:r>
          </a:p>
          <a:p>
            <a:pPr marL="0" lvl="0" indent="0" algn="l" rtl="0">
              <a:spcBef>
                <a:spcPts val="300"/>
              </a:spcBef>
              <a:spcAft>
                <a:spcPts val="0"/>
              </a:spcAft>
              <a:buNone/>
            </a:pPr>
            <a:r>
              <a:rPr lang="en-US" dirty="0"/>
              <a:t>References for higher misoprostol dose</a:t>
            </a:r>
            <a:r>
              <a:rPr lang="en-US" u="none" dirty="0"/>
              <a:t> </a:t>
            </a:r>
            <a:endParaRPr lang="en-US" dirty="0"/>
          </a:p>
          <a:p>
            <a:pPr marL="0" lvl="0" indent="-57150" algn="l" rtl="0">
              <a:spcBef>
                <a:spcPts val="300"/>
              </a:spcBef>
              <a:spcAft>
                <a:spcPts val="0"/>
              </a:spcAft>
              <a:buClr>
                <a:schemeClr val="dk1"/>
              </a:buClr>
              <a:buSzPts val="900"/>
              <a:buFont typeface="Calibri"/>
              <a:buChar char="•"/>
            </a:pPr>
            <a:r>
              <a:rPr lang="en-US" dirty="0" err="1"/>
              <a:t>Coyaji,K</a:t>
            </a:r>
            <a:r>
              <a:rPr lang="en-US" dirty="0"/>
              <a:t>., U. Krishna, S. </a:t>
            </a:r>
            <a:r>
              <a:rPr lang="en-US" dirty="0" err="1"/>
              <a:t>Ambardekar</a:t>
            </a:r>
            <a:r>
              <a:rPr lang="en-US" dirty="0"/>
              <a:t>, H. Bracken, V. </a:t>
            </a:r>
            <a:r>
              <a:rPr lang="en-US" dirty="0" err="1"/>
              <a:t>Raote</a:t>
            </a:r>
            <a:r>
              <a:rPr lang="en-US" dirty="0"/>
              <a:t>, A. </a:t>
            </a:r>
            <a:r>
              <a:rPr lang="en-US" dirty="0" err="1"/>
              <a:t>Mandlekar</a:t>
            </a:r>
            <a:r>
              <a:rPr lang="en-US" dirty="0"/>
              <a:t>, B. </a:t>
            </a:r>
            <a:r>
              <a:rPr lang="en-US" dirty="0" err="1"/>
              <a:t>Winikoff</a:t>
            </a:r>
            <a:r>
              <a:rPr lang="en-US" dirty="0"/>
              <a:t>. Are two doses of misoprostol after mifepristone for early abortion better than one? </a:t>
            </a:r>
            <a:r>
              <a:rPr lang="en-US" i="1" dirty="0"/>
              <a:t>British Journal of Obstetrics and </a:t>
            </a:r>
            <a:r>
              <a:rPr lang="en-US" i="1" dirty="0" err="1"/>
              <a:t>Gynaecology</a:t>
            </a:r>
            <a:r>
              <a:rPr lang="en-US" dirty="0"/>
              <a:t>, (Mar 2007), 114 (3), pp. 271–278. </a:t>
            </a:r>
          </a:p>
          <a:p>
            <a:pPr marL="0" lvl="0" indent="-57150" algn="l" rtl="0">
              <a:spcBef>
                <a:spcPts val="300"/>
              </a:spcBef>
              <a:spcAft>
                <a:spcPts val="0"/>
              </a:spcAft>
              <a:buClr>
                <a:schemeClr val="dk1"/>
              </a:buClr>
              <a:buSzPts val="900"/>
              <a:buFont typeface="Calibri"/>
              <a:buChar char="•"/>
            </a:pPr>
            <a:r>
              <a:rPr lang="en-US" dirty="0"/>
              <a:t>Castillo P, </a:t>
            </a:r>
            <a:r>
              <a:rPr lang="en-US" dirty="0" err="1"/>
              <a:t>Sanhueza</a:t>
            </a:r>
            <a:r>
              <a:rPr lang="en-US" dirty="0"/>
              <a:t> P, Hernandez EML, </a:t>
            </a:r>
            <a:r>
              <a:rPr lang="en-US" dirty="0" err="1"/>
              <a:t>Bousieguez</a:t>
            </a:r>
            <a:r>
              <a:rPr lang="en-US" dirty="0"/>
              <a:t> M, </a:t>
            </a:r>
            <a:r>
              <a:rPr lang="en-US" dirty="0" err="1"/>
              <a:t>Dzuba</a:t>
            </a:r>
            <a:r>
              <a:rPr lang="en-US" dirty="0"/>
              <a:t> I. Does a repeat dose of 800mcg misoprostol following mifepristone improve outcomes in the later first trimester? A retrospective chart review in Mexico City.  Paper presented at: National Abortion Federation Annual Meeting; April 22, 2017; Montreal, Quebec.</a:t>
            </a:r>
          </a:p>
          <a:p>
            <a:pPr marL="0" lvl="0" indent="0" algn="l" rtl="0">
              <a:spcBef>
                <a:spcPts val="300"/>
              </a:spcBef>
              <a:spcAft>
                <a:spcPts val="0"/>
              </a:spcAft>
              <a:buNone/>
            </a:pPr>
            <a:r>
              <a:rPr lang="en-US" b="1" dirty="0"/>
              <a:t>References for non-oral misoprostol route</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at one day after mifepristone for early medical abortion. </a:t>
            </a:r>
            <a:r>
              <a:rPr lang="en-US" i="1" dirty="0"/>
              <a:t>Contraception. </a:t>
            </a:r>
            <a:r>
              <a:rPr lang="en-US" dirty="0"/>
              <a:t>Aug 2001;64(2):81-85.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2 days after mifepristone 200 mg for abortion up to 63 days of pregnancy. </a:t>
            </a:r>
            <a:r>
              <a:rPr lang="en-US" i="1" dirty="0"/>
              <a:t>Contraception. </a:t>
            </a:r>
            <a:r>
              <a:rPr lang="en-US" dirty="0"/>
              <a:t>Oct 2002;66(4):247-250. </a:t>
            </a:r>
          </a:p>
          <a:p>
            <a:pPr marL="0" lvl="0" indent="-57150" algn="l" rtl="0">
              <a:spcBef>
                <a:spcPts val="300"/>
              </a:spcBef>
              <a:spcAft>
                <a:spcPts val="0"/>
              </a:spcAft>
              <a:buClr>
                <a:schemeClr val="dk1"/>
              </a:buClr>
              <a:buSzPts val="900"/>
              <a:buFont typeface="Calibri"/>
              <a:buChar char="•"/>
            </a:pPr>
            <a:r>
              <a:rPr lang="en-US" dirty="0" err="1"/>
              <a:t>Winikoff</a:t>
            </a:r>
            <a:r>
              <a:rPr lang="en-US" dirty="0"/>
              <a:t> B. Oral vs buccal administration of misoprostol after mifepristone for medication abortion up to 63 days. </a:t>
            </a:r>
            <a:r>
              <a:rPr lang="en-US" i="1" dirty="0"/>
              <a:t>Obstetrics and Gynecology</a:t>
            </a:r>
            <a:r>
              <a:rPr lang="en-US" dirty="0"/>
              <a:t> 2008</a:t>
            </a:r>
          </a:p>
          <a:p>
            <a:pPr marL="0" lvl="0" indent="0" algn="l" rtl="0">
              <a:spcBef>
                <a:spcPts val="300"/>
              </a:spcBef>
              <a:spcAft>
                <a:spcPts val="0"/>
              </a:spcAft>
              <a:buNone/>
            </a:pPr>
            <a:r>
              <a:rPr lang="en-US" b="1" dirty="0"/>
              <a:t>References for misoprostol timing</a:t>
            </a:r>
          </a:p>
          <a:p>
            <a:pPr marL="0" lvl="0" indent="-57150" algn="l" rtl="0">
              <a:spcBef>
                <a:spcPts val="300"/>
              </a:spcBef>
              <a:spcAft>
                <a:spcPts val="0"/>
              </a:spcAft>
              <a:buClr>
                <a:schemeClr val="dk1"/>
              </a:buClr>
              <a:buSzPts val="900"/>
              <a:buFont typeface="Calibri"/>
              <a:buChar char="•"/>
            </a:pPr>
            <a:r>
              <a:rPr lang="en-US" dirty="0"/>
              <a:t>Guest J, </a:t>
            </a:r>
            <a:r>
              <a:rPr lang="en-US" dirty="0" err="1"/>
              <a:t>Chien</a:t>
            </a:r>
            <a:r>
              <a:rPr lang="en-US" dirty="0"/>
              <a:t> P, Thomson M, </a:t>
            </a:r>
            <a:r>
              <a:rPr lang="en-US" dirty="0" err="1"/>
              <a:t>Kosseim</a:t>
            </a:r>
            <a:r>
              <a:rPr lang="en-US" dirty="0"/>
              <a:t> ML. </a:t>
            </a:r>
            <a:r>
              <a:rPr lang="en-US" dirty="0" err="1"/>
              <a:t>Randomised</a:t>
            </a:r>
            <a:r>
              <a:rPr lang="en-US" dirty="0"/>
              <a:t> controlled trial comparing efficacy of same day administration of mifepristone and misoprostol for termination of pregnancy with the standard 36- to 48-hour protocol. </a:t>
            </a:r>
            <a:r>
              <a:rPr lang="en-US" i="1" dirty="0" err="1"/>
              <a:t>Bjog</a:t>
            </a:r>
            <a:r>
              <a:rPr lang="en-US" i="1" dirty="0"/>
              <a:t>. </a:t>
            </a:r>
            <a:r>
              <a:rPr lang="en-US" dirty="0"/>
              <a:t>Oct 2005;112(10):1457.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et al. Vaginal misoprostol administered 1, 2, or 3 days after mifepristone for early medical abortion: A randomized trial. </a:t>
            </a:r>
            <a:r>
              <a:rPr lang="en-US" i="1" dirty="0"/>
              <a:t>Jama. </a:t>
            </a:r>
            <a:r>
              <a:rPr lang="en-US" dirty="0"/>
              <a:t>Oct 18 2000;284(15):1948-1953. </a:t>
            </a:r>
          </a:p>
          <a:p>
            <a:pPr marL="0" lvl="0" indent="-57150" algn="l" rtl="0">
              <a:spcBef>
                <a:spcPts val="300"/>
              </a:spcBef>
              <a:spcAft>
                <a:spcPts val="0"/>
              </a:spcAft>
              <a:buClr>
                <a:schemeClr val="dk1"/>
              </a:buClr>
              <a:buSzPts val="900"/>
              <a:buFont typeface="Calibri"/>
              <a:buChar char="•"/>
            </a:pPr>
            <a:r>
              <a:rPr lang="en-US" dirty="0"/>
              <a:t>Shannon C., E. Wiebe, F. </a:t>
            </a:r>
            <a:r>
              <a:rPr lang="en-US" dirty="0" err="1"/>
              <a:t>Jacot</a:t>
            </a:r>
            <a:r>
              <a:rPr lang="en-US" dirty="0"/>
              <a:t>, E. </a:t>
            </a:r>
            <a:r>
              <a:rPr lang="en-US" dirty="0" err="1"/>
              <a:t>Guilbert</a:t>
            </a:r>
            <a:r>
              <a:rPr lang="en-US" dirty="0"/>
              <a:t>, S. Dunn, W.R. Sheldon, B. </a:t>
            </a:r>
            <a:r>
              <a:rPr lang="en-US" dirty="0" err="1"/>
              <a:t>Winikoff</a:t>
            </a:r>
            <a:r>
              <a:rPr lang="en-US" dirty="0"/>
              <a:t>. Regimens of misoprostol with mifepristone for early medical abortion: a </a:t>
            </a:r>
            <a:r>
              <a:rPr lang="en-US" dirty="0" err="1"/>
              <a:t>randomised</a:t>
            </a:r>
            <a:r>
              <a:rPr lang="en-US" dirty="0"/>
              <a:t> trial. </a:t>
            </a:r>
            <a:r>
              <a:rPr lang="en-US" i="1" dirty="0"/>
              <a:t>British Journal of Obstetrics and </a:t>
            </a:r>
            <a:r>
              <a:rPr lang="en-US" i="1" dirty="0" err="1"/>
              <a:t>Gynaecology</a:t>
            </a:r>
            <a:r>
              <a:rPr lang="en-US" dirty="0"/>
              <a:t> (Jun 2006), 113(6), pp 62-628. </a:t>
            </a:r>
          </a:p>
          <a:p>
            <a:pPr marL="0" lvl="0" indent="-57150" algn="l" rtl="0">
              <a:spcBef>
                <a:spcPts val="300"/>
              </a:spcBef>
              <a:spcAft>
                <a:spcPts val="0"/>
              </a:spcAft>
              <a:buClr>
                <a:schemeClr val="dk1"/>
              </a:buClr>
              <a:buSzPts val="900"/>
              <a:buFont typeface="Calibri"/>
              <a:buChar char="•"/>
            </a:pPr>
            <a:r>
              <a:rPr lang="en-US" dirty="0" err="1"/>
              <a:t>Creinin</a:t>
            </a:r>
            <a:r>
              <a:rPr lang="en-US" dirty="0"/>
              <a:t> MD, Fox MC, Teal S, Chen A, Schaff EA, </a:t>
            </a:r>
            <a:r>
              <a:rPr lang="en-US" dirty="0" err="1"/>
              <a:t>Meyn</a:t>
            </a:r>
            <a:r>
              <a:rPr lang="en-US" dirty="0"/>
              <a:t> LA: MOD Study Trial Group: A randomized comparison of misoprostol 6 to 8 hours versus 24 hours after mifepristone for abortion. </a:t>
            </a:r>
            <a:r>
              <a:rPr lang="en-US" i="1" dirty="0"/>
              <a:t>Obstet. Gynecol. </a:t>
            </a:r>
            <a:r>
              <a:rPr lang="en-US" dirty="0"/>
              <a:t>2004 103(5 Pt. 1): 851-859</a:t>
            </a:r>
          </a:p>
          <a:p>
            <a:pPr marL="0" lvl="0" indent="-57150" algn="l" rtl="0">
              <a:spcBef>
                <a:spcPts val="300"/>
              </a:spcBef>
              <a:spcAft>
                <a:spcPts val="0"/>
              </a:spcAft>
              <a:buClr>
                <a:schemeClr val="dk1"/>
              </a:buClr>
              <a:buSzPts val="900"/>
              <a:buFont typeface="Calibri"/>
              <a:buChar char="•"/>
            </a:pPr>
            <a:endParaRPr lang="en-US" dirty="0"/>
          </a:p>
        </p:txBody>
      </p:sp>
    </p:spTree>
    <p:extLst>
      <p:ext uri="{BB962C8B-B14F-4D97-AF65-F5344CB8AC3E}">
        <p14:creationId xmlns:p14="http://schemas.microsoft.com/office/powerpoint/2010/main" val="2225626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illustration is from RHAP’s how to use abortion pills factsheet. This illustrates what it looks like to take a dose of misoprostol through the various routes – buccal, sublingual, and vaginal. </a:t>
            </a:r>
          </a:p>
          <a:p>
            <a:endParaRPr lang="en-US" dirty="0"/>
          </a:p>
          <a:p>
            <a:endParaRPr lang="en-US" dirty="0"/>
          </a:p>
          <a:p>
            <a:r>
              <a:rPr lang="en-US" dirty="0"/>
              <a:t>Image source: https://www.reproductiveaccess.org/resource/mabfactsheet/</a:t>
            </a:r>
          </a:p>
        </p:txBody>
      </p:sp>
    </p:spTree>
    <p:extLst>
      <p:ext uri="{BB962C8B-B14F-4D97-AF65-F5344CB8AC3E}">
        <p14:creationId xmlns:p14="http://schemas.microsoft.com/office/powerpoint/2010/main" val="3177784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How does mifepristone and misoprostol actually work?</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Mifepristone, an anti-progesterone, interferes with early pregnancy by binding to progesterone receptors in the cells of the uterus. In the absence of progesterone, the embryo detaches, endometrium (uterine lining) breaks down, uterine muscles soften to contract, and cervical ripening happens: the softening and dilation of the cervix. </a:t>
            </a:r>
            <a:r>
              <a:rPr lang="en-US" b="0" dirty="0"/>
              <a:t>This all prevents pregnancy from growing. </a:t>
            </a:r>
            <a:r>
              <a:rPr lang="en-US" dirty="0"/>
              <a:t>These effects occur within a few hours after mifepristone administration.</a:t>
            </a:r>
          </a:p>
          <a:p>
            <a:pPr marL="0" lvl="0" indent="0" algn="l" rtl="0">
              <a:spcBef>
                <a:spcPts val="0"/>
              </a:spcBef>
              <a:spcAft>
                <a:spcPts val="0"/>
              </a:spcAft>
              <a:buNone/>
            </a:pPr>
            <a:endParaRPr lang="en-US" dirty="0"/>
          </a:p>
          <a:p>
            <a:pPr marL="0" lvl="0" indent="0" algn="just" rtl="0">
              <a:lnSpc>
                <a:spcPct val="110000"/>
              </a:lnSpc>
              <a:spcBef>
                <a:spcPts val="0"/>
              </a:spcBef>
              <a:spcAft>
                <a:spcPts val="0"/>
              </a:spcAft>
              <a:buNone/>
            </a:pPr>
            <a:r>
              <a:rPr lang="en-US" dirty="0"/>
              <a:t>Then misoprostol, </a:t>
            </a:r>
            <a:r>
              <a:rPr lang="en-US" b="0" dirty="0"/>
              <a:t>a synthetic form of the hormone p</a:t>
            </a:r>
            <a:r>
              <a:rPr lang="en-US" dirty="0"/>
              <a:t>rostaglandin, causes further cervical softening, uterine contractions, and expulsion of pregnancy. The uterine lining and embryo are expelled from the uterus, resulting in what the pregnant person experiences as a heavy period.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References:</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https://www.scientificamerican.com/article/how-medication-abortion-with-ru-486-mifepristone-works/</a:t>
            </a:r>
          </a:p>
          <a:p>
            <a:pPr marL="0" lvl="0" indent="0" algn="just" rtl="0">
              <a:spcBef>
                <a:spcPts val="0"/>
              </a:spcBef>
              <a:spcAft>
                <a:spcPts val="0"/>
              </a:spcAft>
              <a:buNone/>
            </a:pPr>
            <a:r>
              <a:rPr lang="en-US" dirty="0"/>
              <a:t>Image used with permission from author and under “educational fair use”</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272214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11adb8fe54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Note to RHAP Staff: Please UPDATE if any presenters DO disclose a relevant financial relationship. Examples of how to word disclosures can be found in Identification, Mitigation, and Disclosure Toolkit (CME/CNE Materials folder)</a:t>
            </a:r>
          </a:p>
          <a:p>
            <a:pPr marL="0" lvl="0" indent="0" algn="l" rtl="0">
              <a:spcBef>
                <a:spcPts val="0"/>
              </a:spcBef>
              <a:spcAft>
                <a:spcPts val="0"/>
              </a:spcAft>
              <a:buNone/>
            </a:pPr>
            <a:endParaRPr lang="en-US" sz="1200"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sz="1400" b="1" dirty="0">
                <a:solidFill>
                  <a:schemeClr val="accent4"/>
                </a:solidFill>
              </a:rPr>
              <a:t>Note: if this workshop is </a:t>
            </a:r>
            <a:r>
              <a:rPr lang="en-US" sz="1400" b="1" u="sng" dirty="0">
                <a:solidFill>
                  <a:schemeClr val="accent4"/>
                </a:solidFill>
              </a:rPr>
              <a:t>not</a:t>
            </a:r>
            <a:r>
              <a:rPr lang="en-US" sz="1400" b="1" dirty="0">
                <a:solidFill>
                  <a:schemeClr val="accent4"/>
                </a:solidFill>
              </a:rPr>
              <a:t> being facilitated through RHAP, there is no CE credit or contact hours available</a:t>
            </a:r>
            <a:endParaRPr lang="en-US" sz="1400" dirty="0"/>
          </a:p>
          <a:p>
            <a:pPr marL="0" lvl="0" indent="0" algn="l" rtl="0">
              <a:spcBef>
                <a:spcPts val="0"/>
              </a:spcBef>
              <a:spcAft>
                <a:spcPts val="0"/>
              </a:spcAft>
              <a:buNone/>
            </a:pPr>
            <a:endParaRPr lang="en-US" sz="1300" dirty="0"/>
          </a:p>
        </p:txBody>
      </p:sp>
      <p:sp>
        <p:nvSpPr>
          <p:cNvPr id="75" name="Google Shape;75;g111adb8fe5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7409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[Pause and ask audience if there are any questions]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case study of an in-clinic medication abortion to demonstrate the various steps and important counseling points. Remember, you can follow along and take notes on the workshop participant guide.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Sophia’s last menstrual period was 6 weeks ago: she’s certain of the date.</a:t>
            </a:r>
          </a:p>
          <a:p>
            <a:pPr marL="0" lvl="0" indent="0" algn="l" rtl="0">
              <a:spcBef>
                <a:spcPts val="0"/>
              </a:spcBef>
              <a:spcAft>
                <a:spcPts val="0"/>
              </a:spcAft>
              <a:buNone/>
            </a:pPr>
            <a:r>
              <a:rPr lang="en-US" dirty="0"/>
              <a:t>Her pregnancy test is positive.</a:t>
            </a:r>
          </a:p>
          <a:p>
            <a:pPr marL="0" marR="0" lvl="0" indent="0" algn="l" rtl="0">
              <a:lnSpc>
                <a:spcPct val="100000"/>
              </a:lnSpc>
              <a:spcBef>
                <a:spcPts val="0"/>
              </a:spcBef>
              <a:spcAft>
                <a:spcPts val="0"/>
              </a:spcAft>
              <a:buClr>
                <a:schemeClr val="dk1"/>
              </a:buClr>
              <a:buSzPts val="1200"/>
              <a:buFont typeface="Calibri"/>
              <a:buNone/>
            </a:pPr>
            <a:r>
              <a:rPr lang="en-US" dirty="0"/>
              <a:t>She tells you she’s married, with a young son; she works full-time and will complete college in 1 year; she is not ready to have another child. </a:t>
            </a:r>
          </a:p>
          <a:p>
            <a:pPr marL="171450" lvl="0" indent="-171450" algn="l" rtl="0">
              <a:spcBef>
                <a:spcPts val="0"/>
              </a:spcBef>
              <a:spcAft>
                <a:spcPts val="0"/>
              </a:spcAft>
              <a:buClr>
                <a:schemeClr val="dk1"/>
              </a:buClr>
              <a:buSzPts val="1200"/>
              <a:buFont typeface="Arial"/>
              <a:buChar char="•"/>
            </a:pPr>
            <a:r>
              <a:rPr lang="en-US" dirty="0"/>
              <a:t>NOTE: It’s not necessary to ask why someone wants an abortion, but sometimes our patients tell us about what’s going on in their lives and what’s bringing them to this decision.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Image Source: https://unsplash.com/photos/Wh-Gj7ADV6s (by Omar Lopez on Unsplash)</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950331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How do we approach our conversation with Sophia?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Counseling</a:t>
            </a:r>
          </a:p>
          <a:p>
            <a:pPr marL="171450" lvl="0" indent="-171450" algn="l" rtl="0">
              <a:spcBef>
                <a:spcPts val="0"/>
              </a:spcBef>
              <a:spcAft>
                <a:spcPts val="0"/>
              </a:spcAft>
              <a:buClr>
                <a:schemeClr val="dk1"/>
              </a:buClr>
              <a:buSzPts val="1200"/>
              <a:buFont typeface="Arial"/>
              <a:buChar char="•"/>
            </a:pPr>
            <a:r>
              <a:rPr lang="en-US" dirty="0"/>
              <a:t>First may be pregnancy options counseling. This is simple for people who are firm in their decision – and it’s more complex for someone who is unsure.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dirty="0"/>
              <a:t>Always ask permission if you can share and explore other options. Take a non-judgmental, trauma-informed approach to counseling</a:t>
            </a:r>
          </a:p>
          <a:p>
            <a:pPr marL="171450" lvl="0" indent="-171450" algn="l" rtl="0">
              <a:spcBef>
                <a:spcPts val="0"/>
              </a:spcBef>
              <a:spcAft>
                <a:spcPts val="0"/>
              </a:spcAft>
              <a:buClr>
                <a:schemeClr val="dk1"/>
              </a:buClr>
              <a:buSzPts val="1200"/>
              <a:buFont typeface="Arial"/>
              <a:buChar char="•"/>
            </a:pPr>
            <a:r>
              <a:rPr lang="en-US" dirty="0"/>
              <a:t>The options for a positive pregnancy test include: continuing the pregnancy and parenting, continuing the pregnancy and adoption, or abortion: medication/aspiration abortion if in early pregnancy. </a:t>
            </a:r>
          </a:p>
          <a:p>
            <a:pPr marL="171450" lvl="0" indent="-171450" algn="l" rtl="0">
              <a:spcBef>
                <a:spcPts val="0"/>
              </a:spcBef>
              <a:spcAft>
                <a:spcPts val="0"/>
              </a:spcAft>
              <a:buClr>
                <a:schemeClr val="dk1"/>
              </a:buClr>
              <a:buSzPts val="1200"/>
              <a:buFont typeface="Arial"/>
              <a:buChar char="•"/>
            </a:pPr>
            <a:r>
              <a:rPr lang="en-US" dirty="0"/>
              <a:t>If someone is sure, then that is the decision we support them with. Trust patients as the experts of their own health care. </a:t>
            </a:r>
          </a:p>
          <a:p>
            <a:pPr marL="171450" lvl="0" indent="-171450" algn="l" rtl="0">
              <a:spcBef>
                <a:spcPts val="0"/>
              </a:spcBef>
              <a:spcAft>
                <a:spcPts val="0"/>
              </a:spcAft>
              <a:buClr>
                <a:schemeClr val="dk1"/>
              </a:buClr>
              <a:buSzPts val="1200"/>
              <a:buFont typeface="Arial"/>
              <a:buChar char="•"/>
            </a:pPr>
            <a:r>
              <a:rPr lang="en-US" dirty="0"/>
              <a:t>But you do want to determine that </a:t>
            </a:r>
            <a:r>
              <a:rPr lang="en-US" b="1" i="1" dirty="0"/>
              <a:t>she</a:t>
            </a:r>
            <a:r>
              <a:rPr lang="en-US" dirty="0"/>
              <a:t> wants an abortion -- make sure it is Sophia, not a mother/husband/partner anyone else, who thinks they should have an abortion.</a:t>
            </a:r>
          </a:p>
          <a:p>
            <a:pPr marL="171450" lvl="0" indent="-171450" algn="l" rtl="0">
              <a:spcBef>
                <a:spcPts val="0"/>
              </a:spcBef>
              <a:spcAft>
                <a:spcPts val="0"/>
              </a:spcAft>
              <a:buClr>
                <a:schemeClr val="dk1"/>
              </a:buClr>
              <a:buSzPts val="1200"/>
              <a:buFont typeface="Arial"/>
              <a:buChar char="•"/>
            </a:pPr>
            <a:r>
              <a:rPr lang="en-US" dirty="0"/>
              <a:t>Overall, our role is to </a:t>
            </a:r>
            <a:r>
              <a:rPr lang="en-US" b="1" dirty="0"/>
              <a:t>facilitate the patient’s choice </a:t>
            </a:r>
            <a:r>
              <a:rPr lang="en-US" dirty="0"/>
              <a:t>or help them navigate their feelings and emotions if they are unsure or conflicted about that decision.</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Sophia is sure she wants an abortion and we are certain that the decision comes from her, now we review abortion options: medication abortion and aspiration. </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Image Source: Photo by Omar Lopez on Unsplash https://unsplash.com/photos/Gx5-zf_HE9w</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 </a:t>
            </a:r>
          </a:p>
          <a:p>
            <a:pPr marL="0" lvl="0" indent="0" algn="l" rtl="0">
              <a:spcBef>
                <a:spcPts val="0"/>
              </a:spcBef>
              <a:spcAft>
                <a:spcPts val="0"/>
              </a:spcAft>
              <a:buNone/>
            </a:pPr>
            <a:r>
              <a:rPr lang="en-US" dirty="0"/>
              <a:t>NAF Clinical Guideline 2022: https://prochoice.org/providers/quality-standards/</a:t>
            </a:r>
          </a:p>
          <a:p>
            <a:pPr marL="0" lvl="0" indent="0" algn="l" rtl="0">
              <a:spcBef>
                <a:spcPts val="0"/>
              </a:spcBef>
              <a:spcAft>
                <a:spcPts val="0"/>
              </a:spcAft>
              <a:buNone/>
            </a:pPr>
            <a:r>
              <a:rPr lang="en-US" dirty="0"/>
              <a:t>https://rhedi.org/education/rhedi-curriculum/patient-centered-pregnancy-options-counseling/</a:t>
            </a:r>
          </a:p>
          <a:p>
            <a:r>
              <a:rPr lang="en-US" dirty="0"/>
              <a:t>https://www.all-options.org/</a:t>
            </a:r>
          </a:p>
        </p:txBody>
      </p:sp>
    </p:spTree>
    <p:extLst>
      <p:ext uri="{BB962C8B-B14F-4D97-AF65-F5344CB8AC3E}">
        <p14:creationId xmlns:p14="http://schemas.microsoft.com/office/powerpoint/2010/main" val="701597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Sophia wants a medication abortion, so we move forward to assess if she has any contraindications.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1. Establish gestational age: MAB with mifepristone and misoprostol can be done up to 84 days</a:t>
            </a:r>
            <a:endParaRPr lang="en-US" dirty="0"/>
          </a:p>
          <a:p>
            <a:pPr marL="0" lvl="0" indent="0" algn="l" rtl="0">
              <a:spcBef>
                <a:spcPts val="0"/>
              </a:spcBef>
              <a:spcAft>
                <a:spcPts val="0"/>
              </a:spcAft>
              <a:buNone/>
            </a:pPr>
            <a:r>
              <a:rPr lang="en-US" dirty="0"/>
              <a:t>Sophia is certain of her last menstrual period. LMP is a good indicator for establishing GA. Studies show that people are accurately able to remember their LMP – this emphasizes the importance of trusting our patients with information about their own health.</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Some patients may be more uncertain about their LMP – like if they have an inconsistent menstrual cycle or use birth control. So other ways to confirm are:</a:t>
            </a:r>
          </a:p>
          <a:p>
            <a:pPr marL="457200" lvl="0" indent="-317500" algn="l" rtl="0">
              <a:spcBef>
                <a:spcPts val="0"/>
              </a:spcBef>
              <a:spcAft>
                <a:spcPts val="0"/>
              </a:spcAft>
              <a:buSzPts val="1400"/>
              <a:buChar char="●"/>
            </a:pPr>
            <a:r>
              <a:rPr lang="en-US" dirty="0"/>
              <a:t>Size = dates based on bimanual exam. Not always necessary, but could be offered if there is uncertainty.</a:t>
            </a:r>
          </a:p>
          <a:p>
            <a:pPr marL="457200" lvl="0" indent="-317500" algn="l" rtl="0">
              <a:spcBef>
                <a:spcPts val="0"/>
              </a:spcBef>
              <a:spcAft>
                <a:spcPts val="0"/>
              </a:spcAft>
              <a:buSzPts val="1400"/>
              <a:buChar char="●"/>
            </a:pPr>
            <a:r>
              <a:rPr lang="en-US" dirty="0"/>
              <a:t>If any doubts or discrepancy between LMP and bimanual: could order or perform a sonogram/ultrasound to establish GA.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2. Rule out contraindications</a:t>
            </a:r>
            <a:r>
              <a:rPr lang="en-US" b="0" dirty="0"/>
              <a:t>:</a:t>
            </a:r>
            <a:endParaRPr lang="en-US" dirty="0"/>
          </a:p>
          <a:p>
            <a:pPr marL="457200" lvl="0" indent="-317500" algn="l" rtl="0">
              <a:spcBef>
                <a:spcPts val="0"/>
              </a:spcBef>
              <a:spcAft>
                <a:spcPts val="0"/>
              </a:spcAft>
              <a:buSzPts val="1400"/>
              <a:buChar char="●"/>
            </a:pPr>
            <a:r>
              <a:rPr lang="en-US" dirty="0"/>
              <a:t>Mifepristone is an anti-progestin and anti-steroid – you want to see if Sophia has a history of chronic adrenal failure or long-term systemic corticosteroid therapy in efforts to not precipitate adrenal crisis. Nasal, inhaled, or topical steroids are okay.</a:t>
            </a:r>
          </a:p>
          <a:p>
            <a:pPr marL="457200" lvl="0" indent="-317500" algn="l" rtl="0">
              <a:spcBef>
                <a:spcPts val="0"/>
              </a:spcBef>
              <a:spcAft>
                <a:spcPts val="0"/>
              </a:spcAft>
              <a:buSzPts val="1400"/>
              <a:buChar char="●"/>
            </a:pPr>
            <a:r>
              <a:rPr lang="en-US" dirty="0"/>
              <a:t>Pregnancy with IUD in place is likely going to be an ectopic pregnancy -- mifepristone &amp; misoprostol will not work for an ectopic pregnancy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Any other contraindications?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It may be worth helping Sophia think about her home/living situation </a:t>
            </a:r>
            <a:endParaRPr lang="en-US" dirty="0"/>
          </a:p>
          <a:p>
            <a:pPr marL="171450" lvl="0" indent="-171450" algn="l" rtl="0">
              <a:spcBef>
                <a:spcPts val="0"/>
              </a:spcBef>
              <a:spcAft>
                <a:spcPts val="0"/>
              </a:spcAft>
              <a:buClr>
                <a:schemeClr val="dk1"/>
              </a:buClr>
              <a:buSzPts val="1200"/>
              <a:buFont typeface="Arial"/>
              <a:buChar char="•"/>
            </a:pPr>
            <a:r>
              <a:rPr lang="en-US" dirty="0"/>
              <a:t>Will she need a support person to help care for her 2-year-old while she is bleeding? </a:t>
            </a:r>
          </a:p>
          <a:p>
            <a:pPr marL="171450" lvl="0" indent="-171450" algn="l" rtl="0">
              <a:spcBef>
                <a:spcPts val="0"/>
              </a:spcBef>
              <a:spcAft>
                <a:spcPts val="0"/>
              </a:spcAft>
              <a:buClr>
                <a:schemeClr val="dk1"/>
              </a:buClr>
              <a:buSzPts val="1200"/>
              <a:buFont typeface="Arial"/>
              <a:buChar char="•"/>
            </a:pPr>
            <a:r>
              <a:rPr lang="en-US" dirty="0"/>
              <a:t>Is there anyone in Sophia’s home who may become violent if they find out what is going on?</a:t>
            </a:r>
          </a:p>
          <a:p>
            <a:pPr marL="0" lvl="0" indent="0" algn="l" rtl="0">
              <a:spcBef>
                <a:spcPts val="0"/>
              </a:spcBef>
              <a:spcAft>
                <a:spcPts val="0"/>
              </a:spcAft>
              <a:buNone/>
            </a:pPr>
            <a:endParaRPr lang="en-US" b="1" dirty="0"/>
          </a:p>
          <a:p>
            <a:pPr marL="0" lvl="0" indent="0" algn="l" rtl="0">
              <a:spcBef>
                <a:spcPts val="0"/>
              </a:spcBef>
              <a:spcAft>
                <a:spcPts val="0"/>
              </a:spcAft>
              <a:buNone/>
            </a:pPr>
            <a:r>
              <a:rPr lang="en-US" dirty="0"/>
              <a:t>Medication abortion is private, but as it’s happening, it’s hard to keep it a secret from those who live with the person experiencing it.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highlight>
                  <a:schemeClr val="lt1"/>
                </a:highlight>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OPTIONAL: How to assess safety, specifically intimate partner violence:</a:t>
            </a:r>
            <a:r>
              <a:rPr lang="en-US" b="1" dirty="0">
                <a:highlight>
                  <a:schemeClr val="lt1"/>
                </a:highlight>
              </a:rPr>
              <a:t> </a:t>
            </a:r>
            <a:endParaRPr lang="en-US" b="1" dirty="0"/>
          </a:p>
          <a:p>
            <a:pPr marL="457200" lvl="0" indent="-304800" algn="l" rtl="0">
              <a:spcBef>
                <a:spcPts val="0"/>
              </a:spcBef>
              <a:spcAft>
                <a:spcPts val="0"/>
              </a:spcAft>
              <a:buSzPts val="1200"/>
              <a:buFont typeface="Calibri"/>
              <a:buChar char="●"/>
            </a:pPr>
            <a:r>
              <a:rPr lang="en-US" dirty="0"/>
              <a:t>Do you feel safe in your current relationship? </a:t>
            </a:r>
          </a:p>
          <a:p>
            <a:pPr marL="457200" lvl="0" indent="-304800" algn="l" rtl="0">
              <a:spcBef>
                <a:spcPts val="0"/>
              </a:spcBef>
              <a:spcAft>
                <a:spcPts val="0"/>
              </a:spcAft>
              <a:buSzPts val="1200"/>
              <a:buFont typeface="Calibri"/>
              <a:buChar char="●"/>
            </a:pPr>
            <a:r>
              <a:rPr lang="en-US" dirty="0"/>
              <a:t>(Note: With pregnancy options counseling, it’s good to ask if anyone is supporting them through the process. In this conversation you may learn whether the patient feels safe in their current relationship)</a:t>
            </a:r>
            <a:endParaRPr lang="en-US" dirty="0">
              <a:solidFill>
                <a:srgbClr val="3C4043"/>
              </a:solidFill>
            </a:endParaRPr>
          </a:p>
          <a:p>
            <a:pPr marL="0" lvl="0" indent="0" algn="l" rtl="0">
              <a:spcBef>
                <a:spcPts val="0"/>
              </a:spcBef>
              <a:spcAft>
                <a:spcPts val="0"/>
              </a:spcAft>
              <a:buClr>
                <a:schemeClr val="dk1"/>
              </a:buClr>
              <a:buSzPts val="1200"/>
              <a:buFont typeface="Arial"/>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OPTIONAL</a:t>
            </a:r>
            <a:r>
              <a:rPr lang="en-US" dirty="0"/>
              <a:t>: If Sophia says that there may be an issue of intimate partner violence if her husband find out what’s going on, </a:t>
            </a:r>
            <a:r>
              <a:rPr lang="en-US" b="1" dirty="0"/>
              <a:t>how</a:t>
            </a:r>
            <a:r>
              <a:rPr lang="en-US" dirty="0"/>
              <a:t> </a:t>
            </a:r>
            <a:r>
              <a:rPr lang="en-US" b="1" dirty="0"/>
              <a:t>can you support Sophia navigate this situation at home and keep her abortion private from her partner? </a:t>
            </a:r>
            <a:r>
              <a:rPr lang="en-US" b="0" dirty="0"/>
              <a:t>Some examples:</a:t>
            </a:r>
            <a:endParaRPr lang="en-US" dirty="0"/>
          </a:p>
          <a:p>
            <a:pPr marL="457200" lvl="0" indent="-317500" algn="l" rtl="0">
              <a:spcBef>
                <a:spcPts val="0"/>
              </a:spcBef>
              <a:spcAft>
                <a:spcPts val="0"/>
              </a:spcAft>
              <a:buSzPts val="1400"/>
              <a:buChar char="●"/>
            </a:pPr>
            <a:r>
              <a:rPr lang="en-US" dirty="0"/>
              <a:t>MAB cannot be distinguished from an EPL (unless there is pill residue). Can discuss writing letters from you as their provider stating "patient was pregnant, no longer pregnant."</a:t>
            </a:r>
          </a:p>
          <a:p>
            <a:pPr marL="457200" lvl="0" indent="-317500" algn="l" rtl="0">
              <a:spcBef>
                <a:spcPts val="0"/>
              </a:spcBef>
              <a:spcAft>
                <a:spcPts val="0"/>
              </a:spcAft>
              <a:buSzPts val="1400"/>
              <a:buChar char="●"/>
            </a:pPr>
            <a:r>
              <a:rPr lang="en-US" dirty="0"/>
              <a:t>Consider providing electronic copies of instructional materials or sharing a website with patient instructions to prevent a partner from finding paperwork related to the abortion.</a:t>
            </a:r>
          </a:p>
          <a:p>
            <a:pPr marL="457200" lvl="0" indent="-317500" algn="l" rtl="0">
              <a:spcBef>
                <a:spcPts val="0"/>
              </a:spcBef>
              <a:spcAft>
                <a:spcPts val="0"/>
              </a:spcAft>
              <a:buSzPts val="1400"/>
              <a:buChar char="●"/>
            </a:pPr>
            <a:r>
              <a:rPr lang="en-US" dirty="0"/>
              <a:t>Does she have a private place to store mifepristone (if not taken immediately) and misoprostol prior to taking it? Will she be able to get to a pharmacy to pick up other medicines (i.e. pain/anti-nausea medicines)? Will she be able to take the misoprostol in private? Is birth control sabotage happening/being forced to become pregnant? These are conversations to consider having with her and following up on in future appointments. </a:t>
            </a:r>
          </a:p>
          <a:p>
            <a:pPr marL="457200" lvl="0" indent="-317500" algn="l" rtl="0">
              <a:spcBef>
                <a:spcPts val="0"/>
              </a:spcBef>
              <a:spcAft>
                <a:spcPts val="0"/>
              </a:spcAft>
              <a:buSzPts val="1400"/>
              <a:buChar char="●"/>
            </a:pPr>
            <a:r>
              <a:rPr lang="en-US" dirty="0"/>
              <a:t>If Sophia really wants to keep this a secret, consider recommending that she take misoprostol buccally to avoid the risk of finding pill fragments in the vagina hours later.</a:t>
            </a:r>
          </a:p>
          <a:p>
            <a:pPr marL="457200" lvl="0" indent="-317500" algn="l" rtl="0">
              <a:spcBef>
                <a:spcPts val="0"/>
              </a:spcBef>
              <a:spcAft>
                <a:spcPts val="0"/>
              </a:spcAft>
              <a:buSzPts val="1400"/>
              <a:buChar char="●"/>
            </a:pPr>
            <a:r>
              <a:rPr lang="en-US" dirty="0"/>
              <a:t>Discuss Safe Horizons or other local IPV organizations. Have Sophia save the hotline phone number in their phone under an alias name.</a:t>
            </a:r>
          </a:p>
          <a:p>
            <a:pPr marL="457200" lvl="0" indent="-317500" algn="l" rtl="0">
              <a:spcBef>
                <a:spcPts val="0"/>
              </a:spcBef>
              <a:spcAft>
                <a:spcPts val="0"/>
              </a:spcAft>
              <a:buSzPts val="1400"/>
              <a:buChar char="●"/>
            </a:pPr>
            <a:r>
              <a:rPr lang="en-US" dirty="0"/>
              <a:t>Consider talking to Sophia about identifying a person (friend/family) who could be informed of the safety concern</a:t>
            </a:r>
          </a:p>
          <a:p>
            <a:pPr marL="457200" lvl="0" indent="-317500" algn="l" rtl="0">
              <a:spcBef>
                <a:spcPts val="0"/>
              </a:spcBef>
              <a:spcAft>
                <a:spcPts val="0"/>
              </a:spcAft>
              <a:buSzPts val="1400"/>
              <a:buChar char="●"/>
            </a:pPr>
            <a:r>
              <a:rPr lang="en-US" dirty="0"/>
              <a:t>Potentially identify a place to stay if Sophia is living in an unsafe situation.</a:t>
            </a:r>
          </a:p>
          <a:p>
            <a:pPr marL="457200" lvl="0" indent="-317500" algn="l" rtl="0">
              <a:spcBef>
                <a:spcPts val="0"/>
              </a:spcBef>
              <a:spcAft>
                <a:spcPts val="0"/>
              </a:spcAft>
              <a:buSzPts val="1400"/>
              <a:buChar char="●"/>
            </a:pPr>
            <a:r>
              <a:rPr lang="en-US" dirty="0"/>
              <a:t>Recommend scheduling a follow-up visit to check-in about safety</a:t>
            </a:r>
            <a:endParaRPr lang="en-US" b="1"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Photo Source: </a:t>
            </a:r>
            <a:r>
              <a:rPr lang="en-US" sz="2400" b="0" i="0" dirty="0">
                <a:solidFill>
                  <a:schemeClr val="dk1"/>
                </a:solidFill>
                <a:latin typeface="+mn-lt"/>
                <a:ea typeface="+mn-ea"/>
                <a:cs typeface="+mn-cs"/>
                <a:sym typeface="Calibri"/>
              </a:rPr>
              <a:t>Unsplash by Omar Lopez https://unsplash.com/photos/0-uzdU3gUYw </a:t>
            </a:r>
            <a:endParaRPr lang="en-US" dirty="0"/>
          </a:p>
        </p:txBody>
      </p:sp>
    </p:spTree>
    <p:extLst>
      <p:ext uri="{BB962C8B-B14F-4D97-AF65-F5344CB8AC3E}">
        <p14:creationId xmlns:p14="http://schemas.microsoft.com/office/powerpoint/2010/main" val="4046456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NAF 2025 clinical guideline state: </a:t>
            </a:r>
            <a:r>
              <a:rPr lang="en-US" sz="1200" b="0" i="0" dirty="0">
                <a:solidFill>
                  <a:schemeClr val="dk1"/>
                </a:solidFill>
                <a:latin typeface="+mn-lt"/>
                <a:ea typeface="+mn-ea"/>
                <a:cs typeface="+mn-cs"/>
                <a:sym typeface="Calibri"/>
              </a:rPr>
              <a:t>“The use of ultrasound is not a requirement for the provision of first trimester abortion care.</a:t>
            </a:r>
            <a:r>
              <a:rPr lang="en-US" dirty="0"/>
              <a:t>” It is acceptable to confirm gestational age prior to abortion with a sure LMP with or without uterine size on pelvic exam that is consistent with gestational age. </a:t>
            </a:r>
          </a:p>
          <a:p>
            <a:pPr marL="0" lvl="0" indent="0" algn="l" rtl="0">
              <a:spcBef>
                <a:spcPts val="0"/>
              </a:spcBef>
              <a:spcAft>
                <a:spcPts val="0"/>
              </a:spcAft>
              <a:buNone/>
            </a:pPr>
            <a:endParaRPr lang="en-US" sz="1200" b="0" i="0" dirty="0">
              <a:solidFill>
                <a:schemeClr val="dk1"/>
              </a:solidFill>
              <a:latin typeface="+mn-lt"/>
              <a:ea typeface="+mn-ea"/>
              <a:cs typeface="+mn-cs"/>
              <a:sym typeface="Calibri"/>
            </a:endParaRPr>
          </a:p>
          <a:p>
            <a:pPr marL="0" lvl="0" indent="0" algn="l" rtl="0">
              <a:spcBef>
                <a:spcPts val="0"/>
              </a:spcBef>
              <a:spcAft>
                <a:spcPts val="0"/>
              </a:spcAft>
              <a:buNone/>
            </a:pPr>
            <a:r>
              <a:rPr lang="en-US" sz="1200" b="0" i="0" dirty="0">
                <a:solidFill>
                  <a:schemeClr val="dk1"/>
                </a:solidFill>
                <a:latin typeface="+mn-lt"/>
                <a:ea typeface="+mn-ea"/>
                <a:cs typeface="+mn-cs"/>
                <a:sym typeface="Calibri"/>
              </a:rPr>
              <a:t>Requiring ultrasound can limit access to medication abortion care due to the high costs for clinic, difficulty obtaining necessary training, lack of availability of ultrasound in primary care/outpatient settings, financial cost to patients, delays in care for getting that one extra step, and patient discomfort or trauma related to GYN exams. Minimizing the need for ultrasound is important for enhancing timely and accessible care in a way that meets patients preferences and needs. </a:t>
            </a:r>
            <a:r>
              <a:rPr lang="en-US" sz="1200" b="1" i="0" dirty="0">
                <a:solidFill>
                  <a:schemeClr val="dk1"/>
                </a:solidFill>
                <a:latin typeface="+mn-lt"/>
                <a:ea typeface="+mn-ea"/>
                <a:cs typeface="+mn-cs"/>
                <a:sym typeface="Calibri"/>
              </a:rPr>
              <a:t>But we know this isn’t possible in all states due to medically unnecessary and harmful restrictions on abortion. </a:t>
            </a:r>
            <a:r>
              <a:rPr lang="en-US" sz="1200" b="0" i="0" dirty="0">
                <a:solidFill>
                  <a:schemeClr val="dk1"/>
                </a:solidFill>
                <a:latin typeface="+mn-lt"/>
                <a:ea typeface="+mn-ea"/>
                <a:cs typeface="+mn-cs"/>
                <a:sym typeface="Calibri"/>
              </a:rPr>
              <a:t>So if you live in a state that requires ultrasound to date gestational age, then you’ll need to do so.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In reality and in states without ultrasound requirements, a sonogram is indicated in the following situations:</a:t>
            </a:r>
          </a:p>
          <a:p>
            <a:pPr marL="171450" lvl="0" indent="-171450" algn="l" rtl="0">
              <a:spcBef>
                <a:spcPts val="0"/>
              </a:spcBef>
              <a:spcAft>
                <a:spcPts val="0"/>
              </a:spcAft>
              <a:buClr>
                <a:schemeClr val="dk1"/>
              </a:buClr>
              <a:buSzPts val="1200"/>
              <a:buFont typeface="Arial"/>
              <a:buChar char="•"/>
            </a:pPr>
            <a:r>
              <a:rPr lang="en-US" dirty="0"/>
              <a:t>Uncertain LMP</a:t>
            </a:r>
          </a:p>
          <a:p>
            <a:pPr marL="171450" lvl="0" indent="-171450" algn="l" rtl="0">
              <a:spcBef>
                <a:spcPts val="0"/>
              </a:spcBef>
              <a:spcAft>
                <a:spcPts val="0"/>
              </a:spcAft>
              <a:buClr>
                <a:schemeClr val="dk1"/>
              </a:buClr>
              <a:buSzPts val="1200"/>
              <a:buFont typeface="Arial"/>
              <a:buChar char="•"/>
            </a:pPr>
            <a:r>
              <a:rPr lang="en-US" dirty="0"/>
              <a:t>No menses after delivery, abortion, recently taking or stopping contraception</a:t>
            </a:r>
          </a:p>
          <a:p>
            <a:pPr marL="171450" lvl="0" indent="-171450" algn="l" rtl="0">
              <a:spcBef>
                <a:spcPts val="0"/>
              </a:spcBef>
              <a:spcAft>
                <a:spcPts val="0"/>
              </a:spcAft>
              <a:buClr>
                <a:schemeClr val="dk1"/>
              </a:buClr>
              <a:buSzPts val="1200"/>
              <a:buFont typeface="Arial"/>
              <a:buChar char="•"/>
            </a:pPr>
            <a:r>
              <a:rPr lang="en-US" dirty="0"/>
              <a:t>If gestational age is over 84 days by patient LMP → but if there is ultrasound on-site, consider performing ultrasound first (if the patient prefers MAB over aspiration) to confirm GA. If the ultrasound is off-site, consider bimanual exam first. If exam is consistent with &lt;12 weeks, proceed with MAB. </a:t>
            </a:r>
          </a:p>
          <a:p>
            <a:pPr marL="171450" lvl="0" indent="-171450" algn="l" rtl="0">
              <a:spcBef>
                <a:spcPts val="0"/>
              </a:spcBef>
              <a:spcAft>
                <a:spcPts val="0"/>
              </a:spcAft>
              <a:buClr>
                <a:schemeClr val="dk1"/>
              </a:buClr>
              <a:buSzPts val="1200"/>
              <a:buFont typeface="Arial"/>
              <a:buChar char="•"/>
            </a:pPr>
            <a:r>
              <a:rPr lang="en-US" dirty="0"/>
              <a:t>Size/date discrepancy or uncertainty</a:t>
            </a:r>
          </a:p>
          <a:p>
            <a:pPr marL="171450" lvl="0" indent="-171450" algn="l" rtl="0">
              <a:spcBef>
                <a:spcPts val="0"/>
              </a:spcBef>
              <a:spcAft>
                <a:spcPts val="0"/>
              </a:spcAft>
              <a:buClr>
                <a:schemeClr val="dk1"/>
              </a:buClr>
              <a:buSzPts val="1200"/>
              <a:buFont typeface="Arial"/>
              <a:buChar char="•"/>
            </a:pPr>
            <a:r>
              <a:rPr lang="en-US" dirty="0"/>
              <a:t>History of/suspected ectopic or risk factors for ectopic (history of ectopic, PID history, tubal surgery in past): Remember, mifepristone and misoprostol will not induce abortion if it is an ectopic pregnancy</a:t>
            </a:r>
          </a:p>
          <a:p>
            <a:pPr marL="171450" lvl="0" indent="-171450" algn="l" rtl="0">
              <a:spcBef>
                <a:spcPts val="0"/>
              </a:spcBef>
              <a:spcAft>
                <a:spcPts val="0"/>
              </a:spcAft>
              <a:buClr>
                <a:schemeClr val="dk1"/>
              </a:buClr>
              <a:buSzPts val="1200"/>
              <a:buFont typeface="Arial"/>
              <a:buChar char="•"/>
            </a:pPr>
            <a:endParaRPr lang="en-US" dirty="0"/>
          </a:p>
          <a:p>
            <a:pPr marL="0" lvl="0" indent="0" algn="l" rtl="0">
              <a:spcBef>
                <a:spcPts val="0"/>
              </a:spcBef>
              <a:spcAft>
                <a:spcPts val="0"/>
              </a:spcAft>
              <a:buClr>
                <a:schemeClr val="dk1"/>
              </a:buClr>
              <a:buSzPts val="1200"/>
              <a:buFont typeface="Arial"/>
              <a:buNone/>
            </a:pPr>
            <a:r>
              <a:rPr lang="en-US" dirty="0"/>
              <a:t>To assess for ectopic risk, look at history of previous ectopic, becoming pregnant with IUD in place, vaginal bleeding, unilateral pelvic pain, adnexal mass on exam</a:t>
            </a:r>
          </a:p>
          <a:p>
            <a:pPr marL="628650" lvl="1" indent="-171450" algn="l" rtl="0">
              <a:spcBef>
                <a:spcPts val="0"/>
              </a:spcBef>
              <a:spcAft>
                <a:spcPts val="0"/>
              </a:spcAft>
              <a:buClr>
                <a:schemeClr val="dk1"/>
              </a:buClr>
              <a:buSzPts val="1200"/>
              <a:buFont typeface="Arial"/>
              <a:buChar char="•"/>
            </a:pPr>
            <a:r>
              <a:rPr lang="en-US" dirty="0"/>
              <a:t>If low suspicion of ectopic: discuss ease, comfort, and cost of sonogram vs. initiating medication abortion with close (3 day) follow-up</a:t>
            </a:r>
          </a:p>
          <a:p>
            <a:pPr marL="628650" lvl="1" indent="-171450" algn="l" rtl="0">
              <a:spcBef>
                <a:spcPts val="0"/>
              </a:spcBef>
              <a:spcAft>
                <a:spcPts val="0"/>
              </a:spcAft>
              <a:buClr>
                <a:schemeClr val="dk1"/>
              </a:buClr>
              <a:buSzPts val="1200"/>
              <a:buFont typeface="Arial"/>
              <a:buChar char="•"/>
            </a:pPr>
            <a:r>
              <a:rPr lang="en-US" dirty="0"/>
              <a:t>If high-suspicion of ectopic: provide or refer for definitive care as appropriate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we can get good history, medication abortion is very safe and effective without US.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NAF 2024 Clinical Guidelines: https://prochoice.org/wp-content/uploads/2024-CPGs-FINAL-1.pdf</a:t>
            </a:r>
          </a:p>
          <a:p>
            <a:pPr marL="0" lvl="0" indent="0" algn="l" rtl="0">
              <a:spcBef>
                <a:spcPts val="0"/>
              </a:spcBef>
              <a:spcAft>
                <a:spcPts val="0"/>
              </a:spcAft>
              <a:buNone/>
            </a:pPr>
            <a:r>
              <a:rPr lang="en-US" dirty="0"/>
              <a:t>https://www.reproductiveaccess.org/resource/indications-sonography-medication-abortion/ </a:t>
            </a:r>
          </a:p>
          <a:p>
            <a:pPr algn="l"/>
            <a:r>
              <a:rPr lang="en-US" b="0" i="0" dirty="0">
                <a:solidFill>
                  <a:srgbClr val="333333"/>
                </a:solidFill>
                <a:effectLst/>
                <a:latin typeface="Guardian TextSans Web"/>
              </a:rPr>
              <a:t>Ralph LJ, Baba CF, Biggs MA, McNicholas C, Hagstrom Miller A, Grossman D. Comparison of No-Test Telehealth and In-Person Medication Abortion. </a:t>
            </a:r>
            <a:r>
              <a:rPr lang="en-US" b="0" i="1" dirty="0">
                <a:solidFill>
                  <a:srgbClr val="333333"/>
                </a:solidFill>
                <a:effectLst/>
                <a:latin typeface="Guardian TextSans Web"/>
              </a:rPr>
              <a:t>JAMA.</a:t>
            </a:r>
            <a:r>
              <a:rPr lang="en-US" b="0" i="0" dirty="0">
                <a:solidFill>
                  <a:srgbClr val="333333"/>
                </a:solidFill>
                <a:effectLst/>
                <a:latin typeface="Guardian TextSans Web"/>
              </a:rPr>
              <a:t> 2024;332(11):898–905. doi:10.1001/jama.2024.10680</a:t>
            </a:r>
          </a:p>
          <a:p>
            <a:br>
              <a:rPr lang="en-US" dirty="0"/>
            </a:br>
            <a:endParaRPr lang="en-US" dirty="0"/>
          </a:p>
          <a:p>
            <a:endParaRPr lang="en-US" dirty="0"/>
          </a:p>
        </p:txBody>
      </p:sp>
    </p:spTree>
    <p:extLst>
      <p:ext uri="{BB962C8B-B14F-4D97-AF65-F5344CB8AC3E}">
        <p14:creationId xmlns:p14="http://schemas.microsoft.com/office/powerpoint/2010/main" val="1804953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SzPts val="1400"/>
              <a:buChar char="●"/>
            </a:pPr>
            <a:r>
              <a:rPr lang="en-US" dirty="0"/>
              <a:t>ACOG, Society of Family Planning, and National Abortion Federation say you can forego Rh testing and/or rhogam administration up to 12 weeks gestation for MAB or procedural abortion. </a:t>
            </a:r>
          </a:p>
          <a:p>
            <a:pPr marL="457200" lvl="0" indent="-317500" algn="l" rtl="0">
              <a:spcBef>
                <a:spcPts val="0"/>
              </a:spcBef>
              <a:spcAft>
                <a:spcPts val="0"/>
              </a:spcAft>
              <a:buSzPts val="1400"/>
              <a:buChar char="●"/>
            </a:pPr>
            <a:r>
              <a:rPr lang="en-US" dirty="0"/>
              <a:t>What’s important is using shared decision-making with your patient -- counseling on probability of risks and allowing the patient to come to an informed conclusion of what works best for them. The risk of fetal Rh alloimmunization is very low in first trimester and likely beyond.</a:t>
            </a:r>
          </a:p>
          <a:p>
            <a:pPr marL="457200" marR="0" lvl="0" indent="-317500" algn="l" defTabSz="1828800" rtl="0" eaLnBrk="1" fontAlgn="auto" latinLnBrk="0" hangingPunct="1">
              <a:lnSpc>
                <a:spcPct val="100000"/>
              </a:lnSpc>
              <a:spcBef>
                <a:spcPts val="0"/>
              </a:spcBef>
              <a:spcAft>
                <a:spcPts val="0"/>
              </a:spcAft>
              <a:buClrTx/>
              <a:buSzPts val="1400"/>
              <a:buFontTx/>
              <a:buChar char="●"/>
              <a:tabLst/>
              <a:defRPr/>
            </a:pPr>
            <a:r>
              <a:rPr lang="en-US" dirty="0"/>
              <a:t>Institutional policies may vary and it is important to be familiar with the standards for your practice setting or to advocate for policy changes to facilitate more timely access to medication abortion.</a:t>
            </a:r>
          </a:p>
          <a:p>
            <a:pPr marL="457200" lvl="0" indent="-317500" algn="l" rtl="0">
              <a:spcBef>
                <a:spcPts val="0"/>
              </a:spcBef>
              <a:spcAft>
                <a:spcPts val="0"/>
              </a:spcAft>
              <a:buSzPts val="1400"/>
              <a:buChar char="●"/>
            </a:pPr>
            <a:endParaRPr lang="en-US" dirty="0">
              <a:highlight>
                <a:srgbClr val="FFFFFF"/>
              </a:highlight>
            </a:endParaRPr>
          </a:p>
          <a:p>
            <a:endParaRPr lang="en-US" dirty="0"/>
          </a:p>
          <a:p>
            <a:endParaRPr lang="en-US" dirty="0"/>
          </a:p>
          <a:p>
            <a:endParaRPr lang="en-US" dirty="0"/>
          </a:p>
          <a:p>
            <a:endParaRPr lang="en-US" dirty="0"/>
          </a:p>
          <a:p>
            <a:r>
              <a:rPr lang="en-US" dirty="0"/>
              <a:t>Slide from Society of Family Planning</a:t>
            </a:r>
          </a:p>
          <a:p>
            <a:endParaRPr lang="en-US" dirty="0"/>
          </a:p>
          <a:p>
            <a:r>
              <a:rPr lang="en-US" dirty="0"/>
              <a:t>References:</a:t>
            </a:r>
          </a:p>
          <a:p>
            <a:endParaRPr lang="en-US" dirty="0"/>
          </a:p>
          <a:p>
            <a:pPr algn="l"/>
            <a:r>
              <a:rPr lang="en-US" b="0" i="0" dirty="0">
                <a:solidFill>
                  <a:srgbClr val="212121"/>
                </a:solidFill>
                <a:effectLst/>
                <a:latin typeface="system-ui"/>
              </a:rPr>
              <a:t>Horvath S, Goyal V, Traxler S, Prager S. Society of Family Planning committee consensus on Rh testing in early pregnancy. </a:t>
            </a:r>
            <a:r>
              <a:rPr lang="en-US" b="0" i="1" dirty="0">
                <a:solidFill>
                  <a:srgbClr val="212121"/>
                </a:solidFill>
                <a:effectLst/>
                <a:latin typeface="system-ui"/>
              </a:rPr>
              <a:t>Contraception</a:t>
            </a:r>
            <a:r>
              <a:rPr lang="en-US" b="0" i="0" dirty="0">
                <a:solidFill>
                  <a:srgbClr val="212121"/>
                </a:solidFill>
                <a:effectLst/>
                <a:latin typeface="system-ui"/>
              </a:rPr>
              <a:t>. 2022;114:1-5. doi:10.1016/j.contraception.2022.07.002</a:t>
            </a:r>
          </a:p>
          <a:p>
            <a:endParaRPr lang="en-US" b="0" i="0" dirty="0">
              <a:solidFill>
                <a:srgbClr val="353535"/>
              </a:solidFill>
              <a:effectLst/>
              <a:latin typeface="Arial" panose="020B0604020202020204" pitchFamily="34" charset="0"/>
            </a:endParaRPr>
          </a:p>
          <a:p>
            <a:r>
              <a:rPr lang="en-US" b="0" i="0" dirty="0">
                <a:solidFill>
                  <a:srgbClr val="353535"/>
                </a:solidFill>
                <a:effectLst/>
                <a:latin typeface="Arial" panose="020B0604020202020204" pitchFamily="34" charset="0"/>
              </a:rPr>
              <a:t>ACOG Clinical Practice Update: Rh D Immune Globulin Administration After Abortion or Pregnancy Loss at Less Than 12 Weeks of Gestation. Obstetrics &amp; Gynecology 144(6):p e140-e143, December 2024. | DOI: 10.1097/AOG.0000000000005733</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NAF 2024 Clinical Guidelines: https://prochoice.org/wp-content/uploads/2024-CPGs-FINAL-1.pdf</a:t>
            </a:r>
          </a:p>
          <a:p>
            <a:endParaRPr lang="en-US" b="0" i="0" dirty="0">
              <a:solidFill>
                <a:srgbClr val="353535"/>
              </a:solidFill>
              <a:effectLst/>
              <a:latin typeface="Arial" panose="020B0604020202020204" pitchFamily="34" charset="0"/>
            </a:endParaRPr>
          </a:p>
          <a:p>
            <a:endParaRPr lang="en-US" b="0" i="0" dirty="0">
              <a:solidFill>
                <a:srgbClr val="353535"/>
              </a:solidFill>
              <a:effectLst/>
              <a:latin typeface="Arial" panose="020B0604020202020204" pitchFamily="34" charset="0"/>
            </a:endParaRPr>
          </a:p>
          <a:p>
            <a:br>
              <a:rPr lang="en-US" dirty="0"/>
            </a:br>
            <a:endParaRPr lang="en-US" dirty="0"/>
          </a:p>
        </p:txBody>
      </p:sp>
    </p:spTree>
    <p:extLst>
      <p:ext uri="{BB962C8B-B14F-4D97-AF65-F5344CB8AC3E}">
        <p14:creationId xmlns:p14="http://schemas.microsoft.com/office/powerpoint/2010/main" val="3743971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So you don’t need to do Rh testing. It’s optional if you’d like to test your patient’s hCG level before medication abortion and again at a future follow-up visit to monitor the success of the abortion. Serum hCG does not date the pregnancy, but it allows for a comparison of hCG levels before and after abortion. A drop of &gt;80% at one week after cramping and bleeding is a sign of successful abortion.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Another optional test is the baseline hemoglobin or hematocrit level, especially if there is a history of anemia.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Again, both of these are optional for in-clinic medication abortion. As you can imagine, telehealth providers of medication abortion often do not do these labs.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To recap: </a:t>
            </a:r>
            <a:r>
              <a:rPr lang="en-US" dirty="0"/>
              <a:t>We walked through the patient’s history: Sophia’s LMP indicates 6 weeks gestational age. She wants a medication abortion. There are no contraindications to MAB. We’re almost ready to dispense medications…but first we want to talk to Sophia about what to expect when she takes the pills and she needs to sign the FDA patient agreement form.</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References:</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highlight>
                  <a:srgbClr val="FFFF00"/>
                </a:highlight>
              </a:rPr>
              <a:t>NAF 2024 Clinical Guidelines: https://prochoice.org/providers/quality-standards/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a:t>
            </a:r>
            <a:r>
              <a:rPr lang="en-US" sz="2400" b="0" i="0" dirty="0">
                <a:solidFill>
                  <a:schemeClr val="dk1"/>
                </a:solidFill>
                <a:latin typeface="+mn-lt"/>
                <a:ea typeface="+mn-ea"/>
                <a:cs typeface="+mn-cs"/>
                <a:sym typeface="Calibri"/>
              </a:rPr>
              <a:t>https://unsplash.com/photos/a8cWVqHa0nA by Omar Lopez on Unsplash</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b="1" dirty="0"/>
          </a:p>
          <a:p>
            <a:endParaRPr lang="en-US" dirty="0"/>
          </a:p>
        </p:txBody>
      </p:sp>
    </p:spTree>
    <p:extLst>
      <p:ext uri="{BB962C8B-B14F-4D97-AF65-F5344CB8AC3E}">
        <p14:creationId xmlns:p14="http://schemas.microsoft.com/office/powerpoint/2010/main" val="3575825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You counsel Sophia on how to take the pills and what to expect. Offer a handout on MAB aftercare instructions so she can refer back to this.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Sophia can take mifepristone in the office or at home. She chooses to take it in the office. You advise her that she probably won’t have any symptoms until she uses misoprostol at home. She may have some spotting, or may have nothing at all. This is normal.</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Anticipatory Guidance: within 24 hours after taking misoprostol, patient can expect:</a:t>
            </a:r>
          </a:p>
          <a:p>
            <a:pPr marL="342900" lvl="0" indent="-342900" algn="l" rtl="0">
              <a:spcBef>
                <a:spcPts val="0"/>
              </a:spcBef>
              <a:spcAft>
                <a:spcPts val="0"/>
              </a:spcAft>
              <a:buFont typeface="Arial" panose="020B0604020202020204" pitchFamily="34" charset="0"/>
              <a:buChar char="•"/>
            </a:pPr>
            <a:r>
              <a:rPr lang="en-US" b="1" dirty="0"/>
              <a:t>Bleeding: </a:t>
            </a:r>
            <a:r>
              <a:rPr lang="en-US" b="0" dirty="0"/>
              <a:t>The heaviest bleeding (usually heavier than with menses) will likely occur several hours after taking the Misoprostol and will last 1-2 days. Bleeding/spotting is typical up to 9-16 days. A small number of patients (8%) may experience some type of bleeding for 30 days or more. The amount and duration of bleeding is likely to increase with gestational age. There is a very small risk of prolonged bleeding requiring uterine aspiration. </a:t>
            </a:r>
          </a:p>
          <a:p>
            <a:pPr marL="342900" lvl="0" indent="-342900" algn="l" rtl="0">
              <a:spcBef>
                <a:spcPts val="0"/>
              </a:spcBef>
              <a:spcAft>
                <a:spcPts val="0"/>
              </a:spcAft>
              <a:buFont typeface="Arial" panose="020B0604020202020204" pitchFamily="34" charset="0"/>
              <a:buChar char="•"/>
            </a:pPr>
            <a:r>
              <a:rPr lang="en-US" b="1" dirty="0"/>
              <a:t>Seeing tissue and clots: </a:t>
            </a:r>
            <a:r>
              <a:rPr lang="en-US" b="0" dirty="0"/>
              <a:t>The size of the pregnancy tissue increases with gestational age. So it’s important to advise the patient that you may see tissue from the pregnancy. </a:t>
            </a:r>
          </a:p>
          <a:p>
            <a:pPr marL="342900" lvl="0" indent="-342900" algn="l" rtl="0">
              <a:spcBef>
                <a:spcPts val="0"/>
              </a:spcBef>
              <a:spcAft>
                <a:spcPts val="0"/>
              </a:spcAft>
              <a:buFont typeface="Arial" panose="020B0604020202020204" pitchFamily="34" charset="0"/>
              <a:buChar char="•"/>
            </a:pPr>
            <a:r>
              <a:rPr lang="en-US" b="1" dirty="0"/>
              <a:t>Cramping and uterine pain: </a:t>
            </a:r>
            <a:r>
              <a:rPr lang="en-US" b="0" dirty="0"/>
              <a:t>Cramping is expected for up to a few days. Pain pills can help. </a:t>
            </a:r>
          </a:p>
          <a:p>
            <a:pPr marL="342900" lvl="0" indent="-342900" algn="l" rtl="0">
              <a:spcBef>
                <a:spcPts val="0"/>
              </a:spcBef>
              <a:spcAft>
                <a:spcPts val="0"/>
              </a:spcAft>
              <a:buFont typeface="Arial" panose="020B0604020202020204" pitchFamily="34" charset="0"/>
              <a:buChar char="•"/>
            </a:pPr>
            <a:r>
              <a:rPr lang="en-US" b="1" dirty="0"/>
              <a:t>GI-related side effects</a:t>
            </a:r>
            <a:r>
              <a:rPr lang="en-US" b="0" dirty="0"/>
              <a:t> are more common with buccal/sublingual administration of miso, like loose stools and nausea</a:t>
            </a:r>
          </a:p>
        </p:txBody>
      </p:sp>
    </p:spTree>
    <p:extLst>
      <p:ext uri="{BB962C8B-B14F-4D97-AF65-F5344CB8AC3E}">
        <p14:creationId xmlns:p14="http://schemas.microsoft.com/office/powerpoint/2010/main" val="3314172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Font typeface="Arial" panose="020B0604020202020204" pitchFamily="34" charset="0"/>
              <a:buNone/>
            </a:pPr>
            <a:r>
              <a:rPr lang="en-US" b="0" dirty="0"/>
              <a:t>Instruct Sophia on how much bleeding is too much. Use the 2x2 rule: If they are soaking through more than 2 pads per hour for 2 hours in a row, they should call you. </a:t>
            </a:r>
          </a:p>
          <a:p>
            <a:pPr marL="0" lvl="0" indent="0" algn="l" rtl="0">
              <a:spcBef>
                <a:spcPts val="0"/>
              </a:spcBef>
              <a:spcAft>
                <a:spcPts val="0"/>
              </a:spcAft>
              <a:buFont typeface="Arial" panose="020B0604020202020204" pitchFamily="34" charset="0"/>
              <a:buNone/>
            </a:pPr>
            <a:endParaRPr lang="en-US" b="0" dirty="0"/>
          </a:p>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It can be helpful to advise patients that you may see tissue from the pregnancy. You can use these pictures from the Mya Network to help prepare patients for what they should expect to see based on their gestational age. [Drop in chat: https://myanetwork.org/the-issue-of-tissue/]</a:t>
            </a:r>
          </a:p>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These photos are the gestational sac. They rinsed off blood and menstrual lining for these photographs. </a:t>
            </a:r>
            <a:r>
              <a:rPr lang="en-US" b="0" i="0" dirty="0">
                <a:solidFill>
                  <a:srgbClr val="000000"/>
                </a:solidFill>
                <a:effectLst/>
                <a:latin typeface="Open Sans" panose="020B0606030504020204" pitchFamily="34" charset="0"/>
              </a:rPr>
              <a:t>Most people will experience a heavy period which may include blood clots of varying sizes, so it can be difficult to see the pregnancy tissue unless they purposefully look for it. Sophia may not see anything. Patients over 9 weeks may see an early embryo. </a:t>
            </a:r>
          </a:p>
          <a:p>
            <a:pPr marL="342900" lvl="0" indent="-342900" algn="l" rtl="0">
              <a:spcBef>
                <a:spcPts val="0"/>
              </a:spcBef>
              <a:spcAft>
                <a:spcPts val="0"/>
              </a:spcAft>
              <a:buFont typeface="Arial" panose="020B0604020202020204" pitchFamily="34" charset="0"/>
              <a:buChar char="•"/>
            </a:pPr>
            <a:endParaRPr lang="en-US" b="0" dirty="0"/>
          </a:p>
          <a:p>
            <a:pPr marL="0" lvl="0" indent="0" algn="l" rtl="0">
              <a:spcBef>
                <a:spcPts val="0"/>
              </a:spcBef>
              <a:spcAft>
                <a:spcPts val="0"/>
              </a:spcAft>
              <a:buFont typeface="Arial" panose="020B0604020202020204" pitchFamily="34" charset="0"/>
              <a:buNone/>
            </a:pPr>
            <a:r>
              <a:rPr lang="en-US" b="0" dirty="0"/>
              <a:t>There are </a:t>
            </a:r>
            <a:r>
              <a:rPr lang="en-US" b="1" dirty="0"/>
              <a:t>other commonly reported side effects</a:t>
            </a:r>
            <a:r>
              <a:rPr lang="en-US" b="0" dirty="0"/>
              <a:t> that should not last longer than 24 hours after taking misoprostol. If these last longer, patient should be instructed to contact the office to determine if they should seek care. These include:</a:t>
            </a:r>
          </a:p>
          <a:p>
            <a:pPr marL="0" lvl="0" indent="0" algn="l" rtl="0">
              <a:spcBef>
                <a:spcPts val="0"/>
              </a:spcBef>
              <a:spcAft>
                <a:spcPts val="0"/>
              </a:spcAft>
              <a:buFont typeface="Arial" panose="020B0604020202020204" pitchFamily="34" charset="0"/>
              <a:buNone/>
            </a:pPr>
            <a:r>
              <a:rPr lang="en-US" b="0" dirty="0"/>
              <a:t>     -Diarrhea, nausea, and vomiting</a:t>
            </a:r>
          </a:p>
          <a:p>
            <a:pPr marL="0" lvl="8" indent="0" algn="l" rtl="0">
              <a:spcBef>
                <a:spcPts val="0"/>
              </a:spcBef>
              <a:spcAft>
                <a:spcPts val="0"/>
              </a:spcAft>
              <a:buFont typeface="Courier New" panose="02070309020205020404" pitchFamily="49" charset="0"/>
              <a:buNone/>
            </a:pPr>
            <a:r>
              <a:rPr lang="en-US" b="0" dirty="0"/>
              <a:t>     -Weakness</a:t>
            </a:r>
          </a:p>
          <a:p>
            <a:pPr marL="0" lvl="8" indent="0" algn="l" rtl="0">
              <a:spcBef>
                <a:spcPts val="0"/>
              </a:spcBef>
              <a:spcAft>
                <a:spcPts val="0"/>
              </a:spcAft>
              <a:buFont typeface="Courier New" panose="02070309020205020404" pitchFamily="49" charset="0"/>
              <a:buNone/>
            </a:pPr>
            <a:r>
              <a:rPr lang="en-US" b="0" dirty="0"/>
              <a:t>     -Fever/chills</a:t>
            </a:r>
          </a:p>
          <a:p>
            <a:pPr marL="0" lvl="8" indent="0" algn="l" rtl="0">
              <a:spcBef>
                <a:spcPts val="0"/>
              </a:spcBef>
              <a:spcAft>
                <a:spcPts val="0"/>
              </a:spcAft>
              <a:buFont typeface="Courier New" panose="02070309020205020404" pitchFamily="49" charset="0"/>
              <a:buNone/>
            </a:pPr>
            <a:r>
              <a:rPr lang="en-US" b="0" dirty="0"/>
              <a:t>     -Headache</a:t>
            </a:r>
          </a:p>
          <a:p>
            <a:pPr marL="0" lvl="8" indent="0" algn="l" rtl="0">
              <a:spcBef>
                <a:spcPts val="0"/>
              </a:spcBef>
              <a:spcAft>
                <a:spcPts val="0"/>
              </a:spcAft>
              <a:buFont typeface="Courier New" panose="02070309020205020404" pitchFamily="49" charset="0"/>
              <a:buNone/>
            </a:pPr>
            <a:r>
              <a:rPr lang="en-US" b="0" dirty="0"/>
              <a:t>     -Dizziness</a:t>
            </a:r>
          </a:p>
          <a:p>
            <a:pPr marL="0" marR="0" lvl="8" indent="0" algn="l" defTabSz="18288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b="0" dirty="0"/>
              <a:t>*For fever, risk of infection is VERY low, but we’d want to hear if the patient is having sustained fevers and chills after 24 hours. </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AND, If the patient is not having any bleeding after using misoprostol, they should reach out.</a:t>
            </a:r>
          </a:p>
          <a:p>
            <a:pPr marL="457200" lvl="0" indent="-317500" algn="l" rtl="0">
              <a:spcBef>
                <a:spcPts val="0"/>
              </a:spcBef>
              <a:spcAft>
                <a:spcPts val="0"/>
              </a:spcAft>
              <a:buSzPts val="1400"/>
              <a:buChar char="●"/>
            </a:pPr>
            <a:endParaRPr lang="en-US" b="0" dirty="0"/>
          </a:p>
          <a:p>
            <a:pPr marL="139700" lvl="0" indent="0" algn="l" rtl="0">
              <a:spcBef>
                <a:spcPts val="0"/>
              </a:spcBef>
              <a:spcAft>
                <a:spcPts val="0"/>
              </a:spcAft>
              <a:buSzPts val="1400"/>
              <a:buNone/>
            </a:pPr>
            <a:r>
              <a:rPr lang="en-US" b="0" dirty="0"/>
              <a:t>Image Sources:</a:t>
            </a:r>
          </a:p>
          <a:p>
            <a:pPr marL="139700" lvl="0" indent="0" algn="l" rtl="0">
              <a:spcBef>
                <a:spcPts val="0"/>
              </a:spcBef>
              <a:spcAft>
                <a:spcPts val="0"/>
              </a:spcAft>
              <a:buSzPts val="1400"/>
              <a:buNone/>
            </a:pPr>
            <a:r>
              <a:rPr lang="en-US" dirty="0"/>
              <a:t>https://myanetwork.org/the-issue-of-tissue/</a:t>
            </a:r>
            <a:endParaRPr lang="en-US" b="0" dirty="0"/>
          </a:p>
          <a:p>
            <a:pPr marL="139700" lvl="0" indent="0" algn="l" rtl="0">
              <a:spcBef>
                <a:spcPts val="0"/>
              </a:spcBef>
              <a:spcAft>
                <a:spcPts val="0"/>
              </a:spcAft>
              <a:buSzPts val="1400"/>
              <a:buNone/>
            </a:pPr>
            <a:r>
              <a:rPr lang="en-US" dirty="0"/>
              <a:t>https://www.reproductiveaccess.org/resource/mabfactsheet/</a:t>
            </a:r>
            <a:r>
              <a:rPr lang="en-US" b="0" dirty="0"/>
              <a:t> </a:t>
            </a:r>
            <a:endParaRPr lang="en-US" dirty="0"/>
          </a:p>
          <a:p>
            <a:endParaRPr lang="en-US" dirty="0"/>
          </a:p>
        </p:txBody>
      </p:sp>
    </p:spTree>
    <p:extLst>
      <p:ext uri="{BB962C8B-B14F-4D97-AF65-F5344CB8AC3E}">
        <p14:creationId xmlns:p14="http://schemas.microsoft.com/office/powerpoint/2010/main" val="2734841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Talk to Sophia about contraception if she is interested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Depending on a patient’s medical eligibility, these contraceptive methods are safe and effective post-abortion though timing may differ on when the person can start the contraception.</a:t>
            </a:r>
          </a:p>
          <a:p>
            <a:pPr marL="171450" lvl="0" indent="-171450" algn="l" rtl="0">
              <a:spcBef>
                <a:spcPts val="0"/>
              </a:spcBef>
              <a:spcAft>
                <a:spcPts val="0"/>
              </a:spcAft>
              <a:buClr>
                <a:schemeClr val="dk1"/>
              </a:buClr>
              <a:buSzPts val="1200"/>
              <a:buFont typeface="Arial"/>
              <a:buChar char="•"/>
            </a:pPr>
            <a:r>
              <a:rPr lang="en-US" dirty="0"/>
              <a:t>Estrogen/progestin pill, patch, ring (can start same day they use mifepristone)</a:t>
            </a:r>
          </a:p>
          <a:p>
            <a:pPr marL="171450" lvl="0" indent="-171450" algn="l" rtl="0">
              <a:spcBef>
                <a:spcPts val="0"/>
              </a:spcBef>
              <a:spcAft>
                <a:spcPts val="0"/>
              </a:spcAft>
              <a:buClr>
                <a:schemeClr val="dk1"/>
              </a:buClr>
              <a:buSzPts val="1200"/>
              <a:buFont typeface="Arial"/>
              <a:buChar char="•"/>
            </a:pPr>
            <a:r>
              <a:rPr lang="en-US" dirty="0"/>
              <a:t>Progestin-only pill, depo injection, implant (can start same day they use mifepristone though some evidence that depo injection decreases effectiveness of mifepristone).</a:t>
            </a:r>
          </a:p>
          <a:p>
            <a:pPr marL="171450" lvl="0" indent="-171450" algn="l" rtl="0">
              <a:spcBef>
                <a:spcPts val="0"/>
              </a:spcBef>
              <a:spcAft>
                <a:spcPts val="0"/>
              </a:spcAft>
              <a:buClr>
                <a:schemeClr val="dk1"/>
              </a:buClr>
              <a:buSzPts val="1200"/>
              <a:buFont typeface="Arial"/>
              <a:buChar char="•"/>
            </a:pPr>
            <a:r>
              <a:rPr lang="en-US" dirty="0"/>
              <a:t>For Depo, a patient</a:t>
            </a:r>
            <a:r>
              <a:rPr lang="en-US" b="0" i="0" dirty="0">
                <a:solidFill>
                  <a:srgbClr val="545454"/>
                </a:solidFill>
                <a:effectLst/>
                <a:latin typeface="Open Sans" panose="020B0606030504020204" pitchFamily="34" charset="0"/>
              </a:rPr>
              <a:t> can receive the shot the same day if they accept possible decrease in effectiveness; they can return for the shot after the medication abortion is complete; or they can receive a prescription for sub-q Depo Provera and self-administer at home after the abortion is complete. </a:t>
            </a:r>
            <a:endParaRPr lang="en-US" dirty="0"/>
          </a:p>
          <a:p>
            <a:pPr marL="171450" lvl="0" indent="-171450" algn="l" rtl="0">
              <a:spcBef>
                <a:spcPts val="0"/>
              </a:spcBef>
              <a:spcAft>
                <a:spcPts val="0"/>
              </a:spcAft>
              <a:buClr>
                <a:schemeClr val="dk1"/>
              </a:buClr>
              <a:buSzPts val="1200"/>
              <a:buFont typeface="Arial"/>
              <a:buChar char="•"/>
            </a:pPr>
            <a:r>
              <a:rPr lang="en-US" dirty="0"/>
              <a:t>IUD can be inserted 4 days after misoprostol. </a:t>
            </a:r>
          </a:p>
          <a:p>
            <a:pPr marL="171450" lvl="0" indent="-171450" algn="l" rtl="0">
              <a:spcBef>
                <a:spcPts val="0"/>
              </a:spcBef>
              <a:spcAft>
                <a:spcPts val="0"/>
              </a:spcAft>
              <a:buClr>
                <a:schemeClr val="dk1"/>
              </a:buClr>
              <a:buSzPts val="1200"/>
              <a:buFont typeface="Arial"/>
              <a:buChar char="•"/>
            </a:pPr>
            <a:r>
              <a:rPr lang="en-US" dirty="0"/>
              <a:t>Barrier methods (can start same day they use mifepristone)</a:t>
            </a:r>
          </a:p>
          <a:p>
            <a:pPr marL="171450" lvl="0" indent="-171450" algn="l" rtl="0">
              <a:spcBef>
                <a:spcPts val="0"/>
              </a:spcBef>
              <a:spcAft>
                <a:spcPts val="0"/>
              </a:spcAft>
              <a:buClr>
                <a:schemeClr val="dk1"/>
              </a:buClr>
              <a:buSzPts val="1200"/>
              <a:buFont typeface="Arial"/>
              <a:buChar char="•"/>
            </a:pPr>
            <a:r>
              <a:rPr lang="en-US" dirty="0"/>
              <a:t>If the patient starts contraception more than 7 days after taking mifepristone, advise on using back-up methods like condoms for the first 7 days. </a:t>
            </a:r>
          </a:p>
          <a:p>
            <a:pPr marL="171450" lvl="0" indent="-171450" algn="l" rtl="0">
              <a:spcBef>
                <a:spcPts val="0"/>
              </a:spcBef>
              <a:spcAft>
                <a:spcPts val="0"/>
              </a:spcAft>
              <a:buClr>
                <a:schemeClr val="dk1"/>
              </a:buClr>
              <a:buSzPts val="1200"/>
              <a:buFont typeface="Arial"/>
              <a:buChar char="•"/>
            </a:pPr>
            <a:r>
              <a:rPr lang="en-US" dirty="0"/>
              <a:t>Copper IUD, Mirena and Liletta IUDs are effective immediately.</a:t>
            </a:r>
          </a:p>
          <a:p>
            <a:pPr marL="171450" lvl="0" indent="-171450" algn="l" rtl="0">
              <a:spcBef>
                <a:spcPts val="0"/>
              </a:spcBef>
              <a:spcAft>
                <a:spcPts val="0"/>
              </a:spcAft>
              <a:buClr>
                <a:schemeClr val="dk1"/>
              </a:buClr>
              <a:buSzPts val="1200"/>
              <a:buFont typeface="Arial"/>
              <a:buChar char="•"/>
            </a:pPr>
            <a:r>
              <a:rPr lang="en-US" dirty="0"/>
              <a:t>No back-up methods are needed for those who start contraception within the first 7 days after taking mifepristone. </a:t>
            </a:r>
          </a:p>
          <a:p>
            <a:endParaRPr lang="en-US" dirty="0"/>
          </a:p>
          <a:p>
            <a:endParaRPr lang="en-US" dirty="0"/>
          </a:p>
          <a:p>
            <a:endParaRPr lang="en-US" dirty="0"/>
          </a:p>
          <a:p>
            <a:pPr marL="0" lvl="0" indent="0" algn="l" rtl="0">
              <a:spcBef>
                <a:spcPts val="0"/>
              </a:spcBef>
              <a:spcAft>
                <a:spcPts val="0"/>
              </a:spcAft>
              <a:buNone/>
            </a:pPr>
            <a:r>
              <a:rPr lang="en-US" sz="2400" b="1" i="0" dirty="0">
                <a:solidFill>
                  <a:schemeClr val="dk1"/>
                </a:solidFill>
                <a:latin typeface="+mn-lt"/>
                <a:ea typeface="+mn-ea"/>
                <a:cs typeface="+mn-cs"/>
                <a:sym typeface="Calibri"/>
              </a:rPr>
              <a:t>Sources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2400" b="0" i="1" u="none"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Contraception</a:t>
            </a:r>
            <a:r>
              <a:rPr lang="en-US" sz="2400" b="0" i="0" u="none"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 2018 Dec;98(6):535-540. doi: 10.1016/j.contraception.2018.08.005. </a:t>
            </a:r>
            <a:endParaRPr lang="en-US" sz="2400" b="0" i="0" u="non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Matulich M, Cansino C, Culwell KR, Creinin MD. </a:t>
            </a:r>
            <a:r>
              <a:rPr lang="en-US" sz="2400" b="0" i="1" u="none"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Contraception</a:t>
            </a:r>
            <a:r>
              <a:rPr lang="en-US" sz="2400" b="0" i="0" u="none"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2400" b="0" i="0" u="non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2400" b="0" i="1" u="none"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Obstet Gynecol</a:t>
            </a:r>
            <a:r>
              <a:rPr lang="en-US" sz="2400" b="0" i="0" u="none"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 2016;128(4):739.  </a:t>
            </a:r>
            <a:endParaRPr lang="en-US" sz="2400" b="0" i="0" u="non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2400" b="0" i="1" u="none"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Obstet Gynecol</a:t>
            </a:r>
            <a:r>
              <a:rPr lang="en-US" sz="2400" b="0" i="0" u="none"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 2016 Feb;127(2):306-12.</a:t>
            </a:r>
            <a:endParaRPr lang="en-US" sz="2400" b="0" i="0" u="none" dirty="0">
              <a:solidFill>
                <a:schemeClr val="dk1"/>
              </a:solidFill>
              <a:latin typeface="+mn-lt"/>
              <a:ea typeface="+mn-ea"/>
              <a:cs typeface="+mn-cs"/>
              <a:sym typeface="Calibri"/>
            </a:endParaRPr>
          </a:p>
          <a:p>
            <a:pPr marL="0" lvl="0" indent="0" algn="l" rtl="0">
              <a:spcBef>
                <a:spcPts val="0"/>
              </a:spcBef>
              <a:spcAft>
                <a:spcPts val="0"/>
              </a:spcAft>
              <a:buClr>
                <a:schemeClr val="dk1"/>
              </a:buClr>
              <a:buFont typeface="Arial"/>
              <a:buNone/>
            </a:pPr>
            <a:r>
              <a:rPr lang="en-US" dirty="0"/>
              <a:t>https://www.reproductiveaccess.org/resource/contraceptive-pearls-post-abortion-contraception/</a:t>
            </a:r>
          </a:p>
          <a:p>
            <a:pPr algn="l"/>
            <a:r>
              <a:rPr lang="en-US" b="0" i="0" dirty="0">
                <a:solidFill>
                  <a:srgbClr val="000000"/>
                </a:solidFill>
                <a:effectLst/>
                <a:latin typeface="Nunito" panose="020F0502020204030204" pitchFamily="34" charset="0"/>
              </a:rPr>
              <a:t>Curtis KM, et al. US Selected Practice Recommendations for Contraceptive Use. CDC Morbidity and Mortality Weekly Report. 2024 Aug; 73(3);1-77. https://www.cdc.gov/mmwr/volumes/73/rr/rr7303a1.htm </a:t>
            </a:r>
          </a:p>
          <a:p>
            <a:br>
              <a:rPr lang="en-US" b="0" i="0" u="sng" dirty="0">
                <a:solidFill>
                  <a:srgbClr val="075290"/>
                </a:solidFill>
                <a:effectLst/>
                <a:latin typeface="Nunito" pitchFamily="2" charset="77"/>
                <a:hlinkClick r:id="rId7"/>
              </a:rPr>
            </a:br>
            <a:endParaRPr lang="en-US" dirty="0"/>
          </a:p>
          <a:p>
            <a:endParaRPr lang="en-US" dirty="0"/>
          </a:p>
        </p:txBody>
      </p:sp>
    </p:spTree>
    <p:extLst>
      <p:ext uri="{BB962C8B-B14F-4D97-AF65-F5344CB8AC3E}">
        <p14:creationId xmlns:p14="http://schemas.microsoft.com/office/powerpoint/2010/main" val="112144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04800" algn="l" rtl="0">
              <a:spcBef>
                <a:spcPts val="0"/>
              </a:spcBef>
              <a:spcAft>
                <a:spcPts val="0"/>
              </a:spcAft>
              <a:buSzPts val="1200"/>
              <a:buChar char="●"/>
            </a:pPr>
            <a:r>
              <a:rPr lang="en-US" dirty="0"/>
              <a:t>You end the visit by giving Sophia information on how to reach the on-call provider who is available to answer questions if needed (My Chart Message, phone number). We’ve seen that with good counseling and informational hand-outs, many patients don’t call with questions. But always make some sort of source available to answer patient questions during normal clinic hours and after-hours. </a:t>
            </a:r>
          </a:p>
          <a:p>
            <a:pPr marL="457200" lvl="0" indent="-304800" algn="l" rtl="0">
              <a:spcBef>
                <a:spcPts val="0"/>
              </a:spcBef>
              <a:spcAft>
                <a:spcPts val="0"/>
              </a:spcAft>
              <a:buSzPts val="1200"/>
              <a:buChar char="●"/>
            </a:pPr>
            <a:r>
              <a:rPr lang="en-US" dirty="0"/>
              <a:t>Remember, routine follow-up is not required or necessary in most cases, it mainly serves to confirm whether the abortion is complete and to talk through any side effects or concerns. </a:t>
            </a:r>
          </a:p>
          <a:p>
            <a:pPr marL="457200" lvl="0" indent="-304800" algn="l" rtl="0">
              <a:spcBef>
                <a:spcPts val="0"/>
              </a:spcBef>
              <a:spcAft>
                <a:spcPts val="0"/>
              </a:spcAft>
              <a:buSzPts val="1200"/>
              <a:buChar char="●"/>
            </a:pPr>
            <a:r>
              <a:rPr lang="en-US" dirty="0"/>
              <a:t>You can offer to schedule Sophia an in-person or telehealth visit to follow-up in 7-14 days to ensure the abortion is complete. You can also follow-up by phone instead of a formal visit. </a:t>
            </a:r>
          </a:p>
          <a:p>
            <a:pPr marL="457200" lvl="0" indent="-317500" algn="l" rtl="0">
              <a:spcBef>
                <a:spcPts val="0"/>
              </a:spcBef>
              <a:spcAft>
                <a:spcPts val="0"/>
              </a:spcAft>
              <a:buSzPts val="1400"/>
              <a:buChar char="●"/>
            </a:pPr>
            <a:r>
              <a:rPr lang="en-US" dirty="0"/>
              <a:t>You encourage Sophia to do her own follow-up too, with another home pregnancy test in 4 weeks: at home pregnancy tests are highly sensitive and may still show as pregnant if done before 4 weeks.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If you follow-up with the patient over phone, video, or in-person, use these 4 cardinal questions to assess complete abortion:</a:t>
            </a:r>
          </a:p>
          <a:p>
            <a:pPr marL="0" lvl="0" indent="0" algn="l" rtl="0">
              <a:lnSpc>
                <a:spcPct val="100000"/>
              </a:lnSpc>
              <a:spcBef>
                <a:spcPts val="0"/>
              </a:spcBef>
              <a:spcAft>
                <a:spcPts val="0"/>
              </a:spcAft>
              <a:buNone/>
            </a:pPr>
            <a:endParaRPr lang="en-US" dirty="0"/>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take the pills?</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bleeding?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cramping?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Do you still feel pregnant?</a:t>
            </a:r>
          </a:p>
          <a:p>
            <a:pPr marL="228600" lvl="0" indent="-15240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Some people have pregnancy symptoms (breast tenderness, nausea). So it’s important to document those in your initial visit, and follow up on those symptoms to assess if the MAB is complete and the person isn’t pregnant anymore. </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If the person comes in for a follow up visit AND if a beta hCG was taken in the initial visit, you can follow up on that and draw a sequential beta and evaluate the trend (decline). You can offer a sonogram to visualize if the pregnancy has been evacuated from the uterus. This is only needed in some cases, like: </a:t>
            </a:r>
          </a:p>
          <a:p>
            <a:pPr marL="171450" lvl="0" indent="-171450" algn="l" rtl="0">
              <a:lnSpc>
                <a:spcPct val="100000"/>
              </a:lnSpc>
              <a:spcBef>
                <a:spcPts val="0"/>
              </a:spcBef>
              <a:spcAft>
                <a:spcPts val="0"/>
              </a:spcAft>
              <a:buClr>
                <a:schemeClr val="dk1"/>
              </a:buClr>
              <a:buSzPts val="1200"/>
              <a:buFont typeface="Arial"/>
              <a:buChar char="•"/>
            </a:pPr>
            <a:r>
              <a:rPr lang="en-US" dirty="0"/>
              <a:t>If history and symptoms not consistent with successful medication abortion (no bleeding or cramping)</a:t>
            </a:r>
          </a:p>
          <a:p>
            <a:pPr marL="171450" lvl="0" indent="-171450" algn="l" rtl="0">
              <a:lnSpc>
                <a:spcPct val="100000"/>
              </a:lnSpc>
              <a:spcBef>
                <a:spcPts val="0"/>
              </a:spcBef>
              <a:spcAft>
                <a:spcPts val="0"/>
              </a:spcAft>
              <a:buClr>
                <a:schemeClr val="dk1"/>
              </a:buClr>
              <a:buSzPts val="1200"/>
              <a:buFont typeface="Arial"/>
              <a:buChar char="•"/>
            </a:pPr>
            <a:r>
              <a:rPr lang="en-US" dirty="0"/>
              <a:t>Patient reports still feeling pregnant</a:t>
            </a:r>
          </a:p>
          <a:p>
            <a:pPr marL="171450" lvl="0" indent="-171450" algn="l" rtl="0">
              <a:lnSpc>
                <a:spcPct val="100000"/>
              </a:lnSpc>
              <a:spcBef>
                <a:spcPts val="0"/>
              </a:spcBef>
              <a:spcAft>
                <a:spcPts val="0"/>
              </a:spcAft>
              <a:buClr>
                <a:schemeClr val="dk1"/>
              </a:buClr>
              <a:buSzPts val="1200"/>
              <a:buFont typeface="Arial"/>
              <a:buChar char="•"/>
            </a:pPr>
            <a:r>
              <a:rPr lang="en-US" dirty="0"/>
              <a:t>Serum HCG has not declined by 50% in 4-5 days or by 80% in 7 days</a:t>
            </a:r>
          </a:p>
          <a:p>
            <a:pPr marL="171450" lvl="0" indent="-171450" algn="l" rtl="0">
              <a:lnSpc>
                <a:spcPct val="100000"/>
              </a:lnSpc>
              <a:spcBef>
                <a:spcPts val="0"/>
              </a:spcBef>
              <a:spcAft>
                <a:spcPts val="0"/>
              </a:spcAft>
              <a:buClr>
                <a:schemeClr val="dk1"/>
              </a:buClr>
              <a:buSzPts val="1200"/>
              <a:buFont typeface="Arial"/>
              <a:buChar char="•"/>
            </a:pPr>
            <a:r>
              <a:rPr lang="en-US" dirty="0"/>
              <a:t>No initial HCG was drawn and urine HCG is still positive more than 3 weeks later</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It can also be helpful to process the experience. It can be normal for patients to be dealing with different emotions or not having any emotions about it at all. It’s good to leave space for that kind of conversation. You may want to make connections to post-abortion counseling services like Exhale (</a:t>
            </a:r>
            <a:r>
              <a:rPr lang="en-US" u="sng" dirty="0">
                <a:solidFill>
                  <a:schemeClr val="hlink"/>
                </a:solidFill>
                <a:hlinkClick r:id="rId3"/>
              </a:rPr>
              <a:t>https://exhaleprovoice.org/</a:t>
            </a:r>
            <a:r>
              <a:rPr lang="en-US" dirty="0"/>
              <a:t>) or counseling/support services in your own clinic.</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In a follow-up visit, you can also review contraceptive options or previous choices if interested.</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193586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t>Before we begin, if you haven’t already please complete this pre-test on your phone in order to get CE contact hours for this workshop. You can access the pre-test at…</a:t>
            </a:r>
            <a:endParaRPr lang="en-US" sz="2800" dirty="0"/>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sz="2400" dirty="0"/>
              <a:t>https://</a:t>
            </a:r>
            <a:r>
              <a:rPr lang="en-US" sz="2400" dirty="0" err="1"/>
              <a:t>forms.gle</a:t>
            </a:r>
            <a:r>
              <a:rPr lang="en-US" sz="2400" dirty="0"/>
              <a:t>/WsokUPT66JFKwvJV7</a:t>
            </a:r>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4"/>
              </a:solidFill>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a:solidFill>
                  <a:schemeClr val="accent4"/>
                </a:solidFill>
              </a:rPr>
              <a:t>Note: if this workshop is not being facilitated through RHAP, there is no CE credit or contact hours available</a:t>
            </a:r>
            <a:endParaRPr lang="en-US" dirty="0"/>
          </a:p>
        </p:txBody>
      </p:sp>
    </p:spTree>
    <p:extLst>
      <p:ext uri="{BB962C8B-B14F-4D97-AF65-F5344CB8AC3E}">
        <p14:creationId xmlns:p14="http://schemas.microsoft.com/office/powerpoint/2010/main" val="1323462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follow-up, patients may call with symptoms that worry them. For the majority, the only necessary interventions are listening and reassuring.</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There wasn’t much blood.</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Was there some bleeding? Any cramping? Did you take the misoprostol?</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For folks in the 9-12 week protocol, ask: did you take 2 doses of misoprostol?</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bleeding and cramping a lot.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Reassure: bleeding and cramping are normal, unless the 2x2 rule applies – if you are soaking through 2 pads an hour or more for 2 consecutive hours.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Am I still pregnant?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do you still feel pregnant? Have your pregnancy symptoms disappeared?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still bleeding after 2 weeks.</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about 2x2 rule? If the bleeding is very heavy, ask for the patient to come in.</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Offer a follow up appointment if they are concerned.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Note to facilitator: </a:t>
            </a:r>
            <a:r>
              <a:rPr lang="en-US" dirty="0"/>
              <a:t>Feel free to share other commonly asked questions you may have received from patients. </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You can invite the audience to share any commonly asked questions they’ve received from patients or that they anticipate from patients. </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You can also c</a:t>
            </a:r>
            <a:r>
              <a:rPr lang="en-US" b="0" dirty="0"/>
              <a:t>heck out more FAQs people ask about MAB if you want to foster more discussion on this topic: https://</a:t>
            </a:r>
            <a:r>
              <a:rPr lang="en-US" b="0" dirty="0" err="1"/>
              <a:t>www.reproductiveaccess.org</a:t>
            </a:r>
            <a:r>
              <a:rPr lang="en-US" b="0" dirty="0"/>
              <a:t>/resource/medication-abortion-</a:t>
            </a:r>
            <a:r>
              <a:rPr lang="en-US" b="0" dirty="0" err="1"/>
              <a:t>faqs</a:t>
            </a:r>
            <a:r>
              <a:rPr lang="en-US" b="0" dirty="0"/>
              <a:t>/</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r>
              <a:rPr lang="en-US" dirty="0"/>
              <a:t>Any questions so far? </a:t>
            </a:r>
          </a:p>
          <a:p>
            <a:endParaRPr lang="en-US" dirty="0"/>
          </a:p>
          <a:p>
            <a:r>
              <a:rPr lang="en-US" dirty="0"/>
              <a:t>Resources:</a:t>
            </a:r>
          </a:p>
          <a:p>
            <a:r>
              <a:rPr lang="en-US" b="0" dirty="0"/>
              <a:t>https://</a:t>
            </a:r>
            <a:r>
              <a:rPr lang="en-US" b="0" dirty="0" err="1"/>
              <a:t>www.reproductiveaccess.org</a:t>
            </a:r>
            <a:r>
              <a:rPr lang="en-US" b="0" dirty="0"/>
              <a:t>/resource/medication-abortion-</a:t>
            </a:r>
            <a:r>
              <a:rPr lang="en-US" b="0" dirty="0" err="1"/>
              <a:t>faqs</a:t>
            </a:r>
            <a:r>
              <a:rPr lang="en-US" b="0" dirty="0"/>
              <a:t>/</a:t>
            </a:r>
            <a:endParaRPr lang="en-US" dirty="0"/>
          </a:p>
        </p:txBody>
      </p:sp>
    </p:spTree>
    <p:extLst>
      <p:ext uri="{BB962C8B-B14F-4D97-AF65-F5344CB8AC3E}">
        <p14:creationId xmlns:p14="http://schemas.microsoft.com/office/powerpoint/2010/main" val="24643971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b="1" dirty="0"/>
              <a:t>Note to Facilitator: </a:t>
            </a:r>
            <a:r>
              <a:rPr lang="en-US" b="0" dirty="0"/>
              <a:t>If the audience works primarily in states where telehealth medication abortion is banned, feel free to skip this case study. </a:t>
            </a:r>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As of May 2025, 23 states, districts, and territories ban the use of telehealth medication abortion and 6 only allow a hybrid model. 27 states, districts, and territories permit telemedicine abortion. But, telemedicine abortion is available to patients in all 50 states and US territories by a licensed US clinician located in states with shield law protections – which essentially legally protect providers licensed in one state to provide abortion care in another state.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situation where someone comes to you for a telehealth medication abortion. Here we are going to assume that there aren’t additional restrictions and we’re in a state with full telemedicine abortion access OR that this is a shield law provider offering telemedicine abortion to someone in a restricted state. </a:t>
            </a:r>
          </a:p>
          <a:p>
            <a:pPr marL="0" lvl="0" indent="0" algn="l" rtl="0">
              <a:spcBef>
                <a:spcPts val="0"/>
              </a:spcBef>
              <a:spcAft>
                <a:spcPts val="0"/>
              </a:spcAft>
              <a:buNone/>
            </a:pPr>
            <a:endParaRPr lang="en-US" dirty="0"/>
          </a:p>
          <a:p>
            <a:pPr marL="0" lvl="0" indent="0" algn="l" rtl="0">
              <a:spcBef>
                <a:spcPts val="0"/>
              </a:spcBef>
              <a:spcAft>
                <a:spcPts val="0"/>
              </a:spcAft>
              <a:buNone/>
            </a:pPr>
            <a:r>
              <a:rPr lang="en-US" b="0" dirty="0"/>
              <a:t>The main things to know about a telehealth abortion is that the clinician should counsel the patient by phone, text, or video about pregnancy options. Those who choose medication abortion can be counseled about the process. Patient information sheets can be emailed, faxed, texted through patient portals. And, the medications can be mailed directly to the patient.</a:t>
            </a:r>
            <a:endParaRPr lang="en-US" dirty="0"/>
          </a:p>
          <a:p>
            <a:pPr marL="0" lvl="0" indent="0" algn="l" rtl="0">
              <a:spcBef>
                <a:spcPts val="0"/>
              </a:spcBef>
              <a:spcAft>
                <a:spcPts val="0"/>
              </a:spcAft>
              <a:buNone/>
            </a:pP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b="0" dirty="0"/>
              <a:t>https://www.rhites.org/tmab-map</a:t>
            </a:r>
            <a:endParaRPr lang="en-US" dirty="0"/>
          </a:p>
          <a:p>
            <a:pPr marL="0" lvl="0" indent="0" algn="l" rtl="0">
              <a:spcBef>
                <a:spcPts val="0"/>
              </a:spcBef>
              <a:spcAft>
                <a:spcPts val="0"/>
              </a:spcAft>
              <a:buClr>
                <a:schemeClr val="dk1"/>
              </a:buClr>
              <a:buFont typeface="Arial"/>
              <a:buNone/>
            </a:pPr>
            <a:r>
              <a:rPr lang="en-US" dirty="0"/>
              <a:t>https://www.kff.org/womens-health-policy/slide/state-restrictions-on-telehealth-abortion/</a:t>
            </a:r>
          </a:p>
          <a:p>
            <a:endParaRPr lang="en-US" dirty="0"/>
          </a:p>
          <a:p>
            <a:r>
              <a:rPr lang="en-US" dirty="0"/>
              <a:t>Image Source: https://www.rhites.org/maps</a:t>
            </a:r>
          </a:p>
        </p:txBody>
      </p:sp>
    </p:spTree>
    <p:extLst>
      <p:ext uri="{BB962C8B-B14F-4D97-AF65-F5344CB8AC3E}">
        <p14:creationId xmlns:p14="http://schemas.microsoft.com/office/powerpoint/2010/main" val="3514287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So here we have Ty, they are a 28-year old non binary person. They took a pregnancy test and booked a telehealth appointment with you because they want an abortion.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a:t>
            </a:r>
            <a:r>
              <a:rPr lang="en-US" u="sng" dirty="0">
                <a:solidFill>
                  <a:schemeClr val="hlink"/>
                </a:solidFill>
                <a:hlinkClick r:id="rId3"/>
              </a:rPr>
              <a:t>https://genderphotos.vice.com/</a:t>
            </a: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811490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Initial assessment – discussion of MAB for Ty</a:t>
            </a:r>
            <a:endParaRPr lang="en-US" dirty="0"/>
          </a:p>
          <a:p>
            <a:pPr marL="171450" lvl="0" indent="-171450" algn="l" rtl="0">
              <a:spcBef>
                <a:spcPts val="0"/>
              </a:spcBef>
              <a:spcAft>
                <a:spcPts val="0"/>
              </a:spcAft>
              <a:buClr>
                <a:schemeClr val="dk1"/>
              </a:buClr>
              <a:buSzPts val="1200"/>
              <a:buFont typeface="Arial"/>
              <a:buChar char="•"/>
            </a:pPr>
            <a:r>
              <a:rPr lang="en-US" b="0" dirty="0"/>
              <a:t>We start with abortion options counseling </a:t>
            </a:r>
          </a:p>
          <a:p>
            <a:pPr marL="171450" lvl="0" indent="-171450" algn="l" rtl="0">
              <a:spcBef>
                <a:spcPts val="0"/>
              </a:spcBef>
              <a:spcAft>
                <a:spcPts val="0"/>
              </a:spcAft>
              <a:buClr>
                <a:schemeClr val="dk1"/>
              </a:buClr>
              <a:buSzPts val="1200"/>
              <a:buFont typeface="Arial"/>
              <a:buChar char="•"/>
            </a:pPr>
            <a:r>
              <a:rPr lang="en-US" b="0" dirty="0"/>
              <a:t>We review their medical history, including asking about LMP to confirm gestational age and confirming that they did a home urine pregnancy test. If we’re reasonably certain about their gestational age, then we can move forward with a medication abortion without additional labs. Remember your criteria for needing an ultrasound. </a:t>
            </a:r>
          </a:p>
          <a:p>
            <a:pPr marL="171450" lvl="0" indent="-171450" algn="l" rtl="0">
              <a:spcBef>
                <a:spcPts val="0"/>
              </a:spcBef>
              <a:spcAft>
                <a:spcPts val="0"/>
              </a:spcAft>
              <a:buClr>
                <a:schemeClr val="dk1"/>
              </a:buClr>
              <a:buSzPts val="1200"/>
              <a:buFont typeface="Arial"/>
              <a:buChar char="•"/>
            </a:pPr>
            <a:r>
              <a:rPr lang="en-US" b="1" dirty="0"/>
              <a:t>ASK</a:t>
            </a:r>
            <a:r>
              <a:rPr lang="en-US" b="0" dirty="0"/>
              <a:t>: What are some contraindications to medication abortion we should find out about for our medical history? </a:t>
            </a:r>
            <a:endParaRPr lang="en-US" dirty="0"/>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dirty="0"/>
              <a:t>Then we the process and steps to the patient for taking medication. </a:t>
            </a:r>
            <a:r>
              <a:rPr lang="en-US" b="1" dirty="0"/>
              <a:t>ASK: </a:t>
            </a:r>
            <a:r>
              <a:rPr lang="en-US" b="0" dirty="0"/>
              <a:t>what are the steps for taking the medications? </a:t>
            </a:r>
            <a:r>
              <a:rPr lang="en-US" dirty="0"/>
              <a:t> </a:t>
            </a:r>
          </a:p>
          <a:p>
            <a:pPr marL="171450" lvl="0" indent="-171450" algn="l" rtl="0">
              <a:spcBef>
                <a:spcPts val="0"/>
              </a:spcBef>
              <a:spcAft>
                <a:spcPts val="0"/>
              </a:spcAft>
              <a:buClr>
                <a:schemeClr val="dk1"/>
              </a:buClr>
              <a:buSzPts val="1200"/>
              <a:buFont typeface="Arial"/>
              <a:buChar char="•"/>
            </a:pPr>
            <a:r>
              <a:rPr lang="en-US" b="0" dirty="0"/>
              <a:t>Then, we review of expected effects of medication abortion. </a:t>
            </a:r>
            <a:r>
              <a:rPr lang="en-US" b="1" dirty="0"/>
              <a:t>ASK: </a:t>
            </a:r>
            <a:r>
              <a:rPr lang="en-US" b="0" dirty="0"/>
              <a:t>what are some expected effects? What are signs to call a clinician:</a:t>
            </a:r>
            <a:endParaRPr lang="en-US" dirty="0"/>
          </a:p>
          <a:p>
            <a:pPr marL="628650" lvl="1" indent="-171450" algn="l" rtl="0">
              <a:spcBef>
                <a:spcPts val="0"/>
              </a:spcBef>
              <a:spcAft>
                <a:spcPts val="0"/>
              </a:spcAft>
              <a:buClr>
                <a:schemeClr val="dk1"/>
              </a:buClr>
              <a:buSzPts val="1200"/>
              <a:buFont typeface="Arial"/>
              <a:buChar char="•"/>
            </a:pPr>
            <a:r>
              <a:rPr lang="en-US" b="0" dirty="0"/>
              <a:t>Bleeding and cramping, heavier and more painful than with menses, are expected. Taking pain medications one hour before misoprostol can help. </a:t>
            </a:r>
            <a:endParaRPr lang="en-US" dirty="0"/>
          </a:p>
          <a:p>
            <a:pPr marL="628650" lvl="1" indent="-171450" algn="l" rtl="0">
              <a:spcBef>
                <a:spcPts val="0"/>
              </a:spcBef>
              <a:spcAft>
                <a:spcPts val="0"/>
              </a:spcAft>
              <a:buClr>
                <a:schemeClr val="dk1"/>
              </a:buClr>
              <a:buSzPts val="1200"/>
              <a:buFont typeface="Arial"/>
              <a:buChar char="•"/>
            </a:pPr>
            <a:r>
              <a:rPr lang="en-US" b="0" dirty="0"/>
              <a:t>Diarrhea and gastrointestinal effects are common </a:t>
            </a:r>
            <a:endParaRPr lang="en-US" dirty="0"/>
          </a:p>
          <a:p>
            <a:pPr marL="628650" lvl="1" indent="-171450" algn="l" rtl="0">
              <a:spcBef>
                <a:spcPts val="0"/>
              </a:spcBef>
              <a:spcAft>
                <a:spcPts val="0"/>
              </a:spcAft>
              <a:buClr>
                <a:schemeClr val="dk1"/>
              </a:buClr>
              <a:buSzPts val="1200"/>
              <a:buFont typeface="Arial"/>
              <a:buChar char="•"/>
            </a:pPr>
            <a:r>
              <a:rPr lang="en-US" b="0" dirty="0"/>
              <a:t>Small risk of prolonged bleeding requiring aspiration/MVA</a:t>
            </a:r>
          </a:p>
          <a:p>
            <a:pPr marL="628650" lvl="1" indent="-171450" algn="l" rtl="0">
              <a:spcBef>
                <a:spcPts val="0"/>
              </a:spcBef>
              <a:spcAft>
                <a:spcPts val="0"/>
              </a:spcAft>
              <a:buClr>
                <a:schemeClr val="dk1"/>
              </a:buClr>
              <a:buSzPts val="1200"/>
              <a:buFont typeface="Arial"/>
              <a:buChar char="•"/>
            </a:pPr>
            <a:r>
              <a:rPr lang="en-US" b="0" dirty="0"/>
              <a:t>Call if: too much bleeding, no bleeding, fever and chills after 24 hours</a:t>
            </a:r>
            <a:endParaRPr lang="en-US" dirty="0"/>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dirty="0"/>
              <a:t>May sure Ty knows how to reach you or another clinician on call if they need to talk to you or have any questions. </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You have the patient e-sign the patient agreement form. This can be done verbally or you can send the forms via patient portal through DocuSign or other platforms, depending on our institution. </a:t>
            </a:r>
            <a:r>
              <a:rPr lang="en-US" b="0" i="0" dirty="0">
                <a:solidFill>
                  <a:srgbClr val="222222"/>
                </a:solidFill>
                <a:effectLst/>
                <a:latin typeface="Arial" panose="020B0604020202020204" pitchFamily="34" charset="0"/>
              </a:rPr>
              <a:t>The main piece from the REMS is to document the consent of the patient in the patient chart. Many services have uploaded the text into a smartset in their EHR and patients are able to review and consent within the EHR portal. Many services also do the signatures asynchronously, the patient and clinician do not need to sign the form at the same time. </a:t>
            </a:r>
            <a:endParaRPr lang="en-US" dirty="0"/>
          </a:p>
          <a:p>
            <a:pPr marL="342900" lvl="0" indent="-342900" algn="l" rtl="0">
              <a:spcBef>
                <a:spcPts val="0"/>
              </a:spcBef>
              <a:spcAft>
                <a:spcPts val="0"/>
              </a:spcAft>
              <a:buClr>
                <a:schemeClr val="dk1"/>
              </a:buClr>
              <a:buSzPts val="1200"/>
              <a:buFont typeface="Arial" panose="020B0604020202020204" pitchFamily="34" charset="0"/>
              <a:buChar char="•"/>
            </a:pPr>
            <a:r>
              <a:rPr lang="en-US" dirty="0"/>
              <a:t>Talk about options for how they want to get the pills, for example coming to the office to pick them up, getting them mailed, going to a pharmacy with a prescription to pick them up.</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If you are able to mail them directly from the office, or if you contract with a mail order pharmacy like HoneyBee, it’s useful to include mifepristone, 1-2 doses of misoprostol, pain medication, a urine pregnancy test for them to use 4 weeks later, and patient instructions all in the same package</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Option to review contraceptive options if Ty is interested. </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And of course, offer a follow-up visit in 7-14 days if they’d like, in person or via a phone call or video telehealth visit. Follow up is not required, but the option is recommended. Ty can take a home urine pregnancy test 4 weeks after the abortion to confirm whether the pills worked.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b="1" dirty="0"/>
              <a:t>Note</a:t>
            </a:r>
            <a:r>
              <a:rPr lang="en-US" dirty="0"/>
              <a:t>: remember, there may be state requirements to comply with like mandatory waiting periods, parental notification, etc. Consult with Center for Reproductive Rights for more information (reproductiverights.org) or Abortion Defense Network if you need guidance specific to your state. </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https://familymedicine.uw.edu/accessdelivered/</a:t>
            </a:r>
          </a:p>
          <a:p>
            <a:pPr marL="0" lvl="0" indent="0" algn="l" rtl="0">
              <a:spcBef>
                <a:spcPts val="0"/>
              </a:spcBef>
              <a:spcAft>
                <a:spcPts val="0"/>
              </a:spcAft>
              <a:buNone/>
            </a:pPr>
            <a:r>
              <a:rPr lang="en-US" dirty="0"/>
              <a:t>https://www.reproductiveaccess.org/resource/telehealth-care-for-mab-protocol/</a:t>
            </a:r>
          </a:p>
          <a:p>
            <a:pPr marL="0" lvl="0" indent="0" algn="l" rtl="0">
              <a:spcBef>
                <a:spcPts val="0"/>
              </a:spcBef>
              <a:spcAft>
                <a:spcPts val="0"/>
              </a:spcAft>
              <a:buNone/>
            </a:pPr>
            <a:r>
              <a:rPr lang="en-US" dirty="0"/>
              <a:t>https://www.reproductiveaccess.org/resource/telehealth-care-for-mab-workflow/</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940308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b="1" dirty="0"/>
              <a:t>There are different options for mailing the pills</a:t>
            </a:r>
            <a:endParaRPr lang="en-US" dirty="0"/>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Your health center may have a courier service or way of mailing the pills that are already stocked at your institution. If mailing is an option, include both mifepristone and 1-2 doses of misoprostol (4-8 200 mcg pills). Include a urine pregnancy test for follow-up testing, take home instructions, contact info, a copy of the consent if possible, and pain medicine like ibuprofen.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1" dirty="0"/>
              <a:t>Mail Order Pharmacy</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Mail order pharmacies such as HoneyBee, American Mail Order Pharmacy, and Manifest are certified to dispense mifepristone.</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Honeybee is located in nearly all states that allow mailing abortion pills and does not accept insurance, it is considered a “service” but they work with health centers to negotiate payment plans and structures, and have an “abortion fund”-like system to support payment for patients that can’t afford the MAB cost.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These services often allow you to customize patient packages with things other than the pills (i.e. pregnancy test, pain medication, heating pack, your instructions, consent form, etc)</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1" dirty="0"/>
              <a:t>Pharmacy Dispensing</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As of May 2025, CVS and Walgreens’ pharmacies in CA, CO, CT, DC, DE, HI, IL, MA, MD, ME, MI, MN, NH, NJ, NM, NV, NY, OR, PA, RI, VA, VT, and WA are certified to dispense mifepristone. The specific locations have not been made public.</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Some pharmacies have elected to be listed on GenBioPro’s Pharmacy Directory. Certified prescribers may locate additional pharmacies by contacting GenBioPro at info@genbiopro.com or Danco at 1-877-4 Early Option (1-877-432-7596).</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Prescribers must provide the certified pharmacy their Prescriber Agreement Form by email or fax. You can do this prior to sending a prescription or the first time you send a prescription. You only need to do this once per pharmacy location. You can submit a Prescriber Agreement Form from either manufacturer, regardless of which medication the pharmacy dispenses. Each individual clinician that is prescribing mifepristone needs to complete a prescriber agreement form and send it to the pharmacy. </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You must obtain the NDC and lot number of the package of mifepristone received by the patient.  </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The patient must pick up the prescription within 4 calendar days of the day the prescription was sent to the pharmacy. If this does not happen, the pharmacy will contact the prescriber. </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n-US" b="0" dirty="0"/>
              <a:t>We recommend talking to your local pharmacies where your patients tend to get their medications to see if you can set up agreements between certified prescribers at your health center and the pharmacy. </a:t>
            </a:r>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endParaRPr lang="en-US" b="1"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endParaRPr lang="en-US" b="1"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0" dirty="0"/>
              <a:t>[</a:t>
            </a:r>
            <a:r>
              <a:rPr lang="en-US" b="1" dirty="0"/>
              <a:t>Note to facilitator</a:t>
            </a:r>
            <a:r>
              <a:rPr lang="en-US" b="0" dirty="0"/>
              <a:t>: if you are familiar with other pharmacies that provide and/or mail the abortion pills, please share your experiences and information with the audience]</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b="1"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https://www.reproductiveaccess.org/resource/order-mifepristone/</a:t>
            </a:r>
          </a:p>
          <a:p>
            <a:pPr marL="0" lvl="0" indent="0" algn="l" rtl="0">
              <a:spcBef>
                <a:spcPts val="0"/>
              </a:spcBef>
              <a:spcAft>
                <a:spcPts val="0"/>
              </a:spcAft>
              <a:buNone/>
            </a:pPr>
            <a:r>
              <a:rPr lang="en-US" dirty="0"/>
              <a:t>https://familymedicine.uw.edu/accessdelivered/</a:t>
            </a:r>
          </a:p>
          <a:p>
            <a:pPr marL="0" lvl="0" indent="0" algn="l" rtl="0">
              <a:spcBef>
                <a:spcPts val="0"/>
              </a:spcBef>
              <a:spcAft>
                <a:spcPts val="0"/>
              </a:spcAft>
              <a:buNone/>
            </a:pPr>
            <a:r>
              <a:rPr lang="en-US" dirty="0"/>
              <a:t>https://www.reproductiveaccess.org/resource/telehealth-care-for-mab-protocol/</a:t>
            </a:r>
          </a:p>
          <a:p>
            <a:pPr marL="0" lvl="0" indent="0" algn="l" rtl="0">
              <a:spcBef>
                <a:spcPts val="0"/>
              </a:spcBef>
              <a:spcAft>
                <a:spcPts val="0"/>
              </a:spcAft>
              <a:buNone/>
            </a:pPr>
            <a:r>
              <a:rPr lang="en-US" dirty="0"/>
              <a:t>https://www.reproductiveaccess.org/resource/telehealth-care-for-mab-workflow/</a:t>
            </a:r>
          </a:p>
          <a:p>
            <a:endParaRPr lang="en-US" dirty="0"/>
          </a:p>
        </p:txBody>
      </p:sp>
    </p:spTree>
    <p:extLst>
      <p:ext uri="{BB962C8B-B14F-4D97-AF65-F5344CB8AC3E}">
        <p14:creationId xmlns:p14="http://schemas.microsoft.com/office/powerpoint/2010/main" val="15921169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Clr>
                <a:schemeClr val="dk1"/>
              </a:buClr>
              <a:buSzPts val="1400"/>
              <a:buFont typeface="Calibri"/>
              <a:buNone/>
            </a:pPr>
            <a:r>
              <a:rPr lang="en-US" sz="2400" b="1" dirty="0">
                <a:solidFill>
                  <a:schemeClr val="dk1"/>
                </a:solidFill>
              </a:rPr>
              <a:t>Note to Facilitator: </a:t>
            </a:r>
            <a:r>
              <a:rPr lang="en-US" sz="2400" dirty="0">
                <a:solidFill>
                  <a:schemeClr val="dk1"/>
                </a:solidFill>
              </a:rPr>
              <a:t>option to use this to review steps of telehealth medication abortion or refer audience to the resource</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Sources: </a:t>
            </a: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https://</a:t>
            </a:r>
            <a:r>
              <a:rPr lang="en-US" sz="2400" dirty="0" err="1">
                <a:solidFill>
                  <a:schemeClr val="dk1"/>
                </a:solidFill>
              </a:rPr>
              <a:t>www.reproductiveaccess.org</a:t>
            </a:r>
            <a:r>
              <a:rPr lang="en-US" sz="2400" dirty="0">
                <a:solidFill>
                  <a:schemeClr val="dk1"/>
                </a:solidFill>
              </a:rPr>
              <a:t>/resource/telehealth-care-for-</a:t>
            </a:r>
            <a:r>
              <a:rPr lang="en-US" sz="2400" dirty="0" err="1">
                <a:solidFill>
                  <a:schemeClr val="dk1"/>
                </a:solidFill>
              </a:rPr>
              <a:t>mab</a:t>
            </a:r>
            <a:r>
              <a:rPr lang="en-US" sz="2400" dirty="0">
                <a:solidFill>
                  <a:schemeClr val="dk1"/>
                </a:solidFill>
              </a:rPr>
              <a:t>-workflow/</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endParaRPr lang="en-US" dirty="0"/>
          </a:p>
        </p:txBody>
      </p:sp>
    </p:spTree>
    <p:extLst>
      <p:ext uri="{BB962C8B-B14F-4D97-AF65-F5344CB8AC3E}">
        <p14:creationId xmlns:p14="http://schemas.microsoft.com/office/powerpoint/2010/main" val="6668079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Additional considerations for telehealth &amp; non-binary or trans patients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For telehealth:</a:t>
            </a:r>
          </a:p>
          <a:p>
            <a:pPr marL="171450" lvl="0" indent="-171450" algn="l" rtl="0">
              <a:spcBef>
                <a:spcPts val="0"/>
              </a:spcBef>
              <a:spcAft>
                <a:spcPts val="0"/>
              </a:spcAft>
              <a:buClr>
                <a:schemeClr val="dk1"/>
              </a:buClr>
              <a:buSzPts val="1200"/>
              <a:buFont typeface="Arial"/>
              <a:buChar char="•"/>
            </a:pPr>
            <a:r>
              <a:rPr lang="en-US" dirty="0"/>
              <a:t>Make sure you are set up for a telehealth appointment: natural or warm lighting, use simple backgrounds or blur filter for privacy, ensure you are in a quiet and private space with a reliable internet connection</a:t>
            </a:r>
          </a:p>
          <a:p>
            <a:pPr marL="171450" lvl="0" indent="-171450" algn="l" rtl="0">
              <a:spcBef>
                <a:spcPts val="0"/>
              </a:spcBef>
              <a:spcAft>
                <a:spcPts val="0"/>
              </a:spcAft>
              <a:buClr>
                <a:schemeClr val="dk1"/>
              </a:buClr>
              <a:buSzPts val="1200"/>
              <a:buFont typeface="Arial"/>
              <a:buChar char="•"/>
            </a:pPr>
            <a:r>
              <a:rPr lang="en-US" dirty="0"/>
              <a:t>Check with Ty first about whether they can talk freely and safely. This is very important for young people who may not feel safe to talk about reproductive health care at home around family, or people who may experience abuse/violence</a:t>
            </a:r>
          </a:p>
          <a:p>
            <a:pPr marL="628650" lvl="1" indent="-171450" algn="l" rtl="0">
              <a:spcBef>
                <a:spcPts val="0"/>
              </a:spcBef>
              <a:spcAft>
                <a:spcPts val="0"/>
              </a:spcAft>
              <a:buClr>
                <a:schemeClr val="dk1"/>
              </a:buClr>
              <a:buSzPts val="1200"/>
              <a:buFont typeface="Arial"/>
              <a:buChar char="•"/>
            </a:pPr>
            <a:r>
              <a:rPr lang="en-US" b="1" dirty="0"/>
              <a:t>Ask audience: </a:t>
            </a:r>
            <a:r>
              <a:rPr lang="en-US" dirty="0"/>
              <a:t>What are some skills and strategies you can do to assess patient’s sense of privacy and confidentiality?</a:t>
            </a:r>
          </a:p>
          <a:p>
            <a:pPr marL="171450" lvl="0" indent="-171450" algn="l" rtl="0">
              <a:spcBef>
                <a:spcPts val="0"/>
              </a:spcBef>
              <a:spcAft>
                <a:spcPts val="0"/>
              </a:spcAft>
              <a:buClr>
                <a:srgbClr val="FF0000"/>
              </a:buClr>
              <a:buSzPts val="1200"/>
              <a:buFont typeface="Arial"/>
              <a:buChar char="•"/>
            </a:pPr>
            <a:r>
              <a:rPr lang="en-US" b="1" u="sng" dirty="0">
                <a:solidFill>
                  <a:srgbClr val="FF0000"/>
                </a:solidFill>
              </a:rPr>
              <a:t>Ask Ty: Is it safe for you to speak over the phone/video? Is it safe for you to have a medication abortion at home? </a:t>
            </a:r>
          </a:p>
          <a:p>
            <a:pPr marL="171450" lvl="0" indent="-171450" algn="l" rtl="0">
              <a:spcBef>
                <a:spcPts val="0"/>
              </a:spcBef>
              <a:spcAft>
                <a:spcPts val="0"/>
              </a:spcAft>
              <a:buClr>
                <a:srgbClr val="FF0000"/>
              </a:buClr>
              <a:buSzPts val="1200"/>
              <a:buFont typeface="Arial"/>
              <a:buChar char="•"/>
            </a:pPr>
            <a:endParaRPr lang="en-US" dirty="0"/>
          </a:p>
          <a:p>
            <a:pPr marL="171450" lvl="0" indent="-171450" algn="l" rtl="0">
              <a:spcBef>
                <a:spcPts val="0"/>
              </a:spcBef>
              <a:spcAft>
                <a:spcPts val="0"/>
              </a:spcAft>
              <a:buClr>
                <a:schemeClr val="dk1"/>
              </a:buClr>
              <a:buSzPts val="1200"/>
              <a:buFont typeface="Arial"/>
              <a:buChar char="•"/>
            </a:pPr>
            <a:r>
              <a:rPr lang="en-US" dirty="0"/>
              <a:t>For trans and non-binary people, abortion care can be an added difficult experience. Many clinics that provide abortion care use women-centered and women-facing language that can be highly marginalizing to these communities. Many trans and non-binary people have had traumatic or harmful experiences with health care providers. Being pregnant can also exacerbate gender dysphoria for some. </a:t>
            </a:r>
          </a:p>
          <a:p>
            <a:pPr marL="628650" lvl="1" indent="-171450" algn="l" rtl="0">
              <a:spcBef>
                <a:spcPts val="0"/>
              </a:spcBef>
              <a:spcAft>
                <a:spcPts val="0"/>
              </a:spcAft>
              <a:buClr>
                <a:schemeClr val="dk1"/>
              </a:buClr>
              <a:buSzPts val="1200"/>
              <a:buFont typeface="Arial"/>
              <a:buChar char="•"/>
            </a:pPr>
            <a:r>
              <a:rPr lang="en-US" dirty="0"/>
              <a:t>Trauma informed care is for everyone. It centers communication and care provision that is truly patient-centered, focuses on the patient’s autonomy and decision-making, and creates opportunities for a sense of control and empowerment.</a:t>
            </a:r>
          </a:p>
          <a:p>
            <a:pPr marL="628650" lvl="1" indent="-171450" algn="l" rtl="0">
              <a:spcBef>
                <a:spcPts val="0"/>
              </a:spcBef>
              <a:spcAft>
                <a:spcPts val="0"/>
              </a:spcAft>
              <a:buClr>
                <a:schemeClr val="dk1"/>
              </a:buClr>
              <a:buSzPts val="1200"/>
              <a:buFont typeface="Arial"/>
              <a:buChar char="•"/>
            </a:pPr>
            <a:r>
              <a:rPr lang="en-US" dirty="0"/>
              <a:t>Use gender inclusive language, ask for what names and pronouns people use, share your own, ask about how they refer to body parts before using your own language.</a:t>
            </a:r>
          </a:p>
          <a:p>
            <a:pPr marL="628650" lvl="1" indent="-171450" algn="l" rtl="0">
              <a:spcBef>
                <a:spcPts val="0"/>
              </a:spcBef>
              <a:spcAft>
                <a:spcPts val="0"/>
              </a:spcAft>
              <a:buClr>
                <a:schemeClr val="dk1"/>
              </a:buClr>
              <a:buSzPts val="1200"/>
              <a:buFont typeface="Arial"/>
              <a:buChar char="•"/>
            </a:pPr>
            <a:r>
              <a:rPr lang="en-US" dirty="0"/>
              <a:t>Ask: how else would you support Ty in these situations?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option to use these resources to expand upon safety screening/IPV support and gender-affirming abortion care</a:t>
            </a:r>
          </a:p>
          <a:p>
            <a:pPr marL="0" lvl="0" indent="0" algn="l" rtl="0">
              <a:spcBef>
                <a:spcPts val="0"/>
              </a:spcBef>
              <a:spcAft>
                <a:spcPts val="0"/>
              </a:spcAft>
              <a:buNone/>
            </a:pPr>
            <a:r>
              <a:rPr lang="en-US" dirty="0">
                <a:solidFill>
                  <a:srgbClr val="3A6B88"/>
                </a:solidFill>
              </a:rPr>
              <a:t>More resources on screening for safety and providing IPV support: </a:t>
            </a:r>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3"/>
              </a:rPr>
              <a:t>https://www.futureswithoutviolence.org/wp-content/uploads/Telehealth-Covid-19-IPV_Clinical-Pathway.pdf</a:t>
            </a:r>
            <a:r>
              <a:rPr lang="en-US" sz="1200" dirty="0"/>
              <a:t> (page 2)</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4"/>
              </a:rPr>
              <a:t>https://jamanetwork.com/journals/jama/fullarticle/2780630#jit210005b1</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5"/>
              </a:rPr>
              <a:t>https://www.statnews.com/2020/07/17/rising-to-the-challenge-of-screening-for-intimate-partner-violence-during-covid-19/</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dirty="0"/>
              <a:t>Simon MA. Responding to Intimate Partner Violence During Telehealth Clinical Encounters. JAMA. 2021;325(22):2307–2308. </a:t>
            </a:r>
            <a:r>
              <a:rPr lang="en-US" sz="1200" u="sng" dirty="0">
                <a:hlinkClick r:id="rId6"/>
              </a:rPr>
              <a:t>doi:10.1001/jama.2021.1071</a:t>
            </a:r>
            <a:endParaRPr lang="en-US" sz="1200" u="sng" dirty="0"/>
          </a:p>
          <a:p>
            <a:pPr marL="0" lvl="0" indent="0" algn="l" rtl="0">
              <a:spcBef>
                <a:spcPts val="0"/>
              </a:spcBef>
              <a:spcAft>
                <a:spcPts val="0"/>
              </a:spcAft>
              <a:buClr>
                <a:schemeClr val="dk1"/>
              </a:buClr>
              <a:buSzPts val="1200"/>
              <a:buFont typeface="Calibri"/>
              <a:buNone/>
            </a:pPr>
            <a:endParaRPr lang="en-US" sz="1200" u="sng" dirty="0">
              <a:solidFill>
                <a:schemeClr val="hlink"/>
              </a:solidFill>
            </a:endParaRPr>
          </a:p>
          <a:p>
            <a:pPr marL="0" lvl="0" indent="0" algn="l" rtl="0">
              <a:spcBef>
                <a:spcPts val="0"/>
              </a:spcBef>
              <a:spcAft>
                <a:spcPts val="0"/>
              </a:spcAft>
              <a:buClr>
                <a:schemeClr val="hlink"/>
              </a:buClr>
              <a:buSzPts val="1200"/>
              <a:buFont typeface="Calibri"/>
              <a:buNone/>
            </a:pPr>
            <a:r>
              <a:rPr lang="en-US" sz="1200" b="1" u="none" dirty="0">
                <a:solidFill>
                  <a:srgbClr val="3A6B88"/>
                </a:solidFill>
              </a:rPr>
              <a:t>More resources on gender affirming abortion care</a:t>
            </a:r>
            <a:endParaRPr lang="en-US" b="1" dirty="0">
              <a:solidFill>
                <a:srgbClr val="3A6B88"/>
              </a:solidFill>
            </a:endParaRPr>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3 minute video of do’s and don’ts: </a:t>
            </a:r>
            <a:r>
              <a:rPr lang="en-US" sz="1200" b="0" i="0" u="sng" strike="noStrike" dirty="0">
                <a:solidFill>
                  <a:schemeClr val="dk1"/>
                </a:solidFill>
                <a:latin typeface="+mn-lt"/>
                <a:ea typeface="+mn-ea"/>
                <a:cs typeface="+mn-cs"/>
                <a:sym typeface="Calibri"/>
                <a:hlinkClick r:id="rId7">
                  <a:extLst>
                    <a:ext uri="{A12FA001-AC4F-418D-AE19-62706E023703}">
                      <ahyp:hlinkClr xmlns:ahyp="http://schemas.microsoft.com/office/drawing/2018/hyperlinkcolor" val="tx"/>
                    </a:ext>
                  </a:extLst>
                </a:hlinkClick>
              </a:rPr>
              <a:t>https://www.innovating-education.org/2020/12/dos-and-donts/</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4 minute video of language and impact: </a:t>
            </a:r>
            <a:r>
              <a:rPr lang="en-US" sz="1200" b="0" i="0" u="sng" strike="noStrike" dirty="0">
                <a:solidFill>
                  <a:schemeClr val="dk1"/>
                </a:solidFill>
                <a:latin typeface="+mn-lt"/>
                <a:ea typeface="+mn-ea"/>
                <a:cs typeface="+mn-cs"/>
                <a:sym typeface="Calibri"/>
                <a:hlinkClick r:id="rId8">
                  <a:extLst>
                    <a:ext uri="{A12FA001-AC4F-418D-AE19-62706E023703}">
                      <ahyp:hlinkClr xmlns:ahyp="http://schemas.microsoft.com/office/drawing/2018/hyperlinkcolor" val="tx"/>
                    </a:ext>
                  </a:extLst>
                </a:hlinkClick>
              </a:rPr>
              <a:t>https://www.innovating-education.org/2020/12/language-and-impact/</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Roosevelt L, Pietzmeier S, Reed R. Clinically and Culturally Competent Care for Transgender and Nonbinary People. </a:t>
            </a:r>
            <a:r>
              <a:rPr lang="en-US" sz="1200" b="0" i="1" u="none" strike="noStrike" dirty="0">
                <a:solidFill>
                  <a:schemeClr val="dk1"/>
                </a:solidFill>
                <a:latin typeface="+mn-lt"/>
                <a:ea typeface="+mn-ea"/>
                <a:cs typeface="+mn-cs"/>
                <a:sym typeface="Calibri"/>
              </a:rPr>
              <a:t>The Journal of Perinatal &amp; Neonatal Nursing. </a:t>
            </a:r>
            <a:r>
              <a:rPr lang="en-US" sz="1200" b="0" i="0" u="none" strike="noStrike" dirty="0">
                <a:solidFill>
                  <a:schemeClr val="dk1"/>
                </a:solidFill>
                <a:latin typeface="+mn-lt"/>
                <a:ea typeface="+mn-ea"/>
                <a:cs typeface="+mn-cs"/>
                <a:sym typeface="Calibri"/>
              </a:rPr>
              <a:t>2021; 35 (2): 142-149. doi: 10.1097/JPN.0000000000000560</a:t>
            </a:r>
            <a:endParaRPr lang="en-US" dirty="0"/>
          </a:p>
          <a:p>
            <a:pPr marL="457200" lvl="0" indent="-304800" algn="l" rtl="0">
              <a:spcBef>
                <a:spcPts val="0"/>
              </a:spcBef>
              <a:spcAft>
                <a:spcPts val="0"/>
              </a:spcAft>
              <a:buClr>
                <a:schemeClr val="dk1"/>
              </a:buClr>
              <a:buSzPts val="1200"/>
              <a:buFont typeface="Calibri"/>
              <a:buChar char="●"/>
            </a:pPr>
            <a:r>
              <a:rPr lang="en-US" dirty="0"/>
              <a:t>https://transequality.org/issues/us-trans-survey </a:t>
            </a:r>
          </a:p>
          <a:p>
            <a:pPr marL="457200" lvl="0" indent="-317500" algn="l" rtl="0">
              <a:spcBef>
                <a:spcPts val="0"/>
              </a:spcBef>
              <a:spcAft>
                <a:spcPts val="0"/>
              </a:spcAft>
              <a:buSzPts val="1400"/>
              <a:buChar char="●"/>
            </a:pPr>
            <a:r>
              <a:rPr lang="en-US" u="sng" dirty="0">
                <a:solidFill>
                  <a:schemeClr val="hlink"/>
                </a:solidFill>
                <a:hlinkClick r:id="rId9"/>
              </a:rPr>
              <a:t>https://www.lgbtqiahealtheducation.org/resources/in/reproductive-health/</a:t>
            </a:r>
            <a:r>
              <a:rPr lang="en-US" dirty="0"/>
              <a:t> </a:t>
            </a:r>
          </a:p>
          <a:p>
            <a:pPr marL="457200" lvl="0" indent="-317500" algn="l" rtl="0">
              <a:spcBef>
                <a:spcPts val="0"/>
              </a:spcBef>
              <a:spcAft>
                <a:spcPts val="0"/>
              </a:spcAft>
              <a:buSzPts val="1400"/>
              <a:buChar char="●"/>
            </a:pPr>
            <a:r>
              <a:rPr lang="en-US" dirty="0"/>
              <a:t>RHAP Gender-Affirming Reproductive Health in Primary Care Presentation: https://www.reproductiveaccess.org/resource/gender-affirming-reproductive-health-in-primary-care/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https://genderphotos.vice.com/</a:t>
            </a:r>
          </a:p>
          <a:p>
            <a:endParaRPr lang="en-US" dirty="0"/>
          </a:p>
        </p:txBody>
      </p:sp>
    </p:spTree>
    <p:extLst>
      <p:ext uri="{BB962C8B-B14F-4D97-AF65-F5344CB8AC3E}">
        <p14:creationId xmlns:p14="http://schemas.microsoft.com/office/powerpoint/2010/main" val="21166271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briefly walk through a situation where someone comes to you for a medication abortion, but is unsure of their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After abortion options counseling, you start to confirm Sonia’s medical history. You ask, “when was your last menstrual period?” Sonia is unsure and describes a range of time 11-14 weeks ago when she thinks she had her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Before jumping to requiring an ultrasound or additional tests/exams, we can try to first expand the screening questions we ask for determining gestational age to 3 questions:</a:t>
            </a:r>
          </a:p>
          <a:p>
            <a:pPr marL="457200" lvl="0" indent="-317500" algn="l" rtl="0">
              <a:spcBef>
                <a:spcPts val="0"/>
              </a:spcBef>
              <a:spcAft>
                <a:spcPts val="0"/>
              </a:spcAft>
              <a:buSzPts val="1400"/>
              <a:buChar char="●"/>
            </a:pPr>
            <a:r>
              <a:rPr lang="en-US" dirty="0"/>
              <a:t>When was your last menstrual period?</a:t>
            </a:r>
          </a:p>
          <a:p>
            <a:pPr marL="457200" lvl="0" indent="-317500" algn="l" rtl="0">
              <a:spcBef>
                <a:spcPts val="0"/>
              </a:spcBef>
              <a:spcAft>
                <a:spcPts val="0"/>
              </a:spcAft>
              <a:buSzPts val="1400"/>
              <a:buChar char="●"/>
            </a:pPr>
            <a:r>
              <a:rPr lang="en-US" dirty="0"/>
              <a:t>How many weeks pregnant do you think you are?</a:t>
            </a:r>
          </a:p>
          <a:p>
            <a:pPr marL="457200" lvl="0" indent="-317500" algn="l" rtl="0">
              <a:spcBef>
                <a:spcPts val="0"/>
              </a:spcBef>
              <a:spcAft>
                <a:spcPts val="0"/>
              </a:spcAft>
              <a:buSzPts val="1400"/>
              <a:buChar char="●"/>
            </a:pPr>
            <a:r>
              <a:rPr lang="en-US" dirty="0"/>
              <a:t>When do you believe you became pregnant?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 questions have demonstrated an increased sensitivity and accuracy, and reduces the number of people who screen eligible, but who are actually farther along.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You ask the next two questions to Sonia:  </a:t>
            </a:r>
          </a:p>
          <a:p>
            <a:pPr marL="457200" lvl="0" indent="-317500" algn="l" rtl="0">
              <a:spcBef>
                <a:spcPts val="0"/>
              </a:spcBef>
              <a:spcAft>
                <a:spcPts val="0"/>
              </a:spcAft>
              <a:buClr>
                <a:schemeClr val="dk1"/>
              </a:buClr>
              <a:buSzPts val="1400"/>
              <a:buChar char="●"/>
            </a:pPr>
            <a:r>
              <a:rPr lang="en-US" dirty="0"/>
              <a:t>How many weeks pregnant do you think you are?</a:t>
            </a:r>
          </a:p>
          <a:p>
            <a:pPr marL="457200" lvl="0" indent="-317500" algn="l" rtl="0">
              <a:spcBef>
                <a:spcPts val="0"/>
              </a:spcBef>
              <a:spcAft>
                <a:spcPts val="0"/>
              </a:spcAft>
              <a:buClr>
                <a:schemeClr val="dk1"/>
              </a:buClr>
              <a:buSzPts val="1400"/>
              <a:buChar char="●"/>
            </a:pPr>
            <a:r>
              <a:rPr lang="en-US" dirty="0"/>
              <a:t>When do you believe you became pregnant?</a:t>
            </a:r>
          </a:p>
          <a:p>
            <a:pPr marL="457200" lvl="0" indent="-317500" algn="l" rtl="0">
              <a:spcBef>
                <a:spcPts val="0"/>
              </a:spcBef>
              <a:spcAft>
                <a:spcPts val="0"/>
              </a:spcAft>
              <a:buClr>
                <a:schemeClr val="dk1"/>
              </a:buClr>
              <a:buSzPts val="1400"/>
              <a:buChar char="●"/>
            </a:pPr>
            <a:endParaRPr lang="en-US" dirty="0"/>
          </a:p>
          <a:p>
            <a:pPr marL="0" lvl="0" indent="0" algn="l" rtl="0">
              <a:lnSpc>
                <a:spcPct val="100000"/>
              </a:lnSpc>
              <a:spcBef>
                <a:spcPts val="0"/>
              </a:spcBef>
              <a:spcAft>
                <a:spcPts val="0"/>
              </a:spcAft>
              <a:buNone/>
            </a:pPr>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She says that she thinks she’s 11 or 12 weeks pregnant and points out a day on the calendar when she thinks she became pregnant that corresponds to between 11 and 12 weeks. </a:t>
            </a: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You can confirm now that Sonia is eligible for medication abortion care. You move forward with the rest of the medication abortion counseling. </a:t>
            </a:r>
          </a:p>
          <a:p>
            <a:pPr marL="0" lvl="0" indent="0" algn="l" rtl="0">
              <a:lnSpc>
                <a:spcPct val="100000"/>
              </a:lnSpc>
              <a:spcBef>
                <a:spcPts val="0"/>
              </a:spcBef>
              <a:spcAft>
                <a:spcPts val="0"/>
              </a:spcAft>
              <a:buNone/>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Any questions on the MAB protocol or these different cases?</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References:</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Clr>
                <a:schemeClr val="dk1"/>
              </a:buClr>
              <a:buSzPts val="1100"/>
              <a:buFont typeface="Arial"/>
              <a:buNone/>
            </a:pPr>
            <a:r>
              <a:rPr lang="en-US" dirty="0">
                <a:solidFill>
                  <a:srgbClr val="212121"/>
                </a:solidFill>
                <a:highlight>
                  <a:srgbClr val="FFFFFF"/>
                </a:highlight>
              </a:rPr>
              <a:t>Ralph LJ, Ehrenreich K, Barar R, et al. Accuracy of self-assessment of gestational duration among people seeking abortion [published online ahead of print, 2021 Dec 17]. </a:t>
            </a:r>
            <a:r>
              <a:rPr lang="en-US" i="1" dirty="0">
                <a:solidFill>
                  <a:srgbClr val="212121"/>
                </a:solidFill>
                <a:highlight>
                  <a:srgbClr val="FFFFFF"/>
                </a:highlight>
              </a:rPr>
              <a:t>Am J Obstet Gynecol</a:t>
            </a:r>
            <a:r>
              <a:rPr lang="en-US" dirty="0">
                <a:solidFill>
                  <a:srgbClr val="212121"/>
                </a:solidFill>
                <a:highlight>
                  <a:srgbClr val="FFFFFF"/>
                </a:highlight>
              </a:rPr>
              <a:t>. 2021;S0002-9378(21)02683-1. doi:10.1016/j.ajog.2021.11.1373</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Image Source: Unsplash, https://unsplash.com/photos/YcX2e-X6aBE</a:t>
            </a:r>
          </a:p>
          <a:p>
            <a:endParaRPr lang="en-US" dirty="0"/>
          </a:p>
        </p:txBody>
      </p:sp>
    </p:spTree>
    <p:extLst>
      <p:ext uri="{BB962C8B-B14F-4D97-AF65-F5344CB8AC3E}">
        <p14:creationId xmlns:p14="http://schemas.microsoft.com/office/powerpoint/2010/main" val="4817395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We can’t talk about medication abortion and the landscape of abortion access in this country without talking about self-managed abortion (SMA).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In the US, self managed abortion refers to abortions that take place outside of the formal healthcare system. People have been self managing abortions for centuries.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It is often supported by friends, family members, partners, and/or community members. It’s most commonly done with the same medications used as a clinician-supervised medication abortion: mifepristone and misoprostol or misoprostol alone. What’s different is that someone who self-manages OR is in a restricted access state and obtains shield law protected telemedicine abortion faces more legal risks, criminalization, and threats of harm compared to someone who seeks care in a traditional medical context or legal context.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Ultimately, no one should be criminalized for their abortion, regardless of method. And clinicians can play a role in ensuring all people have a trusted source to go to if they self-manage their abortion or need healthcare before or after an abortion. </a:t>
            </a:r>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a:t>
            </a:r>
            <a:r>
              <a:rPr lang="en-US" dirty="0"/>
              <a:t>You can review RHAP’s resource, “Approach to Patients Undergoing Self-managed Medication Abortion” which shares common questions and concerns clinicians may hear about self-managed abortion (SMA) and how you can answer patient questions and share important information. https://www.reproductiveaccess.org/resource/approach-to-patients-undergoing-self-managed-medication-abortion/</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a:t>
            </a:r>
            <a:r>
              <a:rPr lang="en-US" dirty="0"/>
              <a:t>Depending on your audience’s comfort level and familiarity with self-managed abortion/self-sourced medication abortion, you may choose to fully go through the section or tailor it to your audience’s needs.  We believe talking about SMA/SSMA as part of the abortion care landscape in the US is crucial, especially given the likelihood of becoming more and more common as states continue to chip away at or outright ban abortion rights.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Moseson H, Herold S, Filippa S, Barr-Walker J, Baum SE, Gerdts C. Self-managed abortion: A systematic scoping review. Best </a:t>
            </a:r>
            <a:r>
              <a:rPr lang="en-US" dirty="0" err="1"/>
              <a:t>Pract</a:t>
            </a:r>
            <a:r>
              <a:rPr lang="en-US" dirty="0"/>
              <a:t> Res Clin Obstet </a:t>
            </a:r>
            <a:r>
              <a:rPr lang="en-US" dirty="0" err="1"/>
              <a:t>Gynaecol</a:t>
            </a:r>
            <a:r>
              <a:rPr lang="en-US" dirty="0"/>
              <a:t>. 2020;63:87-110. doi:10.1016/j.bpobgyn.2019.08.002</a:t>
            </a:r>
          </a:p>
          <a:p>
            <a:pPr marL="0" lvl="0" indent="0" algn="l" rtl="0">
              <a:spcBef>
                <a:spcPts val="0"/>
              </a:spcBef>
              <a:spcAft>
                <a:spcPts val="0"/>
              </a:spcAft>
              <a:buNone/>
            </a:pPr>
            <a:r>
              <a:rPr lang="en-US" dirty="0"/>
              <a:t>https://www.guttmacher.org/2024/02/medication-abortion-within-and-outside-formal-us-health-care-system-what-you-need-know</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1172909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2400" b="1" dirty="0"/>
              <a:t>Let’s talk about data and demand for SMA/self-sourced abortion</a:t>
            </a:r>
            <a:endParaRPr lang="en-US" sz="2400" dirty="0"/>
          </a:p>
          <a:p>
            <a:pPr marL="171450" lvl="0" indent="-171450" algn="l" rtl="0">
              <a:spcBef>
                <a:spcPts val="300"/>
              </a:spcBef>
              <a:spcAft>
                <a:spcPts val="0"/>
              </a:spcAft>
              <a:buClr>
                <a:schemeClr val="dk1"/>
              </a:buClr>
              <a:buSzPts val="1100"/>
              <a:buFont typeface="Arial"/>
              <a:buChar char="•"/>
            </a:pPr>
            <a:r>
              <a:rPr lang="en-US" sz="2400" b="0" dirty="0"/>
              <a:t>Self managed abortion has grown significantly during the COVID-19 pandemic and after the Dobbs decision</a:t>
            </a:r>
          </a:p>
          <a:p>
            <a:pPr marL="171450" lvl="0" indent="-171450" algn="l" rtl="0">
              <a:spcBef>
                <a:spcPts val="300"/>
              </a:spcBef>
              <a:spcAft>
                <a:spcPts val="0"/>
              </a:spcAft>
              <a:buClr>
                <a:schemeClr val="dk1"/>
              </a:buClr>
              <a:buSzPts val="1100"/>
              <a:buFont typeface="Arial"/>
              <a:buChar char="•"/>
            </a:pPr>
            <a:r>
              <a:rPr lang="en-US" sz="2400" b="0" dirty="0"/>
              <a:t>Studies have shown that requests to the online medication abortion service Aid Access have doubled since the Dobb decision – Aid Access used to operate outside of the legal and traditional medical system, but now they are an official shield law telemedicine provider.</a:t>
            </a:r>
          </a:p>
          <a:p>
            <a:pPr marL="171450" lvl="0" indent="-171450" algn="l" rtl="0">
              <a:spcBef>
                <a:spcPts val="300"/>
              </a:spcBef>
              <a:spcAft>
                <a:spcPts val="0"/>
              </a:spcAft>
              <a:buClr>
                <a:schemeClr val="dk1"/>
              </a:buClr>
              <a:buSzPts val="1100"/>
              <a:buFont typeface="Arial"/>
              <a:buChar char="•"/>
            </a:pPr>
            <a:r>
              <a:rPr lang="en-US" sz="2400" b="0" dirty="0"/>
              <a:t>And this chart here shows the growth of certain pathways to SMA, like community networks, telemedicine organizations, and online vendors. But the growth is likely much higher because legal risks, especially under today’s political context, may have to drive community networks into more secrecy. </a:t>
            </a:r>
          </a:p>
          <a:p>
            <a:pPr marL="171450" lvl="0" indent="-95250" algn="l" rtl="0">
              <a:spcBef>
                <a:spcPts val="300"/>
              </a:spcBef>
              <a:spcAft>
                <a:spcPts val="0"/>
              </a:spcAft>
              <a:buClr>
                <a:schemeClr val="dk1"/>
              </a:buClr>
              <a:buSzPts val="1200"/>
              <a:buFont typeface="Arial"/>
              <a:buNone/>
            </a:pPr>
            <a:endParaRPr lang="en-US" sz="2400" dirty="0"/>
          </a:p>
          <a:p>
            <a:pPr marL="0" lvl="0" indent="0" algn="l" rtl="0">
              <a:spcBef>
                <a:spcPts val="0"/>
              </a:spcBef>
              <a:spcAft>
                <a:spcPts val="0"/>
              </a:spcAft>
              <a:buNone/>
            </a:pPr>
            <a:r>
              <a:rPr lang="en-US" sz="2400" b="1" dirty="0"/>
              <a:t>Why do people self-manage/self-source? The main push &amp; pull factors are state-based restrictions, discrimination, systems of oppression:</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people self-manage financial and logistical barriers</a:t>
            </a:r>
            <a:r>
              <a:rPr lang="en-US" sz="2400" dirty="0"/>
              <a:t> caused by</a:t>
            </a:r>
            <a:r>
              <a:rPr lang="en-US" sz="2400" b="0" i="0" dirty="0">
                <a:solidFill>
                  <a:schemeClr val="dk1"/>
                </a:solidFill>
                <a:latin typeface="+mn-lt"/>
                <a:ea typeface="+mn-ea"/>
                <a:cs typeface="+mn-cs"/>
                <a:sym typeface="Calibri"/>
              </a:rPr>
              <a:t> state-based abortion restrictions that have made it difficult, time consuming, expensive, and even impossible to access in-clinic care, especially in states with abortion bans.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have this preference over in-clinic care due to privacy, comfort, autonomy, and convenience.</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Communities who are over-policed, over-surveilled, over-incarcerated – like immigrants and low-income Black people may want to avoid in-clinic care due to fears of being targeted by law enforcement, being questioned for citizenship status, or stopped at checkpoints while in transit between cities and states.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dirty="0"/>
              <a:t>P</a:t>
            </a:r>
            <a:r>
              <a:rPr lang="en-US" sz="2400" b="0" i="0" dirty="0">
                <a:solidFill>
                  <a:schemeClr val="dk1"/>
                </a:solidFill>
                <a:latin typeface="+mn-lt"/>
                <a:ea typeface="+mn-ea"/>
                <a:cs typeface="+mn-cs"/>
                <a:sym typeface="Calibri"/>
              </a:rPr>
              <a:t>eople who experience health care discrimination, especially </a:t>
            </a:r>
            <a:r>
              <a:rPr lang="en-US" sz="2400" dirty="0"/>
              <a:t>BIPOC and LGBTQ people</a:t>
            </a:r>
            <a:r>
              <a:rPr lang="en-US" sz="2400" b="0" i="0" dirty="0">
                <a:solidFill>
                  <a:schemeClr val="dk1"/>
                </a:solidFill>
                <a:latin typeface="+mn-lt"/>
                <a:ea typeface="+mn-ea"/>
                <a:cs typeface="+mn-cs"/>
                <a:sym typeface="Calibri"/>
              </a:rPr>
              <a:t> may want to avoid in-clinic abortion care due to these experiences of persistent discrimination and harm in health care settings.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may be concerned with protesters at abortion clinics and the stigma associated with abortion in their </a:t>
            </a:r>
            <a:r>
              <a:rPr lang="en-US" sz="2400" dirty="0"/>
              <a:t>communities</a:t>
            </a:r>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Women-centered places may not feel safe or comfortable for trans and gender-non-binary folks. </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defTabSz="1828800" rtl="0" eaLnBrk="1" fontAlgn="auto" latinLnBrk="0" hangingPunct="1">
              <a:lnSpc>
                <a:spcPct val="100000"/>
              </a:lnSpc>
              <a:spcBef>
                <a:spcPts val="0"/>
              </a:spcBef>
              <a:spcAft>
                <a:spcPts val="0"/>
              </a:spcAft>
              <a:buClr>
                <a:schemeClr val="dk1"/>
              </a:buClr>
              <a:buSzPts val="2400"/>
              <a:buFont typeface="Calibri"/>
              <a:buNone/>
              <a:tabLst/>
              <a:defRPr/>
            </a:pPr>
            <a:r>
              <a:rPr lang="en-US" sz="2400" dirty="0"/>
              <a:t>Image Source: </a:t>
            </a:r>
          </a:p>
          <a:p>
            <a:pPr marL="0" marR="0" lvl="0" indent="0" algn="l" defTabSz="1828800" rtl="0" eaLnBrk="1" fontAlgn="auto" latinLnBrk="0" hangingPunct="1">
              <a:lnSpc>
                <a:spcPct val="100000"/>
              </a:lnSpc>
              <a:spcBef>
                <a:spcPts val="0"/>
              </a:spcBef>
              <a:spcAft>
                <a:spcPts val="0"/>
              </a:spcAft>
              <a:buClr>
                <a:schemeClr val="dk1"/>
              </a:buClr>
              <a:buSzPts val="2400"/>
              <a:buFont typeface="Calibri"/>
              <a:buNone/>
              <a:tabLst/>
              <a:defRPr/>
            </a:pPr>
            <a:r>
              <a:rPr lang="en-US" b="0" i="0" dirty="0">
                <a:solidFill>
                  <a:srgbClr val="212121"/>
                </a:solidFill>
                <a:effectLst/>
                <a:latin typeface="system-ui"/>
              </a:rPr>
              <a:t>Aiken ARA, Wells ES, </a:t>
            </a:r>
            <a:r>
              <a:rPr lang="en-US" b="0" i="0" dirty="0" err="1">
                <a:solidFill>
                  <a:srgbClr val="212121"/>
                </a:solidFill>
                <a:effectLst/>
                <a:latin typeface="system-ui"/>
              </a:rPr>
              <a:t>Gomperts</a:t>
            </a:r>
            <a:r>
              <a:rPr lang="en-US" b="0" i="0" dirty="0">
                <a:solidFill>
                  <a:srgbClr val="212121"/>
                </a:solidFill>
                <a:effectLst/>
                <a:latin typeface="system-ui"/>
              </a:rPr>
              <a:t> R, Scott JG. Provision of Medications for Self-Managed Abortion Before and After the Dobbs v Jackson Women's Health Organization Decision. </a:t>
            </a:r>
            <a:r>
              <a:rPr lang="en-US" b="0" i="1" dirty="0">
                <a:solidFill>
                  <a:srgbClr val="212121"/>
                </a:solidFill>
                <a:effectLst/>
                <a:latin typeface="system-ui"/>
              </a:rPr>
              <a:t>JAMA</a:t>
            </a:r>
            <a:r>
              <a:rPr lang="en-US" b="0" i="0" dirty="0">
                <a:solidFill>
                  <a:srgbClr val="212121"/>
                </a:solidFill>
                <a:effectLst/>
                <a:latin typeface="system-ui"/>
              </a:rPr>
              <a:t>. 2024;331(18):1558-1564. doi:10.1001/jama.2024.4266</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10000"/>
              </a:lnSpc>
              <a:spcBef>
                <a:spcPts val="0"/>
              </a:spcBef>
              <a:spcAft>
                <a:spcPts val="0"/>
              </a:spcAft>
              <a:buClr>
                <a:schemeClr val="dk1"/>
              </a:buClr>
              <a:buSzPts val="2400"/>
              <a:buFont typeface="Calibri"/>
              <a:buNone/>
            </a:pP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Broussard K, Johnson DM, Padron E. Motivations and experiences of people seeking medication abortion online in the United States. </a:t>
            </a:r>
            <a:r>
              <a:rPr lang="en-US" sz="2400" b="0" i="0" dirty="0" err="1">
                <a:solidFill>
                  <a:schemeClr val="dk1"/>
                </a:solidFill>
                <a:latin typeface="+mn-lt"/>
                <a:ea typeface="+mn-ea"/>
                <a:cs typeface="+mn-cs"/>
                <a:sym typeface="Calibri"/>
              </a:rPr>
              <a:t>Perspect</a:t>
            </a:r>
            <a:r>
              <a:rPr lang="en-US" sz="2400" b="0" i="0" dirty="0">
                <a:solidFill>
                  <a:schemeClr val="dk1"/>
                </a:solidFill>
                <a:latin typeface="+mn-lt"/>
                <a:ea typeface="+mn-ea"/>
                <a:cs typeface="+mn-cs"/>
                <a:sym typeface="Calibri"/>
              </a:rPr>
              <a:t> Sex </a:t>
            </a:r>
            <a:r>
              <a:rPr lang="en-US" sz="2400" b="0" i="0" dirty="0" err="1">
                <a:solidFill>
                  <a:schemeClr val="dk1"/>
                </a:solidFill>
                <a:latin typeface="+mn-lt"/>
                <a:ea typeface="+mn-ea"/>
                <a:cs typeface="+mn-cs"/>
                <a:sym typeface="Calibri"/>
              </a:rPr>
              <a:t>Reprod</a:t>
            </a:r>
            <a:r>
              <a:rPr lang="en-US" sz="2400" b="0" i="0" dirty="0">
                <a:solidFill>
                  <a:schemeClr val="dk1"/>
                </a:solidFill>
                <a:latin typeface="+mn-lt"/>
                <a:ea typeface="+mn-ea"/>
                <a:cs typeface="+mn-cs"/>
                <a:sym typeface="Calibri"/>
              </a:rPr>
              <a:t> Health. 2018;50(4):157–163.</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Starling JE,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Tec M, Scott JG, Aiken CE. Demand for self-managed online telemedicine abortion in the United States during the coronavirus disease 2019 (COVID-19) pandemic. Obstet Gynecol. 2020;136(4):835–837.</a:t>
            </a:r>
          </a:p>
          <a:p>
            <a:pPr algn="l"/>
            <a:r>
              <a:rPr lang="en-US" b="0" i="0" dirty="0">
                <a:solidFill>
                  <a:srgbClr val="212121"/>
                </a:solidFill>
                <a:effectLst/>
                <a:latin typeface="system-ui"/>
              </a:rPr>
              <a:t>Aiken ARA, Wells ES, </a:t>
            </a:r>
            <a:r>
              <a:rPr lang="en-US" b="0" i="0" dirty="0" err="1">
                <a:solidFill>
                  <a:srgbClr val="212121"/>
                </a:solidFill>
                <a:effectLst/>
                <a:latin typeface="system-ui"/>
              </a:rPr>
              <a:t>Gomperts</a:t>
            </a:r>
            <a:r>
              <a:rPr lang="en-US" b="0" i="0" dirty="0">
                <a:solidFill>
                  <a:srgbClr val="212121"/>
                </a:solidFill>
                <a:effectLst/>
                <a:latin typeface="system-ui"/>
              </a:rPr>
              <a:t> R, Scott JG. Provision of Medications for Self-Managed Abortion Before and After the Dobbs v Jackson Women's Health Organization Decision. </a:t>
            </a:r>
            <a:r>
              <a:rPr lang="en-US" b="0" i="1" dirty="0">
                <a:solidFill>
                  <a:srgbClr val="212121"/>
                </a:solidFill>
                <a:effectLst/>
                <a:latin typeface="system-ui"/>
              </a:rPr>
              <a:t>JAMA</a:t>
            </a:r>
            <a:r>
              <a:rPr lang="en-US" b="0" i="0" dirty="0">
                <a:solidFill>
                  <a:srgbClr val="212121"/>
                </a:solidFill>
                <a:effectLst/>
                <a:latin typeface="system-ui"/>
              </a:rPr>
              <a:t>. 2024;331(18):1558-1564. doi:10.1001/jama.2024.4266</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Ralph L, Foster DG, </a:t>
            </a:r>
            <a:r>
              <a:rPr lang="en-US" sz="2400" b="0" i="0" dirty="0" err="1">
                <a:solidFill>
                  <a:schemeClr val="dk1"/>
                </a:solidFill>
                <a:latin typeface="+mn-lt"/>
                <a:ea typeface="+mn-ea"/>
                <a:cs typeface="+mn-cs"/>
                <a:sym typeface="Calibri"/>
              </a:rPr>
              <a:t>Raifman</a:t>
            </a:r>
            <a:r>
              <a:rPr lang="en-US" sz="2400" b="0" i="0" dirty="0">
                <a:solidFill>
                  <a:schemeClr val="dk1"/>
                </a:solidFill>
                <a:latin typeface="+mn-lt"/>
                <a:ea typeface="+mn-ea"/>
                <a:cs typeface="+mn-cs"/>
                <a:sym typeface="Calibri"/>
              </a:rPr>
              <a:t> S. Prevalence of self-managed abortion among women of reproductive age in the United States.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2020;3(12):e2029245.</a:t>
            </a:r>
            <a:br>
              <a:rPr lang="en-US" sz="2400" dirty="0"/>
            </a:br>
            <a:r>
              <a:rPr lang="en-US" sz="2400" b="0" i="0" dirty="0">
                <a:solidFill>
                  <a:schemeClr val="dk1"/>
                </a:solidFill>
                <a:latin typeface="+mn-lt"/>
                <a:ea typeface="+mn-ea"/>
                <a:cs typeface="+mn-cs"/>
                <a:sym typeface="Calibri"/>
              </a:rPr>
              <a:t>Aiken A, Starling J,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Factors associated with use of an online telemedicine service to access self-managed medical abortion in the US.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2021;4(5):e2111852. </a:t>
            </a:r>
          </a:p>
          <a:p>
            <a:pPr algn="l"/>
            <a:r>
              <a:rPr lang="en-US" b="0" i="0" dirty="0">
                <a:solidFill>
                  <a:srgbClr val="212121"/>
                </a:solidFill>
                <a:effectLst/>
                <a:latin typeface="system-ui"/>
              </a:rPr>
              <a:t>Aiken ARA, Starling JE, Scott JG, </a:t>
            </a:r>
            <a:r>
              <a:rPr lang="en-US" b="0" i="0" dirty="0" err="1">
                <a:solidFill>
                  <a:srgbClr val="212121"/>
                </a:solidFill>
                <a:effectLst/>
                <a:latin typeface="system-ui"/>
              </a:rPr>
              <a:t>Gomperts</a:t>
            </a:r>
            <a:r>
              <a:rPr lang="en-US" b="0" i="0" dirty="0">
                <a:solidFill>
                  <a:srgbClr val="212121"/>
                </a:solidFill>
                <a:effectLst/>
                <a:latin typeface="system-ui"/>
              </a:rPr>
              <a:t> R. Requests for Self-managed Medication Abortion Provided Using Online Telemedicine in 30 US States Before and After the Dobbs v Jackson Women's Health Organization Decision. </a:t>
            </a:r>
            <a:r>
              <a:rPr lang="en-US" b="0" i="1" dirty="0">
                <a:solidFill>
                  <a:srgbClr val="212121"/>
                </a:solidFill>
                <a:effectLst/>
                <a:latin typeface="system-ui"/>
              </a:rPr>
              <a:t>JAMA</a:t>
            </a:r>
            <a:r>
              <a:rPr lang="en-US" b="0" i="0" dirty="0">
                <a:solidFill>
                  <a:srgbClr val="212121"/>
                </a:solidFill>
                <a:effectLst/>
                <a:latin typeface="system-ui"/>
              </a:rPr>
              <a:t>. 2022;328(17):1768-1770. doi:10.1001/jama.2022.18865</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Moseson H, Herold S, Filippa S, Barr-Walker J, Baum SE, Gerdts C. Self-managed abortion: a systematic scoping review. Best </a:t>
            </a:r>
            <a:r>
              <a:rPr lang="en-US" sz="2400" b="0" i="0" dirty="0" err="1">
                <a:solidFill>
                  <a:schemeClr val="dk1"/>
                </a:solidFill>
                <a:latin typeface="+mn-lt"/>
                <a:ea typeface="+mn-ea"/>
                <a:cs typeface="+mn-cs"/>
                <a:sym typeface="Calibri"/>
              </a:rPr>
              <a:t>Pract</a:t>
            </a:r>
            <a:r>
              <a:rPr lang="en-US" sz="2400" b="0" i="0" dirty="0">
                <a:solidFill>
                  <a:schemeClr val="dk1"/>
                </a:solidFill>
                <a:latin typeface="+mn-lt"/>
                <a:ea typeface="+mn-ea"/>
                <a:cs typeface="+mn-cs"/>
                <a:sym typeface="Calibri"/>
              </a:rPr>
              <a:t> Res Clin Obstet </a:t>
            </a:r>
            <a:r>
              <a:rPr lang="en-US" sz="2400" b="0" i="0" dirty="0" err="1">
                <a:solidFill>
                  <a:schemeClr val="dk1"/>
                </a:solidFill>
                <a:latin typeface="+mn-lt"/>
                <a:ea typeface="+mn-ea"/>
                <a:cs typeface="+mn-cs"/>
                <a:sym typeface="Calibri"/>
              </a:rPr>
              <a:t>Gynaecol</a:t>
            </a:r>
            <a:r>
              <a:rPr lang="en-US" sz="2400" b="0" i="0" dirty="0">
                <a:solidFill>
                  <a:schemeClr val="dk1"/>
                </a:solidFill>
                <a:latin typeface="+mn-lt"/>
                <a:ea typeface="+mn-ea"/>
                <a:cs typeface="+mn-cs"/>
                <a:sym typeface="Calibri"/>
              </a:rPr>
              <a:t>. 2020;63:87–110.</a:t>
            </a:r>
          </a:p>
          <a:p>
            <a:r>
              <a:rPr lang="en-US" sz="1400" dirty="0">
                <a:effectLst/>
                <a:latin typeface="Roboto Mono Web"/>
              </a:rPr>
              <a:t>Verma N, Grossman D. Self-Managed Abortion in the United States. </a:t>
            </a:r>
            <a:r>
              <a:rPr lang="en-US" sz="1400" i="1" dirty="0" err="1">
                <a:effectLst/>
                <a:latin typeface="Roboto Mono Web"/>
              </a:rPr>
              <a:t>Curr</a:t>
            </a:r>
            <a:r>
              <a:rPr lang="en-US" sz="1400" i="1" dirty="0">
                <a:effectLst/>
                <a:latin typeface="Roboto Mono Web"/>
              </a:rPr>
              <a:t> Obstet </a:t>
            </a:r>
            <a:r>
              <a:rPr lang="en-US" sz="1400" i="1" dirty="0" err="1">
                <a:effectLst/>
                <a:latin typeface="Roboto Mono Web"/>
              </a:rPr>
              <a:t>Gynecol</a:t>
            </a:r>
            <a:r>
              <a:rPr lang="en-US" sz="1400" i="1" dirty="0">
                <a:effectLst/>
                <a:latin typeface="Roboto Mono Web"/>
              </a:rPr>
              <a:t> Rep</a:t>
            </a:r>
            <a:r>
              <a:rPr lang="en-US" sz="1400" dirty="0">
                <a:effectLst/>
                <a:latin typeface="Roboto Mono Web"/>
              </a:rPr>
              <a:t>. 2023;12(2):70-75. doi:10.1007/s13669-023-00354-x</a:t>
            </a:r>
            <a:endParaRPr lang="en-US" sz="1400" dirty="0">
              <a:effectLst/>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https://www.guttmacher.org/2024/02/medication-abortion-within-and-outside-formal-us-health-care-system-what-you-need-know</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4800" b="0" i="0" dirty="0">
              <a:solidFill>
                <a:schemeClr val="dk1"/>
              </a:solidFill>
              <a:latin typeface="+mn-lt"/>
              <a:ea typeface="+mn-ea"/>
              <a:cs typeface="+mn-cs"/>
              <a:sym typeface="Calibri"/>
            </a:endParaRPr>
          </a:p>
          <a:p>
            <a:pPr marL="342900" lvl="0" indent="-266700" algn="l" rtl="0">
              <a:spcBef>
                <a:spcPts val="0"/>
              </a:spcBef>
              <a:spcAft>
                <a:spcPts val="0"/>
              </a:spcAft>
              <a:buClr>
                <a:schemeClr val="dk1"/>
              </a:buClr>
              <a:buSzPts val="1200"/>
              <a:buFont typeface="Arial"/>
              <a:buNone/>
            </a:pPr>
            <a:endParaRPr lang="en-US" sz="2400" b="0" dirty="0"/>
          </a:p>
          <a:p>
            <a:endParaRPr lang="en-US" dirty="0"/>
          </a:p>
        </p:txBody>
      </p:sp>
    </p:spTree>
    <p:extLst>
      <p:ext uri="{BB962C8B-B14F-4D97-AF65-F5344CB8AC3E}">
        <p14:creationId xmlns:p14="http://schemas.microsoft.com/office/powerpoint/2010/main" val="1890082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79137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100" dirty="0"/>
              <a:t>MAB pills, the increase of information, and increase in the availability of pills and support networks has changed the safety of self-managed abortion dramatically since pre-Roe times. Self managed abortion with medications is JUST AS SAFE as a clinician-managed abortion via telehealth or in-clinic.</a:t>
            </a:r>
          </a:p>
          <a:p>
            <a:pPr marL="0" marR="0" lvl="0" indent="0" algn="l" rtl="0">
              <a:lnSpc>
                <a:spcPct val="100000"/>
              </a:lnSpc>
              <a:spcBef>
                <a:spcPts val="0"/>
              </a:spcBef>
              <a:spcAft>
                <a:spcPts val="0"/>
              </a:spcAft>
              <a:buClr>
                <a:schemeClr val="dk1"/>
              </a:buClr>
              <a:buSzPts val="1200"/>
              <a:buFont typeface="Calibri"/>
              <a:buNone/>
            </a:pPr>
            <a:endParaRPr lang="en-US" sz="1100" dirty="0"/>
          </a:p>
          <a:p>
            <a:pPr marL="0" marR="0" lvl="0" indent="0" algn="l" rtl="0">
              <a:lnSpc>
                <a:spcPct val="100000"/>
              </a:lnSpc>
              <a:spcBef>
                <a:spcPts val="0"/>
              </a:spcBef>
              <a:spcAft>
                <a:spcPts val="0"/>
              </a:spcAft>
              <a:buClr>
                <a:schemeClr val="dk1"/>
              </a:buClr>
              <a:buSzPts val="1200"/>
              <a:buFont typeface="Calibri"/>
              <a:buNone/>
            </a:pPr>
            <a:r>
              <a:rPr lang="en-US" sz="1100" dirty="0"/>
              <a:t>WHO guidance recommends the option of self-managed medication abortion with mifepristone and misoprostol or miso only. They highlight that patients need three key things for this process of self management to be high-quality, safe, and effective: the ability to self-assess one’s eligibility to use mife and miso, the ability to take the abortion medications, and being able to assess abortion completion and when you may need to seek additional clinical care. And WHO concludes that people CAN safely and effectively manage each of these components</a:t>
            </a:r>
          </a:p>
          <a:p>
            <a:pPr marL="0" marR="0" lvl="0" indent="0" algn="l" rtl="0">
              <a:lnSpc>
                <a:spcPct val="100000"/>
              </a:lnSpc>
              <a:spcBef>
                <a:spcPts val="0"/>
              </a:spcBef>
              <a:spcAft>
                <a:spcPts val="0"/>
              </a:spcAft>
              <a:buClr>
                <a:schemeClr val="dk1"/>
              </a:buClr>
              <a:buSzPts val="1200"/>
              <a:buFont typeface="Calibri"/>
              <a:buNone/>
            </a:pPr>
            <a:endParaRPr lang="en-US" sz="1100" dirty="0"/>
          </a:p>
          <a:p>
            <a:pPr marL="0" marR="0" lvl="0" indent="0" algn="l" rtl="0">
              <a:lnSpc>
                <a:spcPct val="100000"/>
              </a:lnSpc>
              <a:spcBef>
                <a:spcPts val="0"/>
              </a:spcBef>
              <a:spcAft>
                <a:spcPts val="0"/>
              </a:spcAft>
              <a:buClr>
                <a:schemeClr val="dk1"/>
              </a:buClr>
              <a:buSzPts val="1200"/>
              <a:buFont typeface="Calibri"/>
              <a:buNone/>
            </a:pPr>
            <a:r>
              <a:rPr lang="en-US" sz="1100" b="1" dirty="0"/>
              <a:t>Mife + Miso</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dirty="0"/>
              <a:t>We already know that abortion with mifepristone and misoprostol is safe and that patients can take the pills at home, manage their abortion, and get follow-up care in the rare cases they need it. </a:t>
            </a:r>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The FDA confirms that medication abortion’s “efficacy and safety have become well-established” and “serious complications have proven to be extremely rare.”</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Studies on telemedicine abortion – as well as using services like Aid Access – demonstrate that telemedicine abortion is no less safe than in-clinic abortion</a:t>
            </a:r>
            <a:endParaRPr lang="en-US" sz="1100" dirty="0"/>
          </a:p>
          <a:p>
            <a:pPr marL="0" marR="0" lvl="0" indent="0" algn="l" rtl="0">
              <a:lnSpc>
                <a:spcPct val="100000"/>
              </a:lnSpc>
              <a:spcBef>
                <a:spcPts val="0"/>
              </a:spcBef>
              <a:spcAft>
                <a:spcPts val="0"/>
              </a:spcAft>
              <a:buClr>
                <a:schemeClr val="dk1"/>
              </a:buClr>
              <a:buSzPts val="2400"/>
              <a:buFont typeface="Calibri"/>
              <a:buNone/>
            </a:pPr>
            <a:endParaRPr lang="en-US" sz="1100" b="0" i="0" dirty="0">
              <a:solidFill>
                <a:schemeClr val="dk1"/>
              </a:solidFill>
              <a:latin typeface="+mn-lt"/>
              <a:ea typeface="+mn-ea"/>
              <a:cs typeface="+mn-cs"/>
              <a:sym typeface="Calibri"/>
            </a:endParaRPr>
          </a:p>
          <a:p>
            <a:pPr marL="228600" lvl="0" indent="-228600" algn="l" rtl="0">
              <a:spcBef>
                <a:spcPts val="0"/>
              </a:spcBef>
              <a:spcAft>
                <a:spcPts val="0"/>
              </a:spcAft>
              <a:buNone/>
            </a:pPr>
            <a:r>
              <a:rPr lang="en-US" sz="1100" b="1" u="none" dirty="0"/>
              <a:t>Miso-alone for SMA is a much more accessible and affordable option compared to using mifepristone outside of the health care setting, and one of the safest and most effective options for SMA. </a:t>
            </a:r>
            <a:endParaRPr lang="en-US" sz="1100" b="0" i="0" u="none" dirty="0">
              <a:solidFill>
                <a:sysClr val="windowText" lastClr="000000"/>
              </a:solidFill>
              <a:latin typeface="+mn-lt"/>
              <a:ea typeface="+mn-ea"/>
              <a:cs typeface="+mn-cs"/>
              <a:sym typeface="Calibri"/>
            </a:endParaRP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WHO states that SMA with miso alone – with accurate information on how to use the pills – is very safe and effective. Patients using misoprostol-only may experience more immediate, intense, and prolonged side effects than those using a combination of mife + miso.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Patients should take 3-4 doses of misoprostol. Repeat doses of misoprostol may be necessary to complete the abortion.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The SAFE study shows in global health practice, with accompaniment from community groups (like doulas, midwives, and other community experts but otherwise not necessarily trained health care experts), more than 95% of participants had complete abortions = 1.5% needed surgical intervention, 1% received antibiotics</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Studies of harm reduction approaches and accompaniment models have shown that when providers counsel on how to use misoprostol safely to induce an abortion and when to seek emergency care, country-wide abortion-related morbidity and mortality declines. </a:t>
            </a:r>
          </a:p>
          <a:p>
            <a:pPr marL="0" lvl="0" indent="0" algn="l" rtl="0">
              <a:spcBef>
                <a:spcPts val="0"/>
              </a:spcBef>
              <a:spcAft>
                <a:spcPts val="0"/>
              </a:spcAft>
              <a:buFont typeface="Arial" panose="020B0604020202020204" pitchFamily="34" charset="0"/>
              <a:buNone/>
            </a:pPr>
            <a:r>
              <a:rPr lang="en-US" sz="1100" b="0" i="0" u="none" dirty="0">
                <a:solidFill>
                  <a:schemeClr val="dk1"/>
                </a:solidFill>
                <a:latin typeface="+mn-lt"/>
                <a:ea typeface="+mn-ea"/>
                <a:cs typeface="+mn-cs"/>
                <a:sym typeface="Calibri"/>
              </a:rPr>
              <a:t>       - A program called </a:t>
            </a:r>
            <a:r>
              <a:rPr lang="en-US" sz="1100" b="0" i="0" u="none" dirty="0" err="1">
                <a:solidFill>
                  <a:schemeClr val="dk1"/>
                </a:solidFill>
                <a:latin typeface="+mn-lt"/>
                <a:ea typeface="+mn-ea"/>
                <a:cs typeface="+mn-cs"/>
                <a:sym typeface="Calibri"/>
              </a:rPr>
              <a:t>Iniciativas</a:t>
            </a:r>
            <a:r>
              <a:rPr lang="en-US" sz="1100" b="0" i="0" u="none" dirty="0">
                <a:solidFill>
                  <a:schemeClr val="dk1"/>
                </a:solidFill>
                <a:latin typeface="+mn-lt"/>
                <a:ea typeface="+mn-ea"/>
                <a:cs typeface="+mn-cs"/>
                <a:sym typeface="Calibri"/>
              </a:rPr>
              <a:t> </a:t>
            </a:r>
            <a:r>
              <a:rPr lang="en-US" sz="1100" b="0" i="0" u="none" dirty="0" err="1">
                <a:solidFill>
                  <a:schemeClr val="dk1"/>
                </a:solidFill>
                <a:latin typeface="+mn-lt"/>
                <a:ea typeface="+mn-ea"/>
                <a:cs typeface="+mn-cs"/>
                <a:sym typeface="Calibri"/>
              </a:rPr>
              <a:t>Sanitarias</a:t>
            </a:r>
            <a:r>
              <a:rPr lang="en-US" sz="1100" b="0" i="0" u="none" dirty="0">
                <a:solidFill>
                  <a:schemeClr val="dk1"/>
                </a:solidFill>
                <a:latin typeface="+mn-lt"/>
                <a:ea typeface="+mn-ea"/>
                <a:cs typeface="+mn-cs"/>
                <a:sym typeface="Calibri"/>
              </a:rPr>
              <a:t> in Uruguay did just that. This led to the decriminalization of abortion in Uruguay. </a:t>
            </a:r>
          </a:p>
          <a:p>
            <a:pPr marL="228600" lvl="0" indent="-228600" algn="l" rtl="0">
              <a:spcBef>
                <a:spcPts val="0"/>
              </a:spcBef>
              <a:spcAft>
                <a:spcPts val="0"/>
              </a:spcAft>
              <a:buNone/>
            </a:pPr>
            <a:endParaRPr lang="en-US" sz="1100" b="0" i="0" u="none" dirty="0">
              <a:solidFill>
                <a:schemeClr val="dk1"/>
              </a:solidFill>
              <a:latin typeface="+mn-lt"/>
              <a:ea typeface="+mn-ea"/>
              <a:cs typeface="+mn-cs"/>
              <a:sym typeface="Calibri"/>
            </a:endParaRPr>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rPr>
              <a:t>Note to Facilitator: </a:t>
            </a:r>
            <a:r>
              <a:rPr lang="en-US" sz="1100" b="0" i="0" u="none" dirty="0">
                <a:solidFill>
                  <a:schemeClr val="dk1"/>
                </a:solidFill>
                <a:latin typeface="+mn-lt"/>
                <a:ea typeface="+mn-ea"/>
                <a:cs typeface="+mn-cs"/>
                <a:sym typeface="Calibri"/>
              </a:rPr>
              <a:t>[If you as a facilitator are comfortable leading this conversation, consider introducing a discussion about herbal abortions below, consider asking some values clarification questions to help participants uncover their values and attitudes around herbal abortions]</a:t>
            </a:r>
            <a:endParaRPr lang="en-US" sz="1100" dirty="0"/>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latin typeface="+mn-lt"/>
                <a:ea typeface="+mn-ea"/>
                <a:cs typeface="+mn-cs"/>
                <a:sym typeface="Calibri"/>
              </a:rPr>
              <a:t>OPTIONAL DISCUSSION: Herbs, Botanicals, and other methods rooted in culture and ancestry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Non traditional methods, cultural methods passed down generations have not been studied for safety and efficacy to the extent of Western medicines, but that does not mean in itself they are unsafe</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In a population based study estimating experience of SMA, researchers found that HERBS were the most common method people used to self-manage their abortion (38.4%) – while some had to go to the clinic to complete the abortion, there were very few complications.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The question of “are herbal abortions safe and effective” is not as clear cut as we think. Safety is a spectrum – what is safe for one person may not be the same for another. Data is lacking in this area, so the nuance is needed right now. A certified herbalist ad creator of the zine “Holistic Abortions, Grow Your Own Abortion” is a co-author in a CBPR Home Abortion Provider Study going on right now. Some initial findings:</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There is no </a:t>
            </a:r>
            <a:r>
              <a:rPr lang="en-US" sz="1100" dirty="0"/>
              <a:t>straightforward protocol</a:t>
            </a:r>
            <a:r>
              <a:rPr lang="en-US" sz="1100" u="none" dirty="0"/>
              <a:t>, but different regimens they saw were: combining herbs with miso to help lower the dosage of miso necessary, herbs to manage heavy bleeding and severe pain, herbs being used to integrate spiritual, ritual, and cultural practices that the patient highly valued</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An understanding that efficacy is not always the only priority – people wanted to try herbal-only abortions in the CBPR study despite being informed of a decreased possibility of completion and despite having access to other methods (i.e. telemedicine abortion)</a:t>
            </a:r>
            <a:endParaRPr lang="en-US" sz="1100" b="1" i="0" u="none" dirty="0">
              <a:solidFill>
                <a:schemeClr val="dk1"/>
              </a:solidFill>
              <a:latin typeface="+mn-lt"/>
              <a:ea typeface="+mn-ea"/>
              <a:cs typeface="+mn-cs"/>
              <a:sym typeface="Calibri"/>
            </a:endParaRPr>
          </a:p>
          <a:p>
            <a:pPr marL="342900" marR="0" lvl="0" indent="-260350" algn="l" rtl="0">
              <a:lnSpc>
                <a:spcPct val="100000"/>
              </a:lnSpc>
              <a:spcBef>
                <a:spcPts val="0"/>
              </a:spcBef>
              <a:spcAft>
                <a:spcPts val="0"/>
              </a:spcAft>
              <a:buClr>
                <a:schemeClr val="dk1"/>
              </a:buClr>
              <a:buSzPts val="1100"/>
              <a:buFont typeface="Arial"/>
              <a:buChar char="•"/>
            </a:pPr>
            <a:r>
              <a:rPr lang="en-US" sz="1100" u="none" dirty="0"/>
              <a:t>We do NOT need to provide information on herbal abortions if it’s something we don’t understand or aren’t comfortable, but we should acknowledge and respect that forms of knowledge grow and exist outside of medicalized institutions and respecting patients’ expertise</a:t>
            </a:r>
            <a:r>
              <a:rPr lang="en-US" sz="1100" dirty="0"/>
              <a:t>, </a:t>
            </a:r>
            <a:r>
              <a:rPr lang="en-US" sz="1100" u="none" dirty="0"/>
              <a:t>knowledge, and desires is also part of bodily autonomy and reproductive justice</a:t>
            </a:r>
          </a:p>
          <a:p>
            <a:pPr marL="342900" marR="0" lvl="0" indent="-260350" algn="l" rtl="0">
              <a:lnSpc>
                <a:spcPct val="100000"/>
              </a:lnSpc>
              <a:spcBef>
                <a:spcPts val="0"/>
              </a:spcBef>
              <a:spcAft>
                <a:spcPts val="0"/>
              </a:spcAft>
              <a:buClr>
                <a:schemeClr val="dk1"/>
              </a:buClr>
              <a:buSzPts val="1100"/>
              <a:buFont typeface="Arial"/>
              <a:buChar char="•"/>
            </a:pPr>
            <a:endParaRPr lang="en-US" sz="1100" u="none" dirty="0"/>
          </a:p>
          <a:p>
            <a:pPr marL="342900" marR="0" lvl="0" indent="-260350" algn="l" rtl="0">
              <a:lnSpc>
                <a:spcPct val="100000"/>
              </a:lnSpc>
              <a:spcBef>
                <a:spcPts val="0"/>
              </a:spcBef>
              <a:spcAft>
                <a:spcPts val="0"/>
              </a:spcAft>
              <a:buClr>
                <a:schemeClr val="dk1"/>
              </a:buClr>
              <a:buSzPts val="1100"/>
              <a:buFont typeface="Arial"/>
              <a:buChar char="•"/>
            </a:pPr>
            <a:endParaRPr lang="en-US" sz="1100" u="none" dirty="0"/>
          </a:p>
          <a:p>
            <a:pPr marL="82550" marR="0" lvl="0" indent="0" algn="l" rtl="0">
              <a:lnSpc>
                <a:spcPct val="100000"/>
              </a:lnSpc>
              <a:spcBef>
                <a:spcPts val="0"/>
              </a:spcBef>
              <a:spcAft>
                <a:spcPts val="0"/>
              </a:spcAft>
              <a:buClr>
                <a:schemeClr val="dk1"/>
              </a:buClr>
              <a:buSzPts val="1100"/>
              <a:buFont typeface="Arial"/>
              <a:buNone/>
            </a:pPr>
            <a:r>
              <a:rPr lang="en-US" sz="1100" b="1" u="none" dirty="0"/>
              <a:t>References:</a:t>
            </a:r>
            <a:endParaRPr lang="en-US" sz="1100" b="1" i="0" u="none" dirty="0">
              <a:solidFill>
                <a:sysClr val="windowText" lastClr="000000"/>
              </a:solidFill>
              <a:effectLst/>
              <a:latin typeface="+mn-lt"/>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rgbClr val="212121"/>
                </a:solidFill>
                <a:effectLst/>
                <a:latin typeface="system-ui"/>
              </a:rPr>
              <a:t>Moseson H, Jayaweera R, </a:t>
            </a:r>
            <a:r>
              <a:rPr lang="en-US" sz="1100" b="0" i="0" dirty="0" err="1">
                <a:solidFill>
                  <a:srgbClr val="212121"/>
                </a:solidFill>
                <a:effectLst/>
                <a:latin typeface="system-ui"/>
              </a:rPr>
              <a:t>Egwuatu</a:t>
            </a:r>
            <a:r>
              <a:rPr lang="en-US" sz="1100" b="0" i="0" dirty="0">
                <a:solidFill>
                  <a:srgbClr val="212121"/>
                </a:solidFill>
                <a:effectLst/>
                <a:latin typeface="system-ui"/>
              </a:rPr>
              <a:t> I, et al. Effectiveness of self-managed medication abortion with accompaniment support in Argentina and Nigeria (SAFE): a prospective, observational cohort study and non-inferiority analysis with historical controls. </a:t>
            </a:r>
            <a:r>
              <a:rPr lang="en-US" sz="1100" b="0" i="1" dirty="0">
                <a:solidFill>
                  <a:srgbClr val="212121"/>
                </a:solidFill>
                <a:effectLst/>
                <a:latin typeface="system-ui"/>
              </a:rPr>
              <a:t>Lancet Glob Health</a:t>
            </a:r>
            <a:r>
              <a:rPr lang="en-US" sz="1100" b="0" i="0" dirty="0">
                <a:solidFill>
                  <a:srgbClr val="212121"/>
                </a:solidFill>
                <a:effectLst/>
                <a:latin typeface="system-ui"/>
              </a:rPr>
              <a:t>. 2022;10(1):e105-e113. doi:10.1016/S2214-109X(21)00461-7</a:t>
            </a:r>
            <a:endParaRPr lang="en-US" sz="1100" b="0" i="0" dirty="0">
              <a:solidFill>
                <a:sysClr val="windowText" lastClr="000000"/>
              </a:solidFill>
              <a:effectLst/>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Jayaweera R,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Self-managed medication abortion outcomes: results from a prospective pilot study. </a:t>
            </a:r>
            <a:r>
              <a:rPr lang="en-US" sz="1100" b="0" i="0" dirty="0" err="1">
                <a:solidFill>
                  <a:schemeClr val="dk1"/>
                </a:solidFill>
                <a:latin typeface="+mn-lt"/>
                <a:ea typeface="+mn-ea"/>
                <a:cs typeface="+mn-cs"/>
                <a:sym typeface="Calibri"/>
              </a:rPr>
              <a:t>Reprod</a:t>
            </a:r>
            <a:r>
              <a:rPr lang="en-US" sz="1100" b="0" i="0" dirty="0">
                <a:solidFill>
                  <a:schemeClr val="dk1"/>
                </a:solidFill>
                <a:latin typeface="+mn-lt"/>
                <a:ea typeface="+mn-ea"/>
                <a:cs typeface="+mn-cs"/>
                <a:sym typeface="Calibri"/>
              </a:rPr>
              <a:t> Health. 2020;17:164.</a:t>
            </a:r>
            <a:endParaRPr lang="en-US" sz="1100" b="0" i="0"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Bullard K, </a:t>
            </a:r>
            <a:r>
              <a:rPr lang="en-US" sz="1100" b="0" i="0" dirty="0" err="1">
                <a:solidFill>
                  <a:schemeClr val="dk1"/>
                </a:solidFill>
                <a:latin typeface="+mn-lt"/>
                <a:ea typeface="+mn-ea"/>
                <a:cs typeface="+mn-cs"/>
                <a:sym typeface="Calibri"/>
              </a:rPr>
              <a:t>Cisternas</a:t>
            </a:r>
            <a:r>
              <a:rPr lang="en-US" sz="1100" b="0" i="0" dirty="0">
                <a:solidFill>
                  <a:schemeClr val="dk1"/>
                </a:solidFill>
                <a:latin typeface="+mn-lt"/>
                <a:ea typeface="+mn-ea"/>
                <a:cs typeface="+mn-cs"/>
                <a:sym typeface="Calibri"/>
              </a:rPr>
              <a:t> C, Grosso B, Vera V, Gerdts C. Effectiveness of self-managed medication abortion between 13 and 24 weeks gestation: a retrospective review of case records from accompaniment groups in Argentina, Chile, and Ecuador. Contraception. 2020;102(2):91–98.</a:t>
            </a:r>
            <a:endParaRPr lang="en-US" sz="1100" b="0" i="0" dirty="0">
              <a:solidFill>
                <a:sysClr val="windowText" lastClr="000000"/>
              </a:solidFill>
              <a:effectLst/>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rgbClr val="212121"/>
                </a:solidFill>
                <a:effectLst/>
                <a:latin typeface="system-ui"/>
              </a:rPr>
              <a:t>Aiken ARA, Romanova EP, </a:t>
            </a:r>
            <a:r>
              <a:rPr lang="en-US" sz="1100" b="0" i="0" dirty="0" err="1">
                <a:solidFill>
                  <a:srgbClr val="212121"/>
                </a:solidFill>
                <a:effectLst/>
                <a:latin typeface="system-ui"/>
              </a:rPr>
              <a:t>Morber</a:t>
            </a:r>
            <a:r>
              <a:rPr lang="en-US" sz="1100" b="0" i="0" dirty="0">
                <a:solidFill>
                  <a:srgbClr val="212121"/>
                </a:solidFill>
                <a:effectLst/>
                <a:latin typeface="system-ui"/>
              </a:rPr>
              <a:t> JR, </a:t>
            </a:r>
            <a:r>
              <a:rPr lang="en-US" sz="1100" b="0" i="0" dirty="0" err="1">
                <a:solidFill>
                  <a:srgbClr val="212121"/>
                </a:solidFill>
                <a:effectLst/>
                <a:latin typeface="system-ui"/>
              </a:rPr>
              <a:t>Gomperts</a:t>
            </a:r>
            <a:r>
              <a:rPr lang="en-US" sz="1100" b="0" i="0" dirty="0">
                <a:solidFill>
                  <a:srgbClr val="212121"/>
                </a:solidFill>
                <a:effectLst/>
                <a:latin typeface="system-ui"/>
              </a:rPr>
              <a:t> R. Safety and effectiveness of self-managed medication abortion provided using online telemedicine in the United States: A population based study. </a:t>
            </a:r>
            <a:r>
              <a:rPr lang="en-US" sz="1100" b="0" i="1" dirty="0">
                <a:solidFill>
                  <a:srgbClr val="212121"/>
                </a:solidFill>
                <a:effectLst/>
                <a:latin typeface="system-ui"/>
              </a:rPr>
              <a:t>Lancet Reg Health Am</a:t>
            </a:r>
            <a:r>
              <a:rPr lang="en-US" sz="1100" b="0" i="0" dirty="0">
                <a:solidFill>
                  <a:srgbClr val="212121"/>
                </a:solidFill>
                <a:effectLst/>
                <a:latin typeface="system-ui"/>
              </a:rPr>
              <a:t>. 2022;10:100200. doi:10.1016/j.lana.2022.100200</a:t>
            </a:r>
            <a:endParaRPr lang="en-US" sz="1400" b="0" i="0" u="none" dirty="0">
              <a:solidFill>
                <a:srgbClr val="212121"/>
              </a:solidFill>
              <a:effectLst/>
              <a:latin typeface="Roboto Mono Web"/>
            </a:endParaRPr>
          </a:p>
          <a:p>
            <a:pPr marL="82550" marR="0" lvl="0" indent="0" algn="l" rtl="0">
              <a:lnSpc>
                <a:spcPct val="100000"/>
              </a:lnSpc>
              <a:spcBef>
                <a:spcPts val="0"/>
              </a:spcBef>
              <a:spcAft>
                <a:spcPts val="0"/>
              </a:spcAft>
              <a:buClr>
                <a:schemeClr val="dk1"/>
              </a:buClr>
              <a:buSzPts val="1100"/>
              <a:buFont typeface="Arial"/>
              <a:buNone/>
            </a:pPr>
            <a:r>
              <a:rPr lang="en-US" sz="1100" b="0" u="none" dirty="0"/>
              <a:t>https://</a:t>
            </a:r>
            <a:r>
              <a:rPr lang="en-US" sz="1100" b="0" u="none" dirty="0" err="1"/>
              <a:t>www.ibisreproductivehealth.org</a:t>
            </a:r>
            <a:r>
              <a:rPr lang="en-US" sz="1100" b="0" u="none" dirty="0"/>
              <a:t>/publications/feminist-medication-abortion-accompaniment-101</a:t>
            </a:r>
            <a:endParaRPr lang="en-US" sz="1100" b="0" i="0" u="none"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U.S. Food and Drug Administration. </a:t>
            </a:r>
            <a:r>
              <a:rPr lang="en-US" sz="1100" b="0" i="0" dirty="0" err="1">
                <a:solidFill>
                  <a:schemeClr val="dk1"/>
                </a:solidFill>
                <a:latin typeface="+mn-lt"/>
                <a:ea typeface="+mn-ea"/>
                <a:cs typeface="+mn-cs"/>
                <a:sym typeface="Calibri"/>
              </a:rPr>
              <a:t>Mifeprex</a:t>
            </a:r>
            <a:r>
              <a:rPr lang="en-US" sz="1100" b="0" i="0" dirty="0">
                <a:solidFill>
                  <a:schemeClr val="dk1"/>
                </a:solidFill>
                <a:latin typeface="+mn-lt"/>
                <a:ea typeface="+mn-ea"/>
                <a:cs typeface="+mn-cs"/>
                <a:sym typeface="Calibri"/>
              </a:rPr>
              <a:t> medical review. Available at: https://</a:t>
            </a:r>
            <a:r>
              <a:rPr lang="en-US" sz="1100" b="0" i="0" dirty="0" err="1">
                <a:solidFill>
                  <a:schemeClr val="dk1"/>
                </a:solidFill>
                <a:latin typeface="+mn-lt"/>
                <a:ea typeface="+mn-ea"/>
                <a:cs typeface="+mn-cs"/>
                <a:sym typeface="Calibri"/>
              </a:rPr>
              <a:t>www.accessdata.fda.gov</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drugsatfda_docs</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nda</a:t>
            </a:r>
            <a:r>
              <a:rPr lang="en-US" sz="1100" b="0" i="0" dirty="0">
                <a:solidFill>
                  <a:schemeClr val="dk1"/>
                </a:solidFill>
                <a:latin typeface="+mn-lt"/>
                <a:ea typeface="+mn-ea"/>
                <a:cs typeface="+mn-cs"/>
                <a:sym typeface="Calibri"/>
              </a:rPr>
              <a:t>/2016/020687Orig1s020MedR.pdf. Published 2021. Accessed April 25, 2025.</a:t>
            </a: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Herold S, Filippa S, Barr-Walker J, Baum SE, Gerdts C. Self-managed abortion: a systematic scoping review. Best </a:t>
            </a:r>
            <a:r>
              <a:rPr lang="en-US" sz="1100" b="0" i="0" dirty="0" err="1">
                <a:solidFill>
                  <a:schemeClr val="dk1"/>
                </a:solidFill>
                <a:latin typeface="+mn-lt"/>
                <a:ea typeface="+mn-ea"/>
                <a:cs typeface="+mn-cs"/>
                <a:sym typeface="Calibri"/>
              </a:rPr>
              <a:t>Pract</a:t>
            </a:r>
            <a:r>
              <a:rPr lang="en-US" sz="1100" b="0" i="0" dirty="0">
                <a:solidFill>
                  <a:schemeClr val="dk1"/>
                </a:solidFill>
                <a:latin typeface="+mn-lt"/>
                <a:ea typeface="+mn-ea"/>
                <a:cs typeface="+mn-cs"/>
                <a:sym typeface="Calibri"/>
              </a:rPr>
              <a:t> Res Clin Obstet </a:t>
            </a:r>
            <a:r>
              <a:rPr lang="en-US" sz="1100" b="0" i="0" dirty="0" err="1">
                <a:solidFill>
                  <a:schemeClr val="dk1"/>
                </a:solidFill>
                <a:latin typeface="+mn-lt"/>
                <a:ea typeface="+mn-ea"/>
                <a:cs typeface="+mn-cs"/>
                <a:sym typeface="Calibri"/>
              </a:rPr>
              <a:t>Gynaecol</a:t>
            </a:r>
            <a:r>
              <a:rPr lang="en-US" sz="1100" b="0" i="0" dirty="0">
                <a:solidFill>
                  <a:schemeClr val="dk1"/>
                </a:solidFill>
                <a:latin typeface="+mn-lt"/>
                <a:ea typeface="+mn-ea"/>
                <a:cs typeface="+mn-cs"/>
                <a:sym typeface="Calibri"/>
              </a:rPr>
              <a:t>. 2020;63:87–110.</a:t>
            </a:r>
            <a:endParaRPr lang="en-US" sz="1100" b="0" i="0"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Donovan MK. Self-managed medication abortion: expanding the available options for U.S. abortion care. Guttmacher Policy Rev. 2018;21:41–47.</a:t>
            </a:r>
            <a:endParaRPr lang="en-US" sz="1100" b="0" i="0" u="none" dirty="0">
              <a:solidFill>
                <a:schemeClr val="dk1"/>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u="sng" dirty="0"/>
              <a:t>https://</a:t>
            </a:r>
            <a:r>
              <a:rPr lang="en-US" sz="1100" b="0" u="sng" dirty="0" err="1"/>
              <a:t>www.who.int</a:t>
            </a:r>
            <a:r>
              <a:rPr lang="en-US" sz="1100" b="0" u="sng" dirty="0"/>
              <a:t>/</a:t>
            </a:r>
            <a:r>
              <a:rPr lang="en-US" sz="1100" b="0" u="sng" dirty="0" err="1"/>
              <a:t>reproductivehealth</a:t>
            </a:r>
            <a:r>
              <a:rPr lang="en-US" sz="1100" b="0" u="sng" dirty="0"/>
              <a:t>/self-care-interventions/medical-abortion/</a:t>
            </a:r>
            <a:r>
              <a:rPr lang="en-US" sz="1100" b="0" u="sng" dirty="0" err="1"/>
              <a:t>en</a:t>
            </a:r>
            <a:r>
              <a:rPr lang="en-US" sz="1100" b="0" u="sng" dirty="0"/>
              <a:t>/</a:t>
            </a:r>
            <a:endParaRPr lang="en-US" sz="1100" b="0" i="0" u="sng"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Jayaweera R,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Self-managed medication abortion outcomes: results from a prospective pilot study. </a:t>
            </a:r>
            <a:r>
              <a:rPr lang="en-US" sz="1100" b="0" i="0" dirty="0" err="1">
                <a:solidFill>
                  <a:schemeClr val="dk1"/>
                </a:solidFill>
                <a:latin typeface="+mn-lt"/>
                <a:ea typeface="+mn-ea"/>
                <a:cs typeface="+mn-cs"/>
                <a:sym typeface="Calibri"/>
              </a:rPr>
              <a:t>Reprod</a:t>
            </a:r>
            <a:r>
              <a:rPr lang="en-US" sz="1100" b="0" i="0" dirty="0">
                <a:solidFill>
                  <a:schemeClr val="dk1"/>
                </a:solidFill>
                <a:latin typeface="+mn-lt"/>
                <a:ea typeface="+mn-ea"/>
                <a:cs typeface="+mn-cs"/>
                <a:sym typeface="Calibri"/>
              </a:rPr>
              <a:t> Health. 2020;17:164.</a:t>
            </a:r>
            <a:endParaRPr lang="en-US" sz="1100" b="0" i="0"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Bullard K, </a:t>
            </a:r>
            <a:r>
              <a:rPr lang="en-US" sz="1100" b="0" i="0" dirty="0" err="1">
                <a:solidFill>
                  <a:schemeClr val="dk1"/>
                </a:solidFill>
                <a:latin typeface="+mn-lt"/>
                <a:ea typeface="+mn-ea"/>
                <a:cs typeface="+mn-cs"/>
                <a:sym typeface="Calibri"/>
              </a:rPr>
              <a:t>Cisternas</a:t>
            </a:r>
            <a:r>
              <a:rPr lang="en-US" sz="1100" b="0" i="0" dirty="0">
                <a:solidFill>
                  <a:schemeClr val="dk1"/>
                </a:solidFill>
                <a:latin typeface="+mn-lt"/>
                <a:ea typeface="+mn-ea"/>
                <a:cs typeface="+mn-cs"/>
                <a:sym typeface="Calibri"/>
              </a:rPr>
              <a:t> C, Grosso B, Vera V, Gerdts C. Effectiveness of self-managed medication abortion between 13 and 24 weeks gestation: a retrospective review of case records from accompaniment groups in Argentina, Chile, and Ecuador. Contraception. 2020;102(2):91–98.</a:t>
            </a:r>
            <a:endParaRPr lang="en-US" sz="1100" b="0" i="0"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Aiken ARA, </a:t>
            </a:r>
            <a:r>
              <a:rPr lang="en-US" sz="1100" b="0" i="0" dirty="0" err="1">
                <a:solidFill>
                  <a:schemeClr val="dk1"/>
                </a:solidFill>
                <a:latin typeface="+mn-lt"/>
                <a:ea typeface="+mn-ea"/>
                <a:cs typeface="+mn-cs"/>
                <a:sym typeface="Calibri"/>
              </a:rPr>
              <a:t>Digol</a:t>
            </a:r>
            <a:r>
              <a:rPr lang="en-US" sz="1100" b="0" i="0" dirty="0">
                <a:solidFill>
                  <a:schemeClr val="dk1"/>
                </a:solidFill>
                <a:latin typeface="+mn-lt"/>
                <a:ea typeface="+mn-ea"/>
                <a:cs typeface="+mn-cs"/>
                <a:sym typeface="Calibri"/>
              </a:rPr>
              <a:t> I, Trussell J, </a:t>
            </a:r>
            <a:r>
              <a:rPr lang="en-US" sz="1100" b="0" i="0" dirty="0" err="1">
                <a:solidFill>
                  <a:schemeClr val="dk1"/>
                </a:solidFill>
                <a:latin typeface="+mn-lt"/>
                <a:ea typeface="+mn-ea"/>
                <a:cs typeface="+mn-cs"/>
                <a:sym typeface="Calibri"/>
              </a:rPr>
              <a:t>Gomperts</a:t>
            </a:r>
            <a:r>
              <a:rPr lang="en-US" sz="1100" b="0" i="0" dirty="0">
                <a:solidFill>
                  <a:schemeClr val="dk1"/>
                </a:solidFill>
                <a:latin typeface="+mn-lt"/>
                <a:ea typeface="+mn-ea"/>
                <a:cs typeface="+mn-cs"/>
                <a:sym typeface="Calibri"/>
              </a:rPr>
              <a:t> R. Self reported outcomes and adverse events after medical abortion through online telemedicine: population based study in the Republic of Ireland and Northern Ireland. BMJ. 2017;357:j2011. </a:t>
            </a:r>
            <a:endParaRPr lang="en-US" sz="1100" b="0" i="0" dirty="0">
              <a:solidFill>
                <a:sysClr val="windowText" lastClr="000000"/>
              </a:solidFill>
              <a:effectLst/>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b="0" i="0" dirty="0">
                <a:solidFill>
                  <a:srgbClr val="212121"/>
                </a:solidFill>
                <a:effectLst/>
                <a:latin typeface="system-ui"/>
              </a:rPr>
              <a:t>Jayaweera R, </a:t>
            </a:r>
            <a:r>
              <a:rPr lang="en-US" b="0" i="0" dirty="0" err="1">
                <a:solidFill>
                  <a:srgbClr val="212121"/>
                </a:solidFill>
                <a:effectLst/>
                <a:latin typeface="system-ui"/>
              </a:rPr>
              <a:t>Egwuatu</a:t>
            </a:r>
            <a:r>
              <a:rPr lang="en-US" b="0" i="0" dirty="0">
                <a:solidFill>
                  <a:srgbClr val="212121"/>
                </a:solidFill>
                <a:effectLst/>
                <a:latin typeface="system-ui"/>
              </a:rPr>
              <a:t> I, </a:t>
            </a:r>
            <a:r>
              <a:rPr lang="en-US" b="0" i="0" dirty="0" err="1">
                <a:solidFill>
                  <a:srgbClr val="212121"/>
                </a:solidFill>
                <a:effectLst/>
                <a:latin typeface="system-ui"/>
              </a:rPr>
              <a:t>Nmezi</a:t>
            </a:r>
            <a:r>
              <a:rPr lang="en-US" b="0" i="0" dirty="0">
                <a:solidFill>
                  <a:srgbClr val="212121"/>
                </a:solidFill>
                <a:effectLst/>
                <a:latin typeface="system-ui"/>
              </a:rPr>
              <a:t> S, et al. Medication Abortion Safety and Effectiveness With Misoprostol Alone. </a:t>
            </a:r>
            <a:r>
              <a:rPr lang="en-US" b="0" i="1" dirty="0">
                <a:solidFill>
                  <a:srgbClr val="212121"/>
                </a:solidFill>
                <a:effectLst/>
                <a:latin typeface="system-ui"/>
              </a:rPr>
              <a:t>JAMA </a:t>
            </a:r>
            <a:r>
              <a:rPr lang="en-US" b="0" i="1" dirty="0" err="1">
                <a:solidFill>
                  <a:srgbClr val="212121"/>
                </a:solidFill>
                <a:effectLst/>
                <a:latin typeface="system-ui"/>
              </a:rPr>
              <a:t>Netw</a:t>
            </a:r>
            <a:r>
              <a:rPr lang="en-US" b="0" i="1" dirty="0">
                <a:solidFill>
                  <a:srgbClr val="212121"/>
                </a:solidFill>
                <a:effectLst/>
                <a:latin typeface="system-ui"/>
              </a:rPr>
              <a:t> Open</a:t>
            </a:r>
            <a:r>
              <a:rPr lang="en-US" b="0" i="0" dirty="0">
                <a:solidFill>
                  <a:srgbClr val="212121"/>
                </a:solidFill>
                <a:effectLst/>
                <a:latin typeface="system-ui"/>
              </a:rPr>
              <a:t>. 2023;6(10):e2340042. Published 2023 Oct 2. doi:10.1001/jamanetworkopen.2023.40042</a:t>
            </a:r>
          </a:p>
          <a:p>
            <a:pPr algn="l"/>
            <a:br>
              <a:rPr lang="en-US" b="0" i="0" dirty="0">
                <a:solidFill>
                  <a:srgbClr val="212121"/>
                </a:solidFill>
                <a:effectLst/>
                <a:latin typeface="system-ui"/>
              </a:rPr>
            </a:br>
            <a:endParaRPr lang="en-US" b="0" i="0" dirty="0">
              <a:solidFill>
                <a:srgbClr val="212121"/>
              </a:solidFill>
              <a:effectLst/>
              <a:latin typeface="system-ui"/>
            </a:endParaRPr>
          </a:p>
          <a:p>
            <a:endParaRPr lang="en-US" dirty="0"/>
          </a:p>
          <a:p>
            <a:endParaRPr lang="en-US" dirty="0"/>
          </a:p>
          <a:p>
            <a:r>
              <a:rPr lang="en-US" dirty="0"/>
              <a:t>Image Source: RHAP “How to Use Abortion Pills” Factsheet</a:t>
            </a:r>
          </a:p>
          <a:p>
            <a:endParaRPr lang="en-US" dirty="0"/>
          </a:p>
          <a:p>
            <a:pPr marL="0" marR="0" lvl="0" indent="0" algn="l" rtl="0">
              <a:lnSpc>
                <a:spcPct val="100000"/>
              </a:lnSpc>
              <a:spcBef>
                <a:spcPts val="0"/>
              </a:spcBef>
              <a:spcAft>
                <a:spcPts val="0"/>
              </a:spcAft>
              <a:buClr>
                <a:schemeClr val="dk1"/>
              </a:buClr>
              <a:buSzPts val="2400"/>
              <a:buFont typeface="Arial"/>
              <a:buNone/>
            </a:pPr>
            <a:r>
              <a:rPr lang="en-US" sz="2400" b="1" i="0" u="none" dirty="0">
                <a:solidFill>
                  <a:schemeClr val="dk1"/>
                </a:solidFill>
                <a:latin typeface="+mn-lt"/>
                <a:ea typeface="+mn-ea"/>
                <a:cs typeface="+mn-cs"/>
                <a:sym typeface="Calibri"/>
              </a:rPr>
              <a:t>Herbal Abortion References</a:t>
            </a:r>
            <a:endParaRPr lang="en-US" sz="2400" dirty="0"/>
          </a:p>
          <a:p>
            <a:pPr marL="0" marR="0" lvl="0" indent="0" algn="l" rtl="0">
              <a:lnSpc>
                <a:spcPct val="110000"/>
              </a:lnSpc>
              <a:spcBef>
                <a:spcPts val="0"/>
              </a:spcBef>
              <a:spcAft>
                <a:spcPts val="0"/>
              </a:spcAft>
              <a:buClr>
                <a:schemeClr val="dk1"/>
              </a:buClr>
              <a:buSzPts val="1200"/>
              <a:buFont typeface="Calibri"/>
              <a:buNone/>
            </a:pPr>
            <a:r>
              <a:rPr lang="en-US" sz="2400" b="0" u="none" dirty="0"/>
              <a:t>Instagram: </a:t>
            </a:r>
            <a:r>
              <a:rPr lang="en-US" sz="2400" dirty="0">
                <a:solidFill>
                  <a:schemeClr val="dk1"/>
                </a:solidFill>
                <a:latin typeface="+mn-lt"/>
                <a:ea typeface="+mn-ea"/>
                <a:cs typeface="+mn-cs"/>
                <a:sym typeface="Calibri"/>
              </a:rPr>
              <a:t>@</a:t>
            </a:r>
            <a:r>
              <a:rPr lang="en-US" sz="2400" dirty="0" err="1">
                <a:solidFill>
                  <a:schemeClr val="dk1"/>
                </a:solidFill>
                <a:latin typeface="+mn-lt"/>
                <a:ea typeface="+mn-ea"/>
                <a:cs typeface="+mn-cs"/>
                <a:sym typeface="Calibri"/>
              </a:rPr>
              <a:t>holistic.abortions</a:t>
            </a:r>
            <a:endParaRPr lang="en-US" sz="2400" dirty="0">
              <a:solidFill>
                <a:schemeClr val="dk1"/>
              </a:solidFill>
              <a:latin typeface="+mn-lt"/>
              <a:ea typeface="+mn-ea"/>
              <a:cs typeface="+mn-cs"/>
              <a:sym typeface="Calibri"/>
            </a:endParaRPr>
          </a:p>
          <a:p>
            <a:pPr marL="0" marR="0" lvl="0" indent="0" algn="l" rtl="0">
              <a:lnSpc>
                <a:spcPct val="110000"/>
              </a:lnSpc>
              <a:spcBef>
                <a:spcPts val="0"/>
              </a:spcBef>
              <a:spcAft>
                <a:spcPts val="0"/>
              </a:spcAft>
              <a:buClr>
                <a:schemeClr val="dk1"/>
              </a:buClr>
              <a:buSzPts val="1200"/>
              <a:buFont typeface="Calibri"/>
              <a:buNone/>
            </a:pPr>
            <a:r>
              <a:rPr lang="en-US" sz="2400" dirty="0">
                <a:solidFill>
                  <a:schemeClr val="dk1"/>
                </a:solidFill>
                <a:latin typeface="+mn-lt"/>
                <a:ea typeface="+mn-ea"/>
                <a:cs typeface="+mn-cs"/>
                <a:sym typeface="Calibri"/>
              </a:rPr>
              <a:t>Holistic Abortions, Grow Your Abortion, the Holistic Abortion Guide </a:t>
            </a:r>
          </a:p>
          <a:p>
            <a:endParaRPr lang="en-US" dirty="0"/>
          </a:p>
        </p:txBody>
      </p:sp>
    </p:spTree>
    <p:extLst>
      <p:ext uri="{BB962C8B-B14F-4D97-AF65-F5344CB8AC3E}">
        <p14:creationId xmlns:p14="http://schemas.microsoft.com/office/powerpoint/2010/main" val="10717833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0"/>
              </a:spcBef>
              <a:spcAft>
                <a:spcPts val="0"/>
              </a:spcAft>
              <a:buNone/>
            </a:pPr>
            <a:r>
              <a:rPr lang="en-US" u="none" dirty="0"/>
              <a:t>All of you are able to counsel and provide information about having an abortion with mife and miso. So let’s walk through a miso-only abortion protocol so if you ever had to counsel a patient on the process, information, and when to seek medical attention, you have the knowledge to do so. </a:t>
            </a:r>
            <a:endParaRPr lang="en-US" dirty="0"/>
          </a:p>
          <a:p>
            <a:pPr marL="228600" lvl="0" indent="-228600" algn="l" rtl="0">
              <a:spcBef>
                <a:spcPts val="0"/>
              </a:spcBef>
              <a:spcAft>
                <a:spcPts val="0"/>
              </a:spcAft>
              <a:buNone/>
            </a:pPr>
            <a:endParaRPr lang="en-US" u="none" dirty="0"/>
          </a:p>
          <a:p>
            <a:pPr marL="228600" lvl="0" indent="-228600" algn="l" rtl="0">
              <a:spcBef>
                <a:spcPts val="0"/>
              </a:spcBef>
              <a:spcAft>
                <a:spcPts val="0"/>
              </a:spcAft>
              <a:buNone/>
            </a:pPr>
            <a:r>
              <a:rPr lang="en-US" b="1" u="none" dirty="0"/>
              <a:t>Walk through protocol (how to use miso-only for medication abortion factsheet or protocol)</a:t>
            </a:r>
            <a:endParaRPr lang="en-US" b="1" dirty="0"/>
          </a:p>
          <a:p>
            <a:pPr marL="228600" lvl="0" indent="-228600" algn="l" rtl="0">
              <a:spcBef>
                <a:spcPts val="0"/>
              </a:spcBef>
              <a:spcAft>
                <a:spcPts val="0"/>
              </a:spcAft>
              <a:buClr>
                <a:schemeClr val="dk1"/>
              </a:buClr>
              <a:buSzPts val="1100"/>
              <a:buFont typeface="Arial"/>
              <a:buChar char="•"/>
            </a:pPr>
            <a:r>
              <a:rPr lang="en-US" u="none" dirty="0"/>
              <a:t>First, rule out contraindications: IUD in place (can be removed before MAB), allergy to prostaglandins or misoprostol, bleeding problems or treatment with a blood thinner (aspirin is okay), ectopic pregnancy (unilateral pelvic pain or bilateral pelvic pain within past week can be a sign)</a:t>
            </a:r>
          </a:p>
          <a:p>
            <a:pPr marL="228600" lvl="0" indent="-228600" algn="l" rtl="0">
              <a:spcBef>
                <a:spcPts val="0"/>
              </a:spcBef>
              <a:spcAft>
                <a:spcPts val="0"/>
              </a:spcAft>
              <a:buClr>
                <a:schemeClr val="dk1"/>
              </a:buClr>
              <a:buSzPts val="1100"/>
              <a:buFont typeface="Arial"/>
              <a:buChar char="•"/>
            </a:pPr>
            <a:r>
              <a:rPr lang="en-US" u="none" dirty="0"/>
              <a:t>The regimen includes taking 4 tablets (800 mcg total: 200 mcg each) of misoprostol every 3 hours for at least 3 times (total of 12 pills) buccally, sublingually, or vaginally. </a:t>
            </a:r>
            <a:endParaRPr lang="en-US" dirty="0"/>
          </a:p>
          <a:p>
            <a:pPr marL="228600" lvl="0" indent="-228600" algn="l" rtl="0">
              <a:spcBef>
                <a:spcPts val="0"/>
              </a:spcBef>
              <a:spcAft>
                <a:spcPts val="0"/>
              </a:spcAft>
              <a:buClr>
                <a:schemeClr val="dk1"/>
              </a:buClr>
              <a:buSzPts val="1100"/>
              <a:buFont typeface="Arial"/>
              <a:buChar char="•"/>
            </a:pPr>
            <a:r>
              <a:rPr lang="en-US" u="none" dirty="0"/>
              <a:t>Instruct the patient to take pain medication before misoprostol (ibuprofen, naproxen, acetaminophen – follow instructions on package, take more if needed</a:t>
            </a:r>
            <a:endParaRPr lang="en-US" dirty="0"/>
          </a:p>
          <a:p>
            <a:pPr marL="228600" lvl="0" indent="-228600" algn="l" rtl="0">
              <a:spcBef>
                <a:spcPts val="0"/>
              </a:spcBef>
              <a:spcAft>
                <a:spcPts val="0"/>
              </a:spcAft>
              <a:buClr>
                <a:schemeClr val="dk1"/>
              </a:buClr>
              <a:buSzPts val="1100"/>
              <a:buFont typeface="Arial"/>
              <a:buChar char="•"/>
            </a:pPr>
            <a:r>
              <a:rPr lang="en-US" u="none" dirty="0"/>
              <a:t>So they’ll take 4 tablets of misoprostol 3x every 3 hours – inside cheeks, under tongue, or in vagina</a:t>
            </a:r>
            <a:endParaRPr lang="en-US" dirty="0"/>
          </a:p>
          <a:p>
            <a:pPr marL="685800" lvl="1" indent="-228600" algn="l" rtl="0">
              <a:spcBef>
                <a:spcPts val="0"/>
              </a:spcBef>
              <a:spcAft>
                <a:spcPts val="0"/>
              </a:spcAft>
              <a:buClr>
                <a:schemeClr val="dk1"/>
              </a:buClr>
              <a:buSzPts val="1100"/>
              <a:buFont typeface="Arial"/>
              <a:buChar char="•"/>
            </a:pPr>
            <a:r>
              <a:rPr lang="en-US" u="none" dirty="0"/>
              <a:t>Remember that buccal means to put 2 pills inside each cheek, sublingual means 4 pills under tongue. The patient holds it there for 30 minutes. Swallow pills with a drink. Repeat 2 more times, every 3 hours. </a:t>
            </a:r>
            <a:endParaRPr lang="en-US" dirty="0"/>
          </a:p>
          <a:p>
            <a:pPr marL="685800" lvl="1" indent="-228600" algn="l" rtl="0">
              <a:spcBef>
                <a:spcPts val="0"/>
              </a:spcBef>
              <a:spcAft>
                <a:spcPts val="0"/>
              </a:spcAft>
              <a:buClr>
                <a:schemeClr val="dk1"/>
              </a:buClr>
              <a:buSzPts val="1100"/>
              <a:buFont typeface="Arial"/>
              <a:buChar char="•"/>
            </a:pPr>
            <a:r>
              <a:rPr lang="en-US" u="none" dirty="0"/>
              <a:t>Vaginal means to put 4 pills inside vagina, lie down for 30 minutes, if pills fall out after 30 minutes throw them away. Repeat 2 more times, every 3 hours.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Source/Resources:</a:t>
            </a:r>
          </a:p>
          <a:p>
            <a:pPr marL="0" lvl="0" indent="0" algn="l" rtl="0">
              <a:spcBef>
                <a:spcPts val="0"/>
              </a:spcBef>
              <a:spcAft>
                <a:spcPts val="0"/>
              </a:spcAft>
              <a:buNone/>
            </a:pPr>
            <a:r>
              <a:rPr lang="en-US" u="sng" dirty="0">
                <a:solidFill>
                  <a:schemeClr val="hlink"/>
                </a:solidFill>
                <a:hlinkClick r:id="rId3"/>
              </a:rPr>
              <a:t>https://www.reproductiveaccess.org/resource/mabfactsheet-miso/</a:t>
            </a:r>
            <a:r>
              <a:rPr lang="en-US" dirty="0"/>
              <a:t> </a:t>
            </a:r>
          </a:p>
          <a:p>
            <a:pPr marL="0" lvl="0" indent="0" algn="l" rtl="0">
              <a:spcBef>
                <a:spcPts val="0"/>
              </a:spcBef>
              <a:spcAft>
                <a:spcPts val="0"/>
              </a:spcAft>
              <a:buNone/>
            </a:pPr>
            <a:r>
              <a:rPr lang="en-US" dirty="0"/>
              <a:t>https://www.reproductiveaccess.org/resource/protocol-for-medication-abortion-using-misoprostol-only/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228600" lvl="0" indent="-228600" algn="l" rtl="0">
              <a:spcBef>
                <a:spcPts val="300"/>
              </a:spcBef>
              <a:spcAft>
                <a:spcPts val="0"/>
              </a:spcAft>
              <a:buNone/>
            </a:pPr>
            <a:r>
              <a:rPr lang="en-US" dirty="0"/>
              <a:t>References: </a:t>
            </a:r>
          </a:p>
          <a:p>
            <a:pPr marL="228600" lvl="0" indent="-228600" algn="l" rtl="0">
              <a:spcBef>
                <a:spcPts val="300"/>
              </a:spcBef>
              <a:spcAft>
                <a:spcPts val="0"/>
              </a:spcAft>
              <a:buNone/>
            </a:pPr>
            <a:r>
              <a:rPr lang="en-US" dirty="0"/>
              <a:t>Raymond, E., Harrison, M, &amp; Weaver, M. (2019). Efficacy of misoprostol alone for first-trimester medical abortion: A systematic review. Obstetrics &amp; Gynecology, 133, 137-147.</a:t>
            </a:r>
          </a:p>
          <a:p>
            <a:pPr marL="228600" lvl="0" indent="-228600" algn="l" rtl="0">
              <a:spcBef>
                <a:spcPts val="300"/>
              </a:spcBef>
              <a:spcAft>
                <a:spcPts val="0"/>
              </a:spcAft>
              <a:buNone/>
            </a:pPr>
            <a:r>
              <a:rPr lang="en-US" u="sng" dirty="0">
                <a:solidFill>
                  <a:schemeClr val="hlink"/>
                </a:solidFill>
                <a:hlinkClick r:id="rId4"/>
              </a:rPr>
              <a:t>https://www.ipas.org/clinical-update/english/recommendations-for-abortion-before-13-weeks-gestation/medical-abortion/misoprostol-only-recommended-regimen/</a:t>
            </a:r>
            <a:r>
              <a:rPr lang="en-US" dirty="0"/>
              <a:t> </a:t>
            </a:r>
          </a:p>
          <a:p>
            <a:pPr algn="l"/>
            <a:r>
              <a:rPr lang="en-US" b="0" i="0" dirty="0">
                <a:solidFill>
                  <a:srgbClr val="212121"/>
                </a:solidFill>
                <a:effectLst/>
                <a:latin typeface="system-ui"/>
              </a:rPr>
              <a:t>Raymond EG, Mark A, Grossman D, et al. Medication abortion with misoprostol-only: A sample protocol. </a:t>
            </a:r>
            <a:r>
              <a:rPr lang="en-US" b="0" i="1" dirty="0">
                <a:solidFill>
                  <a:srgbClr val="212121"/>
                </a:solidFill>
                <a:effectLst/>
                <a:latin typeface="system-ui"/>
              </a:rPr>
              <a:t>Contraception</a:t>
            </a:r>
            <a:r>
              <a:rPr lang="en-US" b="0" i="0" dirty="0">
                <a:solidFill>
                  <a:srgbClr val="212121"/>
                </a:solidFill>
                <a:effectLst/>
                <a:latin typeface="system-ui"/>
              </a:rPr>
              <a:t>. 2023;121:109998. doi:10.1016/j.contraception.2023.109998</a:t>
            </a:r>
          </a:p>
          <a:p>
            <a:pPr algn="l"/>
            <a:r>
              <a:rPr lang="en-US" dirty="0"/>
              <a:t>World Health Organization (WHO). Abortion care guideline. 2022. https://</a:t>
            </a:r>
            <a:r>
              <a:rPr lang="en-US" dirty="0" err="1"/>
              <a:t>srhr.org</a:t>
            </a:r>
            <a:r>
              <a:rPr lang="en-US" dirty="0"/>
              <a:t>/</a:t>
            </a:r>
            <a:r>
              <a:rPr lang="en-US" dirty="0" err="1"/>
              <a:t>abortioncare</a:t>
            </a:r>
            <a:r>
              <a:rPr lang="en-US" dirty="0"/>
              <a:t>/</a:t>
            </a:r>
          </a:p>
          <a:p>
            <a:pPr algn="l"/>
            <a:r>
              <a:rPr lang="en-US" dirty="0"/>
              <a:t>Baum S, Moseson H, Jayaweera R, Gerdts C. Misoprostol Only is Safe and Effective. Society of Family Planning. August 2023. https://societyfp.org/wp-content/uploads/2023/02/</a:t>
            </a:r>
            <a:r>
              <a:rPr lang="en-US" dirty="0" err="1"/>
              <a:t>SFP_ScienceSays_misoprostol.pdf</a:t>
            </a:r>
            <a:endParaRPr lang="en-US" dirty="0"/>
          </a:p>
          <a:p>
            <a:pPr algn="l"/>
            <a:r>
              <a:rPr lang="en-US" dirty="0"/>
              <a:t>National Abortion Federation. 2024 Clinical Policy Guidelines for Abortion Care. 2024. https://prochoice.org/providers/</a:t>
            </a:r>
            <a:r>
              <a:rPr lang="en-US" dirty="0" err="1"/>
              <a:t>qualitystandards</a:t>
            </a:r>
            <a:r>
              <a:rPr lang="en-US" dirty="0"/>
              <a:t>/</a:t>
            </a:r>
            <a:br>
              <a:rPr lang="en-US" b="0" i="0" dirty="0">
                <a:solidFill>
                  <a:srgbClr val="212121"/>
                </a:solidFill>
                <a:effectLst/>
                <a:latin typeface="system-ui"/>
              </a:rPr>
            </a:br>
            <a:endParaRPr lang="en-US" b="0" i="0" dirty="0">
              <a:solidFill>
                <a:srgbClr val="212121"/>
              </a:solidFill>
              <a:effectLst/>
              <a:latin typeface="system-ui"/>
            </a:endParaRPr>
          </a:p>
          <a:p>
            <a:pPr marL="228600" lvl="0" indent="-228600" algn="l" rtl="0">
              <a:spcBef>
                <a:spcPts val="300"/>
              </a:spcBef>
              <a:spcAft>
                <a:spcPts val="0"/>
              </a:spcAft>
              <a:buNone/>
            </a:pPr>
            <a:endParaRPr lang="en-US" dirty="0"/>
          </a:p>
          <a:p>
            <a:pPr marL="228600" lvl="0" indent="-228600" algn="l" rtl="0">
              <a:spcBef>
                <a:spcPts val="300"/>
              </a:spcBef>
              <a:spcAft>
                <a:spcPts val="0"/>
              </a:spcAft>
              <a:buNone/>
            </a:pPr>
            <a:br>
              <a:rPr lang="en-US" dirty="0"/>
            </a:br>
            <a:endParaRPr lang="en-US" dirty="0"/>
          </a:p>
          <a:p>
            <a:endParaRPr lang="en-US" dirty="0"/>
          </a:p>
        </p:txBody>
      </p:sp>
    </p:spTree>
    <p:extLst>
      <p:ext uri="{BB962C8B-B14F-4D97-AF65-F5344CB8AC3E}">
        <p14:creationId xmlns:p14="http://schemas.microsoft.com/office/powerpoint/2010/main" val="30360291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u="none" dirty="0"/>
              <a:t>Counsel your patient on symptoms to expect. </a:t>
            </a:r>
          </a:p>
          <a:p>
            <a:endParaRPr lang="en-US" dirty="0"/>
          </a:p>
          <a:p>
            <a:r>
              <a:rPr lang="en-US" dirty="0"/>
              <a:t>Patients may have more intense and prolonged side effects (fever, chills, diarrhea, nausea, cramping) when using misoprostol only for medication abortion compared to regimens using mifepristone and misoprostol. They’ll have bleeding and may see clots. Bleeding may begin within 1-4 hours after the first dose of misoprostol. </a:t>
            </a:r>
          </a:p>
          <a:p>
            <a:r>
              <a:rPr lang="en-US" dirty="0"/>
              <a:t>The heaviest bleeding (usually heavier than menses) usually starts after the 3rd dose and will last 1-3 days.</a:t>
            </a:r>
          </a:p>
          <a:p>
            <a:r>
              <a:rPr lang="en-US" dirty="0"/>
              <a:t>Bleeding can last 2 weeks or sometimes longer. The amount and duration of bleeding is likely to increase with gestational age. There is a very small risk of prolonged bleeding requiring uterine aspiration. Most people will notice expulsion of the products of conception within 24 hours of taking the first dose of misoprostol</a:t>
            </a:r>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u="none" dirty="0"/>
              <a:t>May have gastrointestinal side effects (loose stools) and fever, chills. GI effects are more common when taking misoprostol buccally or sublingually. </a:t>
            </a:r>
            <a:endParaRPr lang="en-US" dirty="0"/>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u="none" dirty="0"/>
              <a:t>When to contact clinician: no bleeding or only light spotting within 72 hours, soaking through 2 maxi pads per hour; side effects last longer than 24 hours after taking last dose of misoprostol. </a:t>
            </a:r>
          </a:p>
          <a:p>
            <a:endParaRPr lang="en-US" dirty="0"/>
          </a:p>
          <a:p>
            <a:endParaRPr lang="en-US" dirty="0"/>
          </a:p>
          <a:p>
            <a:pPr marL="0" lvl="0" indent="0" algn="l" rtl="0">
              <a:spcBef>
                <a:spcPts val="0"/>
              </a:spcBef>
              <a:spcAft>
                <a:spcPts val="0"/>
              </a:spcAft>
              <a:buNone/>
            </a:pPr>
            <a:r>
              <a:rPr lang="en-US" dirty="0"/>
              <a:t>Image Source/Resources:</a:t>
            </a:r>
          </a:p>
          <a:p>
            <a:pPr marL="0" lvl="0" indent="0" algn="l" rtl="0">
              <a:spcBef>
                <a:spcPts val="0"/>
              </a:spcBef>
              <a:spcAft>
                <a:spcPts val="0"/>
              </a:spcAft>
              <a:buNone/>
            </a:pPr>
            <a:r>
              <a:rPr lang="en-US" u="sng" dirty="0">
                <a:solidFill>
                  <a:schemeClr val="hlink"/>
                </a:solidFill>
                <a:hlinkClick r:id="rId3"/>
              </a:rPr>
              <a:t>https://www.reproductiveaccess.org/resource/mabfactsheet-miso/</a:t>
            </a:r>
            <a:r>
              <a:rPr lang="en-US" dirty="0"/>
              <a:t> </a:t>
            </a:r>
          </a:p>
          <a:p>
            <a:pPr marL="0" lvl="0" indent="0" algn="l" rtl="0">
              <a:spcBef>
                <a:spcPts val="0"/>
              </a:spcBef>
              <a:spcAft>
                <a:spcPts val="0"/>
              </a:spcAft>
              <a:buNone/>
            </a:pPr>
            <a:r>
              <a:rPr lang="en-US" dirty="0"/>
              <a:t>https://www.reproductiveaccess.org/resource/protocol-for-medication-abortion-using-misoprostol-only/ </a:t>
            </a:r>
          </a:p>
          <a:p>
            <a:endParaRPr lang="en-US" dirty="0"/>
          </a:p>
        </p:txBody>
      </p:sp>
    </p:spTree>
    <p:extLst>
      <p:ext uri="{BB962C8B-B14F-4D97-AF65-F5344CB8AC3E}">
        <p14:creationId xmlns:p14="http://schemas.microsoft.com/office/powerpoint/2010/main" val="24129028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Despite the patchwork of abortion bans and restrictions – many of which actively criminalize providers for offering abortion care - it is not illegal in most places for pregnant people to manage their own abortions. Only Nevada bans self-managed abortion explicitly after 24 weeks of pregnancy. </a:t>
            </a:r>
          </a:p>
          <a:p>
            <a:pPr marL="0" marR="0" lvl="0" indent="0" algn="l" rtl="0">
              <a:lnSpc>
                <a:spcPct val="100000"/>
              </a:lnSpc>
              <a:spcBef>
                <a:spcPts val="0"/>
              </a:spcBef>
              <a:spcAft>
                <a:spcPts val="0"/>
              </a:spcAft>
              <a:buClr>
                <a:schemeClr val="dk1"/>
              </a:buClr>
              <a:buSzPts val="2400"/>
              <a:buFont typeface="Calibri"/>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But, the legal landscape is murky and under today’s political environment of increasing surveillance, arrests, and criminalization of pregnancy and people broadly, the threat of being investigated or punished for self-managing an abortion or having a miscarriage is real. </a:t>
            </a:r>
          </a:p>
          <a:p>
            <a:pPr marL="0" marR="0" lvl="0" indent="0" algn="l" rtl="0">
              <a:lnSpc>
                <a:spcPct val="100000"/>
              </a:lnSpc>
              <a:spcBef>
                <a:spcPts val="0"/>
              </a:spcBef>
              <a:spcAft>
                <a:spcPts val="0"/>
              </a:spcAft>
              <a:buClr>
                <a:schemeClr val="dk1"/>
              </a:buClr>
              <a:buSzPts val="2400"/>
              <a:buFont typeface="Calibri"/>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Most cases of criminalization have been providers or other healthcare workers reporting patients, even though there are NO mandatory reporting requirements around abortion. As health care settings become sites of surveillance and policing, rather than places for health and well-being, we end up perpetuating the distrust communities may have of the medical system and causing harm instead of improving health. </a:t>
            </a:r>
          </a:p>
          <a:p>
            <a:pPr marL="171450" lvl="0" indent="-19050" algn="l" rtl="0">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If/When/How Lawyering for Reproductive Justice has seen a pattern of misuse of laws to criminalize people during pregnancy – primarily people of color and people living in poverty. State laws, some even not specific to pregnancy are being misapplied by police and prosecutors to punish people who self manage their abortion, creating stigma and fear. They misuse </a:t>
            </a:r>
            <a:r>
              <a:rPr lang="en-US" sz="2400" dirty="0"/>
              <a:t>pre-Roe laws on the books banning SMA, pre-Roe laws criminalizing abortion generally, drug laws, fetal harm laws, etc. </a:t>
            </a:r>
          </a:p>
          <a:p>
            <a:pPr marL="0" marR="0" lvl="0" indent="0" algn="l" rtl="0">
              <a:lnSpc>
                <a:spcPct val="100000"/>
              </a:lnSpc>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Criminalization and fear of criminalization is the largest barrier that prevents people from safely managing their abortion with support. And, </a:t>
            </a:r>
            <a:r>
              <a:rPr lang="en-US" sz="2400" dirty="0"/>
              <a:t>ACOG finds that fear of prosecution increases the risk of negative health outcomes by deterring those who self manage from seeking care for complications. And we’ve seen this recently in some of the ProPublica reporting on maternal mortality in states like Texas and Georgia. </a:t>
            </a:r>
          </a:p>
          <a:p>
            <a:pPr marL="0" marR="0" lvl="0" indent="0" algn="l" rtl="0">
              <a:lnSpc>
                <a:spcPct val="100000"/>
              </a:lnSpc>
              <a:spcBef>
                <a:spcPts val="300"/>
              </a:spcBef>
              <a:spcAft>
                <a:spcPts val="0"/>
              </a:spcAft>
              <a:buClr>
                <a:schemeClr val="dk1"/>
              </a:buClr>
              <a:buSzPts val="2400"/>
              <a:buFont typeface="Arial"/>
              <a:buNone/>
            </a:pPr>
            <a:endParaRPr lang="en-US" sz="2400"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b="1"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https://www.guttmacher.org/2024/02/medication-abortion-within-and-outside-formal-us-health-care-system-what-you-need-know</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https://</a:t>
            </a:r>
            <a:r>
              <a:rPr lang="en-US" dirty="0" err="1"/>
              <a:t>www.ifwhenhow.org</a:t>
            </a:r>
            <a:r>
              <a:rPr lang="en-US" dirty="0"/>
              <a:t>/wp-content/uploads/2023/10/Self-Care-Criminalized-2023-Report.pdf</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https://</a:t>
            </a:r>
            <a:r>
              <a:rPr lang="en-US" dirty="0" err="1"/>
              <a:t>www.propublica.org</a:t>
            </a:r>
            <a:r>
              <a:rPr lang="en-US" dirty="0"/>
              <a:t>/series/life-of-the-mother</a:t>
            </a:r>
          </a:p>
          <a:p>
            <a:pPr algn="l"/>
            <a:r>
              <a:rPr lang="en-US" b="0" i="0" dirty="0">
                <a:solidFill>
                  <a:srgbClr val="212121"/>
                </a:solidFill>
                <a:effectLst/>
                <a:latin typeface="system-ui"/>
              </a:rPr>
              <a:t>ACOG Committee Statement No. 13: Self-Managed Abortion. </a:t>
            </a:r>
            <a:r>
              <a:rPr lang="en-US" b="0" i="1" dirty="0">
                <a:solidFill>
                  <a:srgbClr val="212121"/>
                </a:solidFill>
                <a:effectLst/>
                <a:latin typeface="system-ui"/>
              </a:rPr>
              <a:t>Obstet Gynecol</a:t>
            </a:r>
            <a:r>
              <a:rPr lang="en-US" b="0" i="0" dirty="0">
                <a:solidFill>
                  <a:srgbClr val="212121"/>
                </a:solidFill>
                <a:effectLst/>
                <a:latin typeface="system-ui"/>
              </a:rPr>
              <a:t>. 2024;144(6):e152-e159. doi:10.1097/AOG.0000000000005755</a:t>
            </a:r>
          </a:p>
          <a:p>
            <a:pPr algn="l"/>
            <a:br>
              <a:rPr lang="en-US" b="0" i="0" dirty="0">
                <a:solidFill>
                  <a:srgbClr val="212121"/>
                </a:solidFill>
                <a:effectLst/>
                <a:latin typeface="system-ui"/>
              </a:rPr>
            </a:b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Image Source: </a:t>
            </a: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endParaRPr lang="en-US" dirty="0"/>
          </a:p>
        </p:txBody>
      </p:sp>
    </p:spTree>
    <p:extLst>
      <p:ext uri="{BB962C8B-B14F-4D97-AF65-F5344CB8AC3E}">
        <p14:creationId xmlns:p14="http://schemas.microsoft.com/office/powerpoint/2010/main" val="38316324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Arial"/>
              <a:buNone/>
            </a:pPr>
            <a:r>
              <a:rPr lang="en-US" b="1" dirty="0"/>
              <a:t>So what do you think are ways we as clinicians can support self-managed abortion as part of the full range of safe abortion options?</a:t>
            </a:r>
            <a:endParaRPr lang="en-US"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0"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100"/>
              <a:buFont typeface="Arial"/>
              <a:buNone/>
            </a:pPr>
            <a:r>
              <a:rPr lang="en-US" b="1" dirty="0"/>
              <a:t>Optional Reflection Questions</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Is abortion treated as a human right in your practice setting? Why or why not?</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What are the policies and protocols in your practice regarding involving patients in the criminal justice system? How might they affect the lives of your patients? </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How can you support patients who managed their own abortions in your practice?</a:t>
            </a:r>
            <a:endParaRPr lang="en-US" dirty="0"/>
          </a:p>
          <a:p>
            <a:pPr marL="0" marR="0" lvl="0" indent="0" algn="l" rtl="0">
              <a:lnSpc>
                <a:spcPct val="110000"/>
              </a:lnSpc>
              <a:spcBef>
                <a:spcPts val="0"/>
              </a:spcBef>
              <a:spcAft>
                <a:spcPts val="0"/>
              </a:spcAft>
              <a:buClr>
                <a:schemeClr val="dk1"/>
              </a:buClr>
              <a:buSzPts val="1200"/>
              <a:buFont typeface="Calibri"/>
              <a:buNone/>
            </a:pPr>
            <a:endParaRPr lang="en-US" b="0" u="none" dirty="0"/>
          </a:p>
          <a:p>
            <a:pPr marL="0" marR="0" lvl="0" indent="0" algn="l" rtl="0">
              <a:lnSpc>
                <a:spcPct val="110000"/>
              </a:lnSpc>
              <a:spcBef>
                <a:spcPts val="0"/>
              </a:spcBef>
              <a:spcAft>
                <a:spcPts val="0"/>
              </a:spcAft>
              <a:buClr>
                <a:schemeClr val="dk1"/>
              </a:buClr>
              <a:buSzPts val="1200"/>
              <a:buFont typeface="Calibri"/>
              <a:buNone/>
            </a:pPr>
            <a:r>
              <a:rPr lang="en-US" b="1" u="none" dirty="0"/>
              <a:t>Image Source: </a:t>
            </a:r>
            <a:r>
              <a:rPr lang="en-US" b="0" u="none" dirty="0" err="1"/>
              <a:t>Abortiononourownterms.org</a:t>
            </a:r>
            <a:endParaRPr lang="en-US" b="0" u="none"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563119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300"/>
              </a:spcBef>
              <a:spcAft>
                <a:spcPts val="0"/>
              </a:spcAft>
              <a:buClr>
                <a:schemeClr val="dk1"/>
              </a:buClr>
              <a:buSzPts val="1100"/>
              <a:buFont typeface="Arial"/>
              <a:buChar char="•"/>
            </a:pPr>
            <a:r>
              <a:rPr lang="en-US" dirty="0"/>
              <a:t>Clinicians and other health care personnel typically do not have mandatory reporting requirements for SMA</a:t>
            </a:r>
          </a:p>
          <a:p>
            <a:pPr marL="685800" lvl="1" indent="-228600" algn="l" rtl="0">
              <a:spcBef>
                <a:spcPts val="300"/>
              </a:spcBef>
              <a:spcAft>
                <a:spcPts val="0"/>
              </a:spcAft>
              <a:buClr>
                <a:schemeClr val="dk1"/>
              </a:buClr>
              <a:buSzPts val="1100"/>
              <a:buFont typeface="Arial"/>
              <a:buChar char="•"/>
            </a:pPr>
            <a:r>
              <a:rPr lang="en-US" dirty="0"/>
              <a:t>Reporting may be a HIPAA violation and violation of patient privacy and confidentiality laws</a:t>
            </a:r>
          </a:p>
          <a:p>
            <a:pPr marL="685800" lvl="1" indent="-228600" algn="l" rtl="0">
              <a:spcBef>
                <a:spcPts val="300"/>
              </a:spcBef>
              <a:spcAft>
                <a:spcPts val="0"/>
              </a:spcAft>
              <a:buClr>
                <a:schemeClr val="dk1"/>
              </a:buClr>
              <a:buSzPts val="1100"/>
              <a:buFont typeface="Arial"/>
              <a:buChar char="•"/>
            </a:pPr>
            <a:r>
              <a:rPr lang="en-US" dirty="0"/>
              <a:t>Clinicians have a lot of discretion and power in reporting</a:t>
            </a:r>
          </a:p>
          <a:p>
            <a:pPr marL="685800" lvl="1" indent="-228600" algn="l" rtl="0">
              <a:spcBef>
                <a:spcPts val="300"/>
              </a:spcBef>
              <a:spcAft>
                <a:spcPts val="0"/>
              </a:spcAft>
              <a:buClr>
                <a:schemeClr val="dk1"/>
              </a:buClr>
              <a:buSzPts val="1100"/>
              <a:buFont typeface="Arial"/>
              <a:buChar char="•"/>
            </a:pPr>
            <a:r>
              <a:rPr lang="en-US" dirty="0"/>
              <a:t>Know the mandatory reporting laws in your state</a:t>
            </a:r>
          </a:p>
          <a:p>
            <a:pPr marL="685800" lvl="1" indent="-228600" algn="l" rtl="0">
              <a:spcBef>
                <a:spcPts val="300"/>
              </a:spcBef>
              <a:spcAft>
                <a:spcPts val="0"/>
              </a:spcAft>
              <a:buClr>
                <a:schemeClr val="dk1"/>
              </a:buClr>
              <a:buSzPts val="1100"/>
              <a:buFont typeface="Arial"/>
              <a:buChar char="•"/>
            </a:pPr>
            <a:r>
              <a:rPr lang="en-US" dirty="0"/>
              <a:t>Be judicious in what you record in the EMR (only record what you need to provide and document appropriate healthcare)</a:t>
            </a:r>
          </a:p>
          <a:p>
            <a:pPr marL="228600" lvl="0" indent="-228600" algn="l" rtl="0">
              <a:spcBef>
                <a:spcPts val="300"/>
              </a:spcBef>
              <a:spcAft>
                <a:spcPts val="0"/>
              </a:spcAft>
              <a:buClr>
                <a:schemeClr val="dk1"/>
              </a:buClr>
              <a:buSzPts val="1100"/>
              <a:buFont typeface="Arial"/>
              <a:buChar char="•"/>
            </a:pPr>
            <a:r>
              <a:rPr lang="en-US" dirty="0"/>
              <a:t>Regardless of our personal beliefs, we have responsibilities as health care providers:</a:t>
            </a:r>
          </a:p>
          <a:p>
            <a:pPr marL="685800" lvl="1" indent="-228600" algn="l" rtl="0">
              <a:spcBef>
                <a:spcPts val="300"/>
              </a:spcBef>
              <a:spcAft>
                <a:spcPts val="0"/>
              </a:spcAft>
              <a:buClr>
                <a:schemeClr val="dk1"/>
              </a:buClr>
              <a:buSzPts val="1100"/>
              <a:buFont typeface="Arial"/>
              <a:buChar char="•"/>
            </a:pPr>
            <a:r>
              <a:rPr lang="en-US" dirty="0"/>
              <a:t>Provide pregnancy options counseling, which includes information about abortion</a:t>
            </a:r>
          </a:p>
          <a:p>
            <a:pPr marL="685800" lvl="1" indent="-228600" algn="l" rtl="0">
              <a:spcBef>
                <a:spcPts val="300"/>
              </a:spcBef>
              <a:spcAft>
                <a:spcPts val="0"/>
              </a:spcAft>
              <a:buClr>
                <a:schemeClr val="dk1"/>
              </a:buClr>
              <a:buSzPts val="1100"/>
              <a:buFont typeface="Arial"/>
              <a:buChar char="•"/>
            </a:pPr>
            <a:r>
              <a:rPr lang="en-US" dirty="0"/>
              <a:t>Refer patients to sources of care if you cannot provide it at your clinic</a:t>
            </a:r>
          </a:p>
          <a:p>
            <a:pPr marL="685800" lvl="1" indent="-228600" algn="l" rtl="0">
              <a:spcBef>
                <a:spcPts val="300"/>
              </a:spcBef>
              <a:spcAft>
                <a:spcPts val="0"/>
              </a:spcAft>
              <a:buClr>
                <a:schemeClr val="dk1"/>
              </a:buClr>
              <a:buSzPts val="1100"/>
              <a:buFont typeface="Arial"/>
              <a:buChar char="•"/>
            </a:pPr>
            <a:r>
              <a:rPr lang="en-US" dirty="0"/>
              <a:t>Uphold core values: patient autonomy, patients’ health care needs above our personal beliefs</a:t>
            </a:r>
          </a:p>
          <a:p>
            <a:pPr marL="228600" lvl="0" indent="-228600" algn="l" rtl="0">
              <a:spcBef>
                <a:spcPts val="300"/>
              </a:spcBef>
              <a:spcAft>
                <a:spcPts val="0"/>
              </a:spcAft>
              <a:buClr>
                <a:schemeClr val="dk1"/>
              </a:buClr>
              <a:buSzPts val="1100"/>
              <a:buFont typeface="Arial"/>
              <a:buChar char="•"/>
            </a:pPr>
            <a:r>
              <a:rPr lang="en-US" dirty="0"/>
              <a:t>Provide information on safe self-management : what are the medications, how to take them, what to expect, when/where to seek help if you need it </a:t>
            </a:r>
          </a:p>
          <a:p>
            <a:pPr marL="228600" lvl="0" indent="-228600" algn="l" rtl="0">
              <a:spcBef>
                <a:spcPts val="300"/>
              </a:spcBef>
              <a:spcAft>
                <a:spcPts val="0"/>
              </a:spcAft>
              <a:buClr>
                <a:schemeClr val="dk1"/>
              </a:buClr>
              <a:buSzPts val="1100"/>
              <a:buFont typeface="Arial"/>
              <a:buChar char="•"/>
            </a:pPr>
            <a:r>
              <a:rPr lang="en-US" dirty="0"/>
              <a:t>Support people with the information they need after an SMA, provide follow-up care for people who want to confirm their completed abortion, and support them if they come in with heavy bleeding, pain, fevers, or complications – which we know from studies is rare. </a:t>
            </a:r>
            <a:r>
              <a:rPr lang="en-US" b="1" dirty="0"/>
              <a:t>These are the same symptoms and potential complications of miscarriage care. </a:t>
            </a:r>
            <a:r>
              <a:rPr lang="en-US" b="0" dirty="0"/>
              <a:t>Depending on the state you are in (e.g. LA, TX), there may be some nuances to figure out in terms of where is the line between providing information and “supporting” someone have an abortion. </a:t>
            </a:r>
            <a:endParaRPr lang="en-US" dirty="0"/>
          </a:p>
          <a:p>
            <a:pPr marL="228600" marR="0" lvl="0" indent="-228600" algn="l" rtl="0">
              <a:lnSpc>
                <a:spcPct val="100000"/>
              </a:lnSpc>
              <a:spcBef>
                <a:spcPts val="300"/>
              </a:spcBef>
              <a:spcAft>
                <a:spcPts val="0"/>
              </a:spcAft>
              <a:buClr>
                <a:schemeClr val="dk1"/>
              </a:buClr>
              <a:buSzPts val="1100"/>
              <a:buFont typeface="Arial"/>
              <a:buChar char="•"/>
            </a:pPr>
            <a:r>
              <a:rPr lang="en-US" b="1" dirty="0"/>
              <a:t>Post abortion care mimics the clinical presentation of a miscarriage. There is no reason to assume or record self-management in the patient’s chart. </a:t>
            </a:r>
            <a:r>
              <a:rPr lang="en-US" dirty="0"/>
              <a:t>A patient who is bleeding with a positive pregnancy test and non-viable fetus should be treated like anyone pregnant and bleeding. </a:t>
            </a:r>
            <a:endParaRPr lang="en-US" sz="1300" b="1" dirty="0"/>
          </a:p>
          <a:p>
            <a:pPr marL="228600" marR="0" lvl="0" indent="-228600" algn="l" rtl="0">
              <a:lnSpc>
                <a:spcPct val="100000"/>
              </a:lnSpc>
              <a:spcBef>
                <a:spcPts val="300"/>
              </a:spcBef>
              <a:spcAft>
                <a:spcPts val="0"/>
              </a:spcAft>
              <a:buClr>
                <a:schemeClr val="dk1"/>
              </a:buClr>
              <a:buSzPts val="1100"/>
              <a:buFont typeface="Arial"/>
              <a:buChar char="•"/>
            </a:pPr>
            <a:r>
              <a:rPr lang="en-US" dirty="0"/>
              <a:t>EDUCATE colleagues about self-managed abortion – values clarification is a great place to start. </a:t>
            </a:r>
          </a:p>
          <a:p>
            <a:pPr marL="228600" marR="0" lvl="0" indent="-228600" algn="l" rtl="0">
              <a:lnSpc>
                <a:spcPct val="100000"/>
              </a:lnSpc>
              <a:spcBef>
                <a:spcPts val="300"/>
              </a:spcBef>
              <a:spcAft>
                <a:spcPts val="0"/>
              </a:spcAft>
              <a:buClr>
                <a:schemeClr val="dk1"/>
              </a:buClr>
              <a:buSzPts val="1100"/>
              <a:buFont typeface="Arial"/>
              <a:buChar char="•"/>
            </a:pPr>
            <a:r>
              <a:rPr lang="en-US" dirty="0"/>
              <a:t>Review written policies on mandatory reporting: are there ways to change the policy so that it does not go beyond what is required by the state and upholds patient privacy and autonomy? See this mandatory reporting factsheet: https://</a:t>
            </a:r>
            <a:r>
              <a:rPr lang="en-US" dirty="0" err="1"/>
              <a:t>ifwhenhow.org</a:t>
            </a:r>
            <a:r>
              <a:rPr lang="en-US" dirty="0"/>
              <a:t>/resources/mandatory-reporting-fact-sheet/ </a:t>
            </a:r>
          </a:p>
          <a:p>
            <a:pPr marL="228600" marR="0" lvl="0" indent="-228600" algn="l" rtl="0">
              <a:lnSpc>
                <a:spcPct val="100000"/>
              </a:lnSpc>
              <a:spcBef>
                <a:spcPts val="300"/>
              </a:spcBef>
              <a:spcAft>
                <a:spcPts val="0"/>
              </a:spcAft>
              <a:buClr>
                <a:schemeClr val="dk1"/>
              </a:buClr>
              <a:buSzPts val="1100"/>
              <a:buFont typeface="Arial"/>
              <a:buChar char="•"/>
            </a:pPr>
            <a:r>
              <a:rPr lang="en-US" i="0" dirty="0">
                <a:solidFill>
                  <a:schemeClr val="dk1"/>
                </a:solidFill>
                <a:latin typeface="+mn-lt"/>
                <a:ea typeface="+mn-ea"/>
                <a:cs typeface="+mn-cs"/>
                <a:sym typeface="Calibri"/>
              </a:rPr>
              <a:t>Support your institution with HIPAA and mandatory reporting trainings (If/When/How can help)</a:t>
            </a:r>
            <a:endParaRPr lang="en-US" sz="1300" dirty="0"/>
          </a:p>
          <a:p>
            <a:pPr marL="228600" marR="0" lvl="0" indent="-228600" algn="l" rtl="0">
              <a:lnSpc>
                <a:spcPct val="100000"/>
              </a:lnSpc>
              <a:spcBef>
                <a:spcPts val="300"/>
              </a:spcBef>
              <a:spcAft>
                <a:spcPts val="0"/>
              </a:spcAft>
              <a:buClr>
                <a:schemeClr val="dk1"/>
              </a:buClr>
              <a:buSzPts val="1100"/>
              <a:buFont typeface="Arial"/>
              <a:buChar char="•"/>
            </a:pPr>
            <a:r>
              <a:rPr lang="en-US" dirty="0"/>
              <a:t>Speak about SMA with compassion and respect: </a:t>
            </a:r>
            <a:r>
              <a:rPr lang="en-US" sz="1100" i="0" dirty="0">
                <a:solidFill>
                  <a:schemeClr val="dk1"/>
                </a:solidFill>
                <a:latin typeface="+mn-lt"/>
                <a:ea typeface="+mn-ea"/>
                <a:cs typeface="+mn-cs"/>
                <a:sym typeface="Calibri"/>
              </a:rPr>
              <a:t>Judgment or discouragement from someone in the medical profession may increase feelings of shame and deter people from seeking medical care in the rare event of a post-self-managed abortion complication.</a:t>
            </a:r>
            <a:endParaRPr lang="en-US" dirty="0"/>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457200" marR="0" lvl="1" indent="0" algn="l" rtl="0">
              <a:lnSpc>
                <a:spcPct val="100000"/>
              </a:lnSpc>
              <a:spcBef>
                <a:spcPts val="300"/>
              </a:spcBef>
              <a:spcAft>
                <a:spcPts val="0"/>
              </a:spcAft>
              <a:buClr>
                <a:schemeClr val="dk1"/>
              </a:buClr>
              <a:buSzPts val="1100"/>
              <a:buFont typeface="Calibri"/>
              <a:buNone/>
            </a:pPr>
            <a:r>
              <a:rPr lang="en-US" sz="1100" i="0" dirty="0">
                <a:solidFill>
                  <a:schemeClr val="dk1"/>
                </a:solidFill>
                <a:latin typeface="+mn-lt"/>
                <a:ea typeface="+mn-ea"/>
                <a:cs typeface="+mn-cs"/>
                <a:sym typeface="Calibri"/>
              </a:rPr>
              <a:t>Note: This is not legal advice, this is information we have learned thus far. If you want more information about legal issues, mandatory reporting, your state laws and requirements affecting SMA, contact the Abortion Defense Network</a:t>
            </a:r>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457200" marR="0" lvl="1" indent="0" algn="l" rtl="0">
              <a:lnSpc>
                <a:spcPct val="100000"/>
              </a:lnSpc>
              <a:spcBef>
                <a:spcPts val="300"/>
              </a:spcBef>
              <a:spcAft>
                <a:spcPts val="0"/>
              </a:spcAft>
              <a:buClr>
                <a:schemeClr val="dk1"/>
              </a:buClr>
              <a:buSzPts val="1100"/>
              <a:buFont typeface="Calibri"/>
              <a:buNone/>
            </a:pPr>
            <a:r>
              <a:rPr lang="en-US" sz="1100" i="0" dirty="0">
                <a:solidFill>
                  <a:schemeClr val="dk1"/>
                </a:solidFill>
                <a:latin typeface="+mn-lt"/>
                <a:ea typeface="+mn-ea"/>
                <a:cs typeface="+mn-cs"/>
                <a:sym typeface="Calibri"/>
              </a:rPr>
              <a:t>https://</a:t>
            </a:r>
            <a:r>
              <a:rPr lang="en-US" sz="1100" i="0" dirty="0" err="1">
                <a:solidFill>
                  <a:schemeClr val="dk1"/>
                </a:solidFill>
                <a:latin typeface="+mn-lt"/>
                <a:ea typeface="+mn-ea"/>
                <a:cs typeface="+mn-cs"/>
                <a:sym typeface="Calibri"/>
              </a:rPr>
              <a:t>abortiondefensenetwork.org</a:t>
            </a:r>
            <a:r>
              <a:rPr lang="en-US" sz="1100" i="0" dirty="0">
                <a:solidFill>
                  <a:schemeClr val="dk1"/>
                </a:solidFill>
                <a:latin typeface="+mn-lt"/>
                <a:ea typeface="+mn-ea"/>
                <a:cs typeface="+mn-cs"/>
                <a:sym typeface="Calibri"/>
              </a:rPr>
              <a:t>/</a:t>
            </a:r>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0" lvl="0" indent="0" algn="l" rtl="0">
              <a:spcBef>
                <a:spcPts val="0"/>
              </a:spcBef>
              <a:spcAft>
                <a:spcPts val="0"/>
              </a:spcAft>
              <a:buNone/>
            </a:pPr>
            <a:r>
              <a:rPr lang="en-US" sz="1100" b="1" i="0" dirty="0">
                <a:solidFill>
                  <a:schemeClr val="dk1"/>
                </a:solidFill>
                <a:latin typeface="+mn-lt"/>
                <a:ea typeface="+mn-ea"/>
                <a:cs typeface="+mn-cs"/>
                <a:sym typeface="Calibri"/>
              </a:rPr>
              <a:t>References</a:t>
            </a:r>
            <a:endParaRPr lang="en-US" sz="1100" dirty="0"/>
          </a:p>
          <a:p>
            <a:pPr marL="0" marR="0" lvl="0" indent="0" algn="l" rtl="0">
              <a:lnSpc>
                <a:spcPct val="100000"/>
              </a:lnSpc>
              <a:spcBef>
                <a:spcPts val="0"/>
              </a:spcBef>
              <a:spcAft>
                <a:spcPts val="0"/>
              </a:spcAft>
              <a:buClr>
                <a:schemeClr val="dk1"/>
              </a:buClr>
              <a:buSzPts val="1100"/>
              <a:buFont typeface="Calibri"/>
              <a:buNone/>
            </a:pPr>
            <a:r>
              <a:rPr lang="en-US" sz="1100" b="0" u="none" dirty="0"/>
              <a:t>https://</a:t>
            </a:r>
            <a:r>
              <a:rPr lang="en-US" sz="1100" b="0" u="none" dirty="0" err="1"/>
              <a:t>www.innovating-education.org</a:t>
            </a:r>
            <a:r>
              <a:rPr lang="en-US" sz="1100" b="0" u="none" dirty="0"/>
              <a:t>/course/when-abortion-is-not-available/</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Self-Managed Abortion and the Law. What health care providers need to know. </a:t>
            </a:r>
          </a:p>
          <a:p>
            <a:pPr marL="0" lvl="0" indent="0" algn="l" rtl="0">
              <a:spcBef>
                <a:spcPts val="0"/>
              </a:spcBef>
              <a:spcAft>
                <a:spcPts val="0"/>
              </a:spcAft>
              <a:buNone/>
            </a:pPr>
            <a:r>
              <a:rPr lang="en-US" sz="1100" dirty="0"/>
              <a:t>https://www.reproductiveaccess.org/resource/insights-self-managed-abortion-what-clinicians-need-to-know/</a:t>
            </a:r>
            <a:r>
              <a:rPr lang="en-US" sz="1100" b="0" i="0" dirty="0">
                <a:solidFill>
                  <a:schemeClr val="dk1"/>
                </a:solidFill>
                <a:latin typeface="+mn-lt"/>
                <a:ea typeface="+mn-ea"/>
                <a:cs typeface="+mn-cs"/>
                <a:sym typeface="Calibri"/>
              </a:rPr>
              <a:t> </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Repro Legal Helpline: http://</a:t>
            </a:r>
            <a:r>
              <a:rPr lang="en-US" sz="1100" b="0" i="0" dirty="0" err="1">
                <a:solidFill>
                  <a:schemeClr val="dk1"/>
                </a:solidFill>
                <a:latin typeface="+mn-lt"/>
                <a:ea typeface="+mn-ea"/>
                <a:cs typeface="+mn-cs"/>
                <a:sym typeface="Calibri"/>
              </a:rPr>
              <a:t>www.reprolegalhelpline.org</a:t>
            </a:r>
            <a:r>
              <a:rPr lang="en-US" sz="1100" b="0" i="0" dirty="0">
                <a:solidFill>
                  <a:schemeClr val="dk1"/>
                </a:solidFill>
                <a:latin typeface="+mn-lt"/>
                <a:ea typeface="+mn-ea"/>
                <a:cs typeface="+mn-cs"/>
                <a:sym typeface="Calibri"/>
              </a:rPr>
              <a:t>/ </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sz="1100" i="0" dirty="0">
                <a:solidFill>
                  <a:schemeClr val="dk1"/>
                </a:solidFill>
                <a:latin typeface="+mn-lt"/>
                <a:ea typeface="+mn-ea"/>
                <a:cs typeface="+mn-cs"/>
                <a:sym typeface="Calibri"/>
              </a:rPr>
              <a:t>https://</a:t>
            </a:r>
            <a:r>
              <a:rPr lang="en-US" sz="1100" i="0" dirty="0" err="1">
                <a:solidFill>
                  <a:schemeClr val="dk1"/>
                </a:solidFill>
                <a:latin typeface="+mn-lt"/>
                <a:ea typeface="+mn-ea"/>
                <a:cs typeface="+mn-cs"/>
                <a:sym typeface="Calibri"/>
              </a:rPr>
              <a:t>abortiondefensenetwork.org</a:t>
            </a:r>
            <a:r>
              <a:rPr lang="en-US" sz="1100" i="0" dirty="0">
                <a:solidFill>
                  <a:schemeClr val="dk1"/>
                </a:solidFill>
                <a:latin typeface="+mn-lt"/>
                <a:ea typeface="+mn-ea"/>
                <a:cs typeface="+mn-cs"/>
                <a:sym typeface="Calibri"/>
              </a:rPr>
              <a:t>/</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sz="1100" i="0" dirty="0">
                <a:solidFill>
                  <a:schemeClr val="dk1"/>
                </a:solidFill>
                <a:latin typeface="+mn-lt"/>
                <a:ea typeface="+mn-ea"/>
                <a:cs typeface="+mn-cs"/>
                <a:sym typeface="Calibri"/>
              </a:rPr>
              <a:t>https://</a:t>
            </a:r>
            <a:r>
              <a:rPr lang="en-US" sz="1100" i="0" dirty="0" err="1">
                <a:solidFill>
                  <a:schemeClr val="dk1"/>
                </a:solidFill>
                <a:latin typeface="+mn-lt"/>
                <a:ea typeface="+mn-ea"/>
                <a:cs typeface="+mn-cs"/>
                <a:sym typeface="Calibri"/>
              </a:rPr>
              <a:t>ifwhenhow.org</a:t>
            </a:r>
            <a:r>
              <a:rPr lang="en-US" sz="1100" i="0" dirty="0">
                <a:solidFill>
                  <a:schemeClr val="dk1"/>
                </a:solidFill>
                <a:latin typeface="+mn-lt"/>
                <a:ea typeface="+mn-ea"/>
                <a:cs typeface="+mn-cs"/>
                <a:sym typeface="Calibri"/>
              </a:rPr>
              <a:t>/resources/mandatory-reporting-fact-sheet/ </a:t>
            </a:r>
          </a:p>
          <a:p>
            <a:pPr marL="0" lvl="0" indent="0" algn="l" rtl="0">
              <a:spcBef>
                <a:spcPts val="0"/>
              </a:spcBef>
              <a:spcAft>
                <a:spcPts val="0"/>
              </a:spcAft>
              <a:buNone/>
            </a:pPr>
            <a:endParaRPr lang="en-US" sz="1100" dirty="0"/>
          </a:p>
        </p:txBody>
      </p:sp>
    </p:spTree>
    <p:extLst>
      <p:ext uri="{BB962C8B-B14F-4D97-AF65-F5344CB8AC3E}">
        <p14:creationId xmlns:p14="http://schemas.microsoft.com/office/powerpoint/2010/main" val="34575811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Optional Activity (20-30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Note to facilitator: There are two more case studies in this PPT and in the case study facilitator guide and workshop participant guide. Consider these options:</a:t>
            </a:r>
          </a:p>
          <a:p>
            <a:pPr marL="457200" lvl="0" indent="-457200" algn="l" rtl="0">
              <a:spcBef>
                <a:spcPts val="0"/>
              </a:spcBef>
              <a:spcAft>
                <a:spcPts val="0"/>
              </a:spcAft>
              <a:buAutoNum type="arabicParenR"/>
            </a:pPr>
            <a:r>
              <a:rPr lang="en-US" b="0" dirty="0"/>
              <a:t>Divide participants into small groups or breakout rooms to go through and discuss the two case studies. After, you can come back as a large group and ask a representative to answer the case study discussion questions or field any questions that came out of the cases. </a:t>
            </a:r>
          </a:p>
          <a:p>
            <a:pPr marL="457200" lvl="0" indent="-457200" algn="l" rtl="0">
              <a:spcBef>
                <a:spcPts val="0"/>
              </a:spcBef>
              <a:spcAft>
                <a:spcPts val="0"/>
              </a:spcAft>
              <a:buAutoNum type="arabicParenR"/>
            </a:pPr>
            <a:r>
              <a:rPr lang="en-US" b="0" dirty="0"/>
              <a:t>Walk through the case studies as 1 large group (pause screen share and ask participants to read the text in the guide aloud or you can read the text in the guide]. Invite participants to answer the discussion questions aloud and use your guide to help facilitate discussion. </a:t>
            </a:r>
          </a:p>
          <a:p>
            <a:pPr marL="457200" lvl="0" indent="-457200" algn="l" rtl="0">
              <a:spcBef>
                <a:spcPts val="0"/>
              </a:spcBef>
              <a:spcAft>
                <a:spcPts val="0"/>
              </a:spcAft>
              <a:buAutoNum type="arabicParenR"/>
            </a:pPr>
            <a:r>
              <a:rPr lang="en-US" b="0" dirty="0"/>
              <a:t>Or, for time, skip these case studies and invite participants to work on them at home. </a:t>
            </a:r>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Participant Guide [link].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Find the Facilitator’s Case Study Guide here [link]. </a:t>
            </a:r>
            <a:endParaRPr lang="en-US" dirty="0"/>
          </a:p>
        </p:txBody>
      </p:sp>
    </p:spTree>
    <p:extLst>
      <p:ext uri="{BB962C8B-B14F-4D97-AF65-F5344CB8AC3E}">
        <p14:creationId xmlns:p14="http://schemas.microsoft.com/office/powerpoint/2010/main" val="21803944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facilitator: </a:t>
            </a:r>
            <a:r>
              <a:rPr lang="en-US" dirty="0"/>
              <a:t>This discussion may not be appropriate in states that are highly restrictive toward abortion care. Consider your audience before discussing this part of the presentation.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you include this part of the presentation, you can:</a:t>
            </a:r>
          </a:p>
          <a:p>
            <a:pPr marL="0" lvl="0" indent="0" algn="l" rtl="0">
              <a:spcBef>
                <a:spcPts val="0"/>
              </a:spcBef>
              <a:spcAft>
                <a:spcPts val="0"/>
              </a:spcAft>
              <a:buNone/>
            </a:pPr>
            <a:r>
              <a:rPr lang="en-US" dirty="0"/>
              <a:t>- Ask the audience this discussion question and have them share their ideas first</a:t>
            </a:r>
          </a:p>
          <a:p>
            <a:pPr marL="0" lvl="0" indent="0" algn="l" rtl="0">
              <a:spcBef>
                <a:spcPts val="0"/>
              </a:spcBef>
              <a:spcAft>
                <a:spcPts val="0"/>
              </a:spcAft>
              <a:buNone/>
            </a:pPr>
            <a:r>
              <a:rPr lang="en-US" dirty="0"/>
              <a:t>- Share your experiences providing medication abortion in a primary care setting. If you implemented new services, talk about challenges and strategies you’ve taken on.</a:t>
            </a:r>
          </a:p>
          <a:p>
            <a:pPr marL="0" lvl="0" indent="0" algn="l" rtl="0">
              <a:spcBef>
                <a:spcPts val="0"/>
              </a:spcBef>
              <a:spcAft>
                <a:spcPts val="0"/>
              </a:spcAft>
              <a:buNone/>
            </a:pPr>
            <a:r>
              <a:rPr lang="en-US" dirty="0"/>
              <a:t>- Or, go through issues to think about on the next slide, then ask the audience for other concerns and barriers they are thinking about. </a:t>
            </a:r>
          </a:p>
        </p:txBody>
      </p:sp>
    </p:spTree>
    <p:extLst>
      <p:ext uri="{BB962C8B-B14F-4D97-AF65-F5344CB8AC3E}">
        <p14:creationId xmlns:p14="http://schemas.microsoft.com/office/powerpoint/2010/main" val="40754846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b="1" dirty="0"/>
              <a:t>Note to facilitator: </a:t>
            </a:r>
            <a:r>
              <a:rPr lang="en-US" b="0" dirty="0"/>
              <a:t>Share your own experiences starting new MAB services, if possible!</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Here are some of the big picture issues to think about. We’re going to briefly summarize them, but please visit the RHAP website which contains a lot of tools and resources that can help you with these issues. RHAP staff can provide technical assistance to any clinician or organization needing help to integrate abortion care. Reach out to </a:t>
            </a:r>
            <a:r>
              <a:rPr lang="en-US" dirty="0" err="1"/>
              <a:t>program@reproductiveaccess.org</a:t>
            </a:r>
            <a:r>
              <a:rPr lang="en-US" dirty="0"/>
              <a:t>. </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r>
              <a:rPr lang="en-US" b="1" dirty="0"/>
              <a:t>[Drop links in the chat]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main resource to review is this toolkit which goes through many ideas on getting started with medication abortion in primary care. </a:t>
            </a:r>
            <a:r>
              <a:rPr lang="en-US" u="sng" dirty="0">
                <a:solidFill>
                  <a:schemeClr val="hlink"/>
                </a:solidFill>
                <a:hlinkClick r:id="rId3"/>
              </a:rPr>
              <a:t>https://www.reproductiveaccess.org/resource/toolkit-medication-abortion/</a:t>
            </a:r>
            <a:endParaRPr lang="en-US" u="sng" dirty="0">
              <a:solidFill>
                <a:schemeClr val="hlink"/>
              </a:solidFill>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 If you receive federal funding, you can still provide abortion care, but you’ll have key things to consider and navigate to ensure in your accounting that any funding that goes toward providing abortion services is not federal funds or otherwise restricted funds. RHAP can help you navigate this.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 Depending upon your state, this could be a complicated discussion. Please make sure to connect with RHAP and your local cluster to understand if any laws or policies affect abortion care in your state. Guttmacher Institute has excellent resources on up to date information about state laws and policies. </a:t>
            </a:r>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3. </a:t>
            </a:r>
            <a:r>
              <a:rPr lang="en-US" dirty="0"/>
              <a:t>Start by identifying other clinicians, administrators, and staff who might be allies and champions in introducing abortion services. Form a planning committee that can meet regularly to discuss tasks, timeline, barriers, and potential solutions. It’s helpful for this team to be multidisciplinary and to include an administrator.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 Starting conversations with staff around providing abortion care is critical.  Include all staff at all levels.  Many start with Values Clarification exercises to help process feelings. </a:t>
            </a:r>
            <a:r>
              <a:rPr lang="en-US" u="sng" dirty="0">
                <a:solidFill>
                  <a:schemeClr val="hlink"/>
                </a:solidFill>
                <a:hlinkClick r:id="rId4"/>
              </a:rPr>
              <a:t>https://www.reproductiveaccess.org/resource/values-clarification-workshop/</a:t>
            </a:r>
            <a:r>
              <a:rPr lang="en-US" dirty="0"/>
              <a:t>. Some places do a staff and patient attitude survey:  Patient attitude survey example:  </a:t>
            </a:r>
            <a:r>
              <a:rPr lang="en-US" u="sng" dirty="0">
                <a:solidFill>
                  <a:schemeClr val="hlink"/>
                </a:solidFill>
                <a:hlinkClick r:id="rId5"/>
              </a:rPr>
              <a:t>https://www.reproductiveaccess.org/resource/patient-attitude-survey/</a:t>
            </a:r>
            <a:r>
              <a:rPr lang="en-US" dirty="0"/>
              <a:t>.  Staff attitude survey example:  </a:t>
            </a:r>
            <a:r>
              <a:rPr lang="en-US" u="sng" dirty="0">
                <a:solidFill>
                  <a:schemeClr val="hlink"/>
                </a:solidFill>
                <a:hlinkClick r:id="rId6"/>
              </a:rPr>
              <a:t>https://www.reproductiveaccess.org/resource/staff-attitude-survey/</a:t>
            </a:r>
            <a:endParaRPr lang="en-US" u="sng" dirty="0">
              <a:solidFill>
                <a:schemeClr val="hlink"/>
              </a:solidFill>
            </a:endParaRPr>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5. </a:t>
            </a:r>
            <a:r>
              <a:rPr lang="en-US" dirty="0"/>
              <a:t>Your pharmacy or someone in your organization needs to sign up with a manufacturer to dispense or prescribe mifepristone.  There are two : GenBioPro (generic) and Danco (branded, </a:t>
            </a:r>
            <a:r>
              <a:rPr lang="en-US" dirty="0" err="1"/>
              <a:t>Mifeprex</a:t>
            </a:r>
            <a:r>
              <a:rPr lang="en-US" dirty="0"/>
              <a:t>). Here is a step by step guide:  </a:t>
            </a:r>
            <a:r>
              <a:rPr lang="en-US" u="sng" dirty="0">
                <a:solidFill>
                  <a:schemeClr val="hlink"/>
                </a:solidFill>
                <a:hlinkClick r:id="rId7"/>
              </a:rPr>
              <a:t>https://www.reproductiveaccess.org/resource/order-mifepristone/</a:t>
            </a:r>
            <a:r>
              <a:rPr lang="en-US" dirty="0"/>
              <a:t>.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6. RHAP has sample policies, protocols and procedures you can adapt for your setting and context: </a:t>
            </a:r>
            <a:r>
              <a:rPr lang="en-US" u="sng" dirty="0">
                <a:solidFill>
                  <a:schemeClr val="hlink"/>
                </a:solidFill>
                <a:hlinkClick r:id="rId8"/>
              </a:rPr>
              <a:t>https://www.reproductiveaccess.org/resource/medication-abortion-protocol/</a:t>
            </a:r>
            <a:endParaRPr lang="en-US" dirty="0"/>
          </a:p>
          <a:p>
            <a:pPr marL="228600" lvl="0" indent="-15240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7. Reimbursement varies by state and insurance plan. Only a few states provide Medicaid reimbursement of abortion.  </a:t>
            </a:r>
            <a:r>
              <a:rPr lang="en-US" u="sng" dirty="0">
                <a:solidFill>
                  <a:schemeClr val="hlink"/>
                </a:solidFill>
                <a:hlinkClick r:id="rId9"/>
              </a:rPr>
              <a:t>https://www.reproductiveaccess.org/resource/medication-abortion-coding/</a:t>
            </a:r>
            <a:r>
              <a:rPr lang="en-US" dirty="0"/>
              <a:t>. It is possible to provide abortion in health centers that receive federal funding, including FQHCs.  Special care needs to be taken to segregate costs/visits so that no federal dollars are spent on abortion care. But it is possible! RHAP can help.  See this billing guide and practical guide for FQHCs and Title X Clinics: </a:t>
            </a:r>
          </a:p>
          <a:p>
            <a:pPr marL="0" lvl="0" indent="0" algn="l" rtl="0">
              <a:spcBef>
                <a:spcPts val="0"/>
              </a:spcBef>
              <a:spcAft>
                <a:spcPts val="0"/>
              </a:spcAft>
              <a:buClr>
                <a:schemeClr val="dk1"/>
              </a:buClr>
              <a:buSzPts val="1200"/>
              <a:buFont typeface="Calibri"/>
              <a:buNone/>
            </a:pPr>
            <a:r>
              <a:rPr lang="en-US" u="sng" dirty="0">
                <a:solidFill>
                  <a:schemeClr val="hlink"/>
                </a:solidFill>
                <a:hlinkClick r:id="rId10"/>
              </a:rPr>
              <a:t>https://www.reproductiveaccess.org/resource/abortion-administrative-guide/</a:t>
            </a:r>
            <a:endParaRPr lang="en-US" u="sng" dirty="0">
              <a:solidFill>
                <a:schemeClr val="hlink"/>
              </a:solidFill>
            </a:endParaRPr>
          </a:p>
          <a:p>
            <a:pPr marL="0" lvl="0" indent="0" algn="l" rtl="0">
              <a:spcBef>
                <a:spcPts val="0"/>
              </a:spcBef>
              <a:spcAft>
                <a:spcPts val="0"/>
              </a:spcAft>
              <a:buClr>
                <a:schemeClr val="dk1"/>
              </a:buClr>
              <a:buSzPts val="1200"/>
              <a:buFont typeface="Calibri"/>
              <a:buNone/>
            </a:pPr>
            <a:r>
              <a:rPr lang="en-US" u="sng" dirty="0">
                <a:solidFill>
                  <a:schemeClr val="hlink"/>
                </a:solidFill>
              </a:rPr>
              <a:t>https://www.reproductiveaccess.org/resource/practical-guide-to-understanding-restrictions-on-the-use-of-federal-funds-for-abortion-services/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8. Definitely check to make sure your professional liability insurance/malpractice will cover medication abortion. If you work in a federally qualified health center, you will likely have to get additional insurance to cover medication abortion care. Lots of FQHCs have gap coverage in place for services like L&amp;D and hospital care -- it’s possible to add abortion care to gap coverage too. </a:t>
            </a:r>
          </a:p>
          <a:p>
            <a:pPr marL="0" lvl="0" indent="0" algn="l" rtl="0">
              <a:spcBef>
                <a:spcPts val="0"/>
              </a:spcBef>
              <a:spcAft>
                <a:spcPts val="0"/>
              </a:spcAft>
              <a:buClr>
                <a:schemeClr val="dk1"/>
              </a:buClr>
              <a:buSzPts val="1200"/>
              <a:buFont typeface="Calibri"/>
              <a:buNone/>
            </a:pPr>
            <a:endParaRPr lang="en-US" dirty="0"/>
          </a:p>
          <a:p>
            <a:endParaRPr lang="en-US" dirty="0"/>
          </a:p>
          <a:p>
            <a:r>
              <a:rPr lang="en-US" dirty="0"/>
              <a:t>Image Source: Created by Adrien Coquet from the Noun Project</a:t>
            </a:r>
          </a:p>
        </p:txBody>
      </p:sp>
    </p:spTree>
    <p:extLst>
      <p:ext uri="{BB962C8B-B14F-4D97-AF65-F5344CB8AC3E}">
        <p14:creationId xmlns:p14="http://schemas.microsoft.com/office/powerpoint/2010/main" val="38657818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 just want to highlight some more resources from RHAP. You can find a range of patient education materials, clinical tools, and implementation guidance to support providing medication abortion in your health center.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Before we take questions, I want you to return to your KWL from the beginning of the session: Take a moment to write down 2-3 things that you’ve learned.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Okay, any questions?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https://www.reproductiveaccess.org/resource/telehealth-care-for-mab-workflow/</a:t>
            </a:r>
          </a:p>
          <a:p>
            <a:pPr marL="342900" indent="-342900">
              <a:buFont typeface="Arial" panose="020B0604020202020204" pitchFamily="34" charset="0"/>
              <a:buChar char="•"/>
            </a:pPr>
            <a:r>
              <a:rPr lang="en-US" dirty="0"/>
              <a:t>https://www.reproductiveaccess.org/resource/early-abortion-options/</a:t>
            </a:r>
          </a:p>
          <a:p>
            <a:pPr marL="342900" indent="-342900">
              <a:buFont typeface="Arial" panose="020B0604020202020204" pitchFamily="34" charset="0"/>
              <a:buChar char="•"/>
            </a:pPr>
            <a:r>
              <a:rPr lang="en-US" dirty="0"/>
              <a:t>https://www.reproductiveaccess.org/resource/medication-abortion-faqs/</a:t>
            </a:r>
          </a:p>
          <a:p>
            <a:pPr marL="342900" indent="-342900">
              <a:buFont typeface="Arial" panose="020B0604020202020204" pitchFamily="34" charset="0"/>
              <a:buChar char="•"/>
            </a:pPr>
            <a:r>
              <a:rPr lang="en-US" dirty="0"/>
              <a:t>https://www.reproductiveaccess.org/resource/medication-abortion-protocol/</a:t>
            </a:r>
          </a:p>
          <a:p>
            <a:pPr marL="342900" indent="-342900">
              <a:buFont typeface="Arial" panose="020B0604020202020204" pitchFamily="34" charset="0"/>
              <a:buChar char="•"/>
            </a:pPr>
            <a:r>
              <a:rPr lang="en-US" dirty="0"/>
              <a:t>https://www.reproductiveaccess.org/resource/medication-abortion-coding/</a:t>
            </a:r>
          </a:p>
          <a:p>
            <a:pPr marL="342900" indent="-342900">
              <a:buFont typeface="Arial" panose="020B0604020202020204" pitchFamily="34" charset="0"/>
              <a:buChar char="•"/>
            </a:pPr>
            <a:r>
              <a:rPr lang="en-US" dirty="0"/>
              <a:t>https://www.reproductiveaccess.org/resource/</a:t>
            </a:r>
            <a:r>
              <a:rPr lang="en-US" dirty="0" err="1"/>
              <a:t>sams</a:t>
            </a:r>
            <a:r>
              <a:rPr lang="en-US" dirty="0"/>
              <a:t>-medication-abortion-zine/</a:t>
            </a:r>
          </a:p>
          <a:p>
            <a:pPr marL="342900" indent="-342900">
              <a:buFont typeface="Arial" panose="020B0604020202020204" pitchFamily="34" charset="0"/>
              <a:buChar char="•"/>
            </a:pPr>
            <a:r>
              <a:rPr lang="en-US" dirty="0"/>
              <a:t>https://www.reproductiveaccess.org/resource/algorithm-phone-triage-bleeding-medication-abortion/</a:t>
            </a:r>
          </a:p>
        </p:txBody>
      </p:sp>
    </p:spTree>
    <p:extLst>
      <p:ext uri="{BB962C8B-B14F-4D97-AF65-F5344CB8AC3E}">
        <p14:creationId xmlns:p14="http://schemas.microsoft.com/office/powerpoint/2010/main" val="298089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Note to facilitators: </a:t>
            </a:r>
            <a:r>
              <a:rPr lang="en-US"/>
              <a:t>Introduce yourselves and tell a short story about why you are an abortion provider. Why do you provide abortion care? You are in charge of your story and your boundaries: you can share as much or as little about yourself and why you provide abortion as you like. </a:t>
            </a:r>
          </a:p>
          <a:p>
            <a:endParaRPr lang="en-US"/>
          </a:p>
          <a:p>
            <a:r>
              <a:rPr lang="en-US" b="0"/>
              <a:t>Some prompts to help you shape your story (adapted from PRH and We Testify): </a:t>
            </a:r>
            <a:r>
              <a:rPr lang="en-US"/>
              <a:t>What was a moment that things changed for you as a provider? What was a moment that you will never forget as a provider? What is a value you hold and why does it tie into your work? </a:t>
            </a:r>
          </a:p>
          <a:p>
            <a:endParaRPr lang="en-US"/>
          </a:p>
          <a:p>
            <a:r>
              <a:rPr lang="en-US"/>
              <a:t>If you need guidance on how to craft your story or talk about abortion, look at these resources:</a:t>
            </a:r>
          </a:p>
          <a:p>
            <a:endParaRPr lang="en-US"/>
          </a:p>
          <a:p>
            <a:r>
              <a:rPr lang="en-US"/>
              <a:t>https://</a:t>
            </a:r>
            <a:r>
              <a:rPr lang="en-US" err="1"/>
              <a:t>prh.org</a:t>
            </a:r>
            <a:r>
              <a:rPr lang="en-US"/>
              <a:t>/</a:t>
            </a:r>
            <a:r>
              <a:rPr lang="en-US" err="1"/>
              <a:t>talkaboutabortion</a:t>
            </a:r>
            <a:r>
              <a:rPr lang="en-US"/>
              <a:t>/</a:t>
            </a:r>
          </a:p>
          <a:p>
            <a:r>
              <a:rPr lang="en-US"/>
              <a:t>https://</a:t>
            </a:r>
            <a:r>
              <a:rPr lang="en-US" err="1"/>
              <a:t>nwlc.org</a:t>
            </a:r>
            <a:r>
              <a:rPr lang="en-US"/>
              <a:t>/resource/abortion-values-messaging-guides/</a:t>
            </a:r>
          </a:p>
          <a:p>
            <a:r>
              <a:rPr lang="en-US"/>
              <a:t>https://</a:t>
            </a:r>
            <a:r>
              <a:rPr lang="en-US" err="1"/>
              <a:t>www.theguardian.com</a:t>
            </a:r>
            <a:r>
              <a:rPr lang="en-US"/>
              <a:t>/world/2019/</a:t>
            </a:r>
            <a:r>
              <a:rPr lang="en-US" err="1"/>
              <a:t>aug</a:t>
            </a:r>
            <a:r>
              <a:rPr lang="en-US"/>
              <a:t>/05/doctors-who-provide-abortions-us-choice</a:t>
            </a:r>
          </a:p>
          <a:p>
            <a:r>
              <a:rPr lang="en-US"/>
              <a:t>https://</a:t>
            </a:r>
            <a:r>
              <a:rPr lang="en-US" err="1"/>
              <a:t>www.nytimes.com</a:t>
            </a:r>
            <a:r>
              <a:rPr lang="en-US"/>
              <a:t>/2019/10/22/opinion/abortion-clinic-</a:t>
            </a:r>
            <a:r>
              <a:rPr lang="en-US" err="1"/>
              <a:t>doctor.html</a:t>
            </a:r>
            <a:r>
              <a:rPr lang="en-US"/>
              <a:t> </a:t>
            </a:r>
          </a:p>
        </p:txBody>
      </p:sp>
    </p:spTree>
    <p:extLst>
      <p:ext uri="{BB962C8B-B14F-4D97-AF65-F5344CB8AC3E}">
        <p14:creationId xmlns:p14="http://schemas.microsoft.com/office/powerpoint/2010/main" val="24465259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a:t>
            </a:r>
            <a:r>
              <a:rPr lang="en-US" sz="2400" dirty="0" err="1">
                <a:effectLst/>
                <a:latin typeface="+mn-lt"/>
                <a:ea typeface="+mn-ea"/>
                <a:cs typeface="+mn-cs"/>
                <a:sym typeface="Calibri"/>
              </a:rPr>
              <a:t>accessdelivered</a:t>
            </a:r>
            <a:r>
              <a:rPr lang="en-US" sz="2400" dirty="0">
                <a:effectLst/>
                <a:latin typeface="+mn-lt"/>
                <a:ea typeface="+mn-ea"/>
                <a:cs typeface="+mn-cs"/>
                <a:sym typeface="Calibri"/>
              </a:rPr>
              <a:t>/.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a:t>
            </a:r>
            <a:r>
              <a:rPr lang="en-US" sz="2400" dirty="0" err="1">
                <a:effectLst/>
                <a:latin typeface="+mn-lt"/>
                <a:ea typeface="+mn-ea"/>
                <a:cs typeface="+mn-cs"/>
                <a:sym typeface="Calibri"/>
              </a:rPr>
              <a:t>womens</a:t>
            </a:r>
            <a:r>
              <a:rPr lang="en-US" sz="2400" dirty="0">
                <a:effectLst/>
                <a:latin typeface="+mn-lt"/>
                <a:ea typeface="+mn-ea"/>
                <a:cs typeface="+mn-cs"/>
                <a:sym typeface="Calibri"/>
              </a:rPr>
              <a:t>-health-policy/slide/state-restrictions-on-telehealth-abortion/.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a:t>
            </a:r>
            <a:r>
              <a:rPr lang="en-US" sz="2400" dirty="0" err="1">
                <a:effectLst/>
                <a:latin typeface="+mn-lt"/>
                <a:ea typeface="+mn-ea"/>
                <a:cs typeface="+mn-cs"/>
                <a:sym typeface="Calibri"/>
              </a:rPr>
              <a:t>Dzuba</a:t>
            </a:r>
            <a:r>
              <a:rPr lang="en-US" sz="2400" dirty="0">
                <a:effectLst/>
                <a:latin typeface="+mn-lt"/>
                <a:ea typeface="+mn-ea"/>
                <a:cs typeface="+mn-cs"/>
                <a:sym typeface="Calibri"/>
              </a:rPr>
              <a:t>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a:t>
            </a:r>
            <a:r>
              <a:rPr lang="en-US" sz="2400" dirty="0" err="1">
                <a:effectLst/>
                <a:latin typeface="+mn-lt"/>
                <a:ea typeface="+mn-ea"/>
                <a:cs typeface="+mn-cs"/>
                <a:sym typeface="Calibri"/>
              </a:rPr>
              <a:t>Coyaji</a:t>
            </a:r>
            <a:r>
              <a:rPr lang="en-US" sz="2400" dirty="0">
                <a:effectLst/>
                <a:latin typeface="+mn-lt"/>
                <a:ea typeface="+mn-ea"/>
                <a:cs typeface="+mn-cs"/>
                <a:sym typeface="Calibri"/>
              </a:rPr>
              <a:t>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a:t>
            </a:r>
            <a:r>
              <a:rPr lang="en-US" sz="2400" dirty="0" err="1">
                <a:effectLst/>
                <a:latin typeface="+mn-lt"/>
                <a:ea typeface="+mn-ea"/>
                <a:cs typeface="+mn-cs"/>
                <a:sym typeface="Calibri"/>
              </a:rPr>
              <a:t>Winikoff</a:t>
            </a:r>
            <a:r>
              <a:rPr lang="en-US" sz="2400" dirty="0">
                <a:effectLst/>
                <a:latin typeface="+mn-lt"/>
                <a:ea typeface="+mn-ea"/>
                <a:cs typeface="+mn-cs"/>
                <a:sym typeface="Calibri"/>
              </a:rPr>
              <a:t>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a:t>
            </a:r>
            <a:r>
              <a:rPr lang="en-US" sz="2400" dirty="0" err="1">
                <a:effectLst/>
                <a:latin typeface="+mn-lt"/>
                <a:ea typeface="+mn-ea"/>
                <a:cs typeface="+mn-cs"/>
                <a:sym typeface="Calibri"/>
              </a:rPr>
              <a:t>Winikoff</a:t>
            </a:r>
            <a:r>
              <a:rPr lang="en-US" sz="2400" dirty="0">
                <a:effectLst/>
                <a:latin typeface="+mn-lt"/>
                <a:ea typeface="+mn-ea"/>
                <a:cs typeface="+mn-cs"/>
                <a:sym typeface="Calibri"/>
              </a:rPr>
              <a:t>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a:t>
            </a:r>
            <a:r>
              <a:rPr lang="en-US" sz="2400" dirty="0" err="1">
                <a:effectLst/>
                <a:latin typeface="+mn-lt"/>
                <a:ea typeface="+mn-ea"/>
                <a:cs typeface="+mn-cs"/>
                <a:sym typeface="Calibri"/>
              </a:rPr>
              <a:t>Coyaji</a:t>
            </a:r>
            <a:r>
              <a:rPr lang="en-US" sz="2400" dirty="0">
                <a:effectLst/>
                <a:latin typeface="+mn-lt"/>
                <a:ea typeface="+mn-ea"/>
                <a:cs typeface="+mn-cs"/>
                <a:sym typeface="Calibri"/>
              </a:rPr>
              <a:t>, S. </a:t>
            </a:r>
            <a:r>
              <a:rPr lang="en-US" sz="2400" dirty="0" err="1">
                <a:effectLst/>
                <a:latin typeface="+mn-lt"/>
                <a:ea typeface="+mn-ea"/>
                <a:cs typeface="+mn-cs"/>
                <a:sym typeface="Calibri"/>
              </a:rPr>
              <a:t>Ambardekar</a:t>
            </a:r>
            <a:r>
              <a:rPr lang="en-US" sz="2400" dirty="0">
                <a:effectLst/>
                <a:latin typeface="+mn-lt"/>
                <a:ea typeface="+mn-ea"/>
                <a:cs typeface="+mn-cs"/>
                <a:sym typeface="Calibri"/>
              </a:rPr>
              <a:t>, E. Westheimer, B. </a:t>
            </a:r>
            <a:r>
              <a:rPr lang="en-US" sz="2400" dirty="0" err="1">
                <a:effectLst/>
                <a:latin typeface="+mn-lt"/>
                <a:ea typeface="+mn-ea"/>
                <a:cs typeface="+mn-cs"/>
                <a:sym typeface="Calibri"/>
              </a:rPr>
              <a:t>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a:t>
            </a:r>
            <a:r>
              <a:rPr lang="en-US" sz="2400" dirty="0" err="1">
                <a:effectLst/>
                <a:latin typeface="+mn-lt"/>
                <a:ea typeface="+mn-ea"/>
                <a:cs typeface="+mn-cs"/>
                <a:sym typeface="Calibri"/>
              </a:rPr>
              <a:t>Sanhueza</a:t>
            </a:r>
            <a:r>
              <a:rPr lang="en-US" sz="2400" dirty="0">
                <a:effectLst/>
                <a:latin typeface="+mn-lt"/>
                <a:ea typeface="+mn-ea"/>
                <a:cs typeface="+mn-cs"/>
                <a:sym typeface="Calibri"/>
              </a:rPr>
              <a:t> P, Hernandez EML, </a:t>
            </a:r>
            <a:r>
              <a:rPr lang="en-US" sz="2400" dirty="0" err="1">
                <a:effectLst/>
                <a:latin typeface="+mn-lt"/>
                <a:ea typeface="+mn-ea"/>
                <a:cs typeface="+mn-cs"/>
                <a:sym typeface="Calibri"/>
              </a:rPr>
              <a:t>Bousieguez</a:t>
            </a:r>
            <a:r>
              <a:rPr lang="en-US" sz="2400" dirty="0">
                <a:effectLst/>
                <a:latin typeface="+mn-lt"/>
                <a:ea typeface="+mn-ea"/>
                <a:cs typeface="+mn-cs"/>
                <a:sym typeface="Calibri"/>
              </a:rPr>
              <a:t> M, </a:t>
            </a:r>
            <a:r>
              <a:rPr lang="en-US" sz="2400" dirty="0" err="1">
                <a:effectLst/>
                <a:latin typeface="+mn-lt"/>
                <a:ea typeface="+mn-ea"/>
                <a:cs typeface="+mn-cs"/>
                <a:sym typeface="Calibri"/>
              </a:rPr>
              <a:t>Dzuba</a:t>
            </a:r>
            <a:r>
              <a:rPr lang="en-US" sz="2400" dirty="0">
                <a:effectLst/>
                <a:latin typeface="+mn-lt"/>
                <a:ea typeface="+mn-ea"/>
                <a:cs typeface="+mn-cs"/>
                <a:sym typeface="Calibri"/>
              </a:rPr>
              <a:t>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t>
            </a:r>
            <a:r>
              <a:rPr lang="en-US" sz="2400" dirty="0" err="1">
                <a:effectLst/>
                <a:latin typeface="+mn-lt"/>
                <a:ea typeface="+mn-ea"/>
                <a:cs typeface="+mn-cs"/>
                <a:sym typeface="Calibri"/>
              </a:rPr>
              <a:t>Ambardekar</a:t>
            </a:r>
            <a:r>
              <a:rPr lang="en-US" sz="2400" dirty="0">
                <a:effectLst/>
                <a:latin typeface="+mn-lt"/>
                <a:ea typeface="+mn-ea"/>
                <a:cs typeface="+mn-cs"/>
                <a:sym typeface="Calibri"/>
              </a:rPr>
              <a:t>, H. Bracken, V. </a:t>
            </a:r>
            <a:r>
              <a:rPr lang="en-US" sz="2400" dirty="0" err="1">
                <a:effectLst/>
                <a:latin typeface="+mn-lt"/>
                <a:ea typeface="+mn-ea"/>
                <a:cs typeface="+mn-cs"/>
                <a:sym typeface="Calibri"/>
              </a:rPr>
              <a:t>Raote</a:t>
            </a:r>
            <a:r>
              <a:rPr lang="en-US" sz="2400" dirty="0">
                <a:effectLst/>
                <a:latin typeface="+mn-lt"/>
                <a:ea typeface="+mn-ea"/>
                <a:cs typeface="+mn-cs"/>
                <a:sym typeface="Calibri"/>
              </a:rPr>
              <a:t>, A. </a:t>
            </a:r>
            <a:r>
              <a:rPr lang="en-US" sz="2400" dirty="0" err="1">
                <a:effectLst/>
                <a:latin typeface="+mn-lt"/>
                <a:ea typeface="+mn-ea"/>
                <a:cs typeface="+mn-cs"/>
                <a:sym typeface="Calibri"/>
              </a:rPr>
              <a:t>Mandlekar</a:t>
            </a:r>
            <a:r>
              <a:rPr lang="en-US" sz="2400" dirty="0">
                <a:effectLst/>
                <a:latin typeface="+mn-lt"/>
                <a:ea typeface="+mn-ea"/>
                <a:cs typeface="+mn-cs"/>
                <a:sym typeface="Calibri"/>
              </a:rPr>
              <a:t>, B. </a:t>
            </a:r>
            <a:r>
              <a:rPr lang="en-US" sz="2400" dirty="0" err="1">
                <a:effectLst/>
                <a:latin typeface="+mn-lt"/>
                <a:ea typeface="+mn-ea"/>
                <a:cs typeface="+mn-cs"/>
                <a:sym typeface="Calibri"/>
              </a:rPr>
              <a:t>Winikoff</a:t>
            </a:r>
            <a:r>
              <a:rPr lang="en-US" sz="2400" dirty="0">
                <a:effectLst/>
                <a:latin typeface="+mn-lt"/>
                <a:ea typeface="+mn-ea"/>
                <a:cs typeface="+mn-cs"/>
                <a:sym typeface="Calibri"/>
              </a:rPr>
              <a:t>. Are two doses of misoprostol after mifepristone for early abortion better than one?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err="1">
                <a:effectLst/>
                <a:latin typeface="+mn-lt"/>
                <a:ea typeface="+mn-ea"/>
                <a:cs typeface="+mn-cs"/>
                <a:sym typeface="Calibri"/>
              </a:rPr>
              <a:t>Creinin</a:t>
            </a:r>
            <a:r>
              <a:rPr lang="en-US" sz="2400" dirty="0">
                <a:effectLst/>
                <a:latin typeface="+mn-lt"/>
                <a:ea typeface="+mn-ea"/>
                <a:cs typeface="+mn-cs"/>
                <a:sym typeface="Calibri"/>
              </a:rPr>
              <a:t> MD, Fox MC, Teal S, Chen A, Schaff EA, </a:t>
            </a:r>
            <a:r>
              <a:rPr lang="en-US" sz="2400" dirty="0" err="1">
                <a:effectLst/>
                <a:latin typeface="+mn-lt"/>
                <a:ea typeface="+mn-ea"/>
                <a:cs typeface="+mn-cs"/>
                <a:sym typeface="Calibri"/>
              </a:rPr>
              <a:t>Meyn</a:t>
            </a:r>
            <a:r>
              <a:rPr lang="en-US" sz="2400" dirty="0">
                <a:effectLst/>
                <a:latin typeface="+mn-lt"/>
                <a:ea typeface="+mn-ea"/>
                <a:cs typeface="+mn-cs"/>
                <a:sym typeface="Calibri"/>
              </a:rPr>
              <a:t>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a:t>
            </a:r>
            <a:r>
              <a:rPr lang="en-US" sz="2400" dirty="0" err="1">
                <a:effectLst/>
                <a:latin typeface="+mn-lt"/>
                <a:ea typeface="+mn-ea"/>
                <a:cs typeface="+mn-cs"/>
                <a:sym typeface="Calibri"/>
              </a:rPr>
              <a:t>Chien</a:t>
            </a:r>
            <a:r>
              <a:rPr lang="en-US" sz="2400" dirty="0">
                <a:effectLst/>
                <a:latin typeface="+mn-lt"/>
                <a:ea typeface="+mn-ea"/>
                <a:cs typeface="+mn-cs"/>
                <a:sym typeface="Calibri"/>
              </a:rPr>
              <a:t> P, Thomson M, </a:t>
            </a:r>
            <a:r>
              <a:rPr lang="en-US" sz="2400" dirty="0" err="1">
                <a:effectLst/>
                <a:latin typeface="+mn-lt"/>
                <a:ea typeface="+mn-ea"/>
                <a:cs typeface="+mn-cs"/>
                <a:sym typeface="Calibri"/>
              </a:rPr>
              <a:t>Kosseim</a:t>
            </a:r>
            <a:r>
              <a:rPr lang="en-US" sz="2400" dirty="0">
                <a:effectLst/>
                <a:latin typeface="+mn-lt"/>
                <a:ea typeface="+mn-ea"/>
                <a:cs typeface="+mn-cs"/>
                <a:sym typeface="Calibri"/>
              </a:rPr>
              <a:t> ML. </a:t>
            </a:r>
            <a:r>
              <a:rPr lang="en-US" sz="2400" dirty="0" err="1">
                <a:effectLst/>
                <a:latin typeface="+mn-lt"/>
                <a:ea typeface="+mn-ea"/>
                <a:cs typeface="+mn-cs"/>
                <a:sym typeface="Calibri"/>
              </a:rPr>
              <a:t>Randomised</a:t>
            </a:r>
            <a:r>
              <a:rPr lang="en-US" sz="2400" dirty="0">
                <a:effectLst/>
                <a:latin typeface="+mn-lt"/>
                <a:ea typeface="+mn-ea"/>
                <a:cs typeface="+mn-cs"/>
                <a:sym typeface="Calibri"/>
              </a:rPr>
              <a:t> controlled trial comparing efficacy of same day administration of mifepristone and misoprostol for termination of pregnancy with the standard 36- to 48-hour protocol. </a:t>
            </a:r>
            <a:r>
              <a:rPr lang="en-US" sz="2400" i="1" dirty="0" err="1">
                <a:effectLst/>
                <a:latin typeface="+mn-lt"/>
                <a:ea typeface="+mn-ea"/>
                <a:cs typeface="+mn-cs"/>
                <a:sym typeface="Calibri"/>
              </a:rPr>
              <a:t>Bjog</a:t>
            </a:r>
            <a:r>
              <a:rPr lang="en-US" sz="2400" i="1" dirty="0">
                <a:effectLst/>
                <a:latin typeface="+mn-lt"/>
                <a:ea typeface="+mn-ea"/>
                <a:cs typeface="+mn-cs"/>
                <a:sym typeface="Calibri"/>
              </a:rPr>
              <a:t>.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a:t>
            </a:r>
            <a:r>
              <a:rPr lang="en-US" sz="2400" dirty="0" err="1">
                <a:effectLst/>
                <a:latin typeface="+mn-lt"/>
                <a:ea typeface="+mn-ea"/>
                <a:cs typeface="+mn-cs"/>
                <a:sym typeface="Calibri"/>
              </a:rPr>
              <a:t>Eckersberger</a:t>
            </a:r>
            <a:r>
              <a:rPr lang="en-US" sz="2400" dirty="0">
                <a:effectLst/>
                <a:latin typeface="+mn-lt"/>
                <a:ea typeface="+mn-ea"/>
                <a:cs typeface="+mn-cs"/>
                <a:sym typeface="Calibri"/>
              </a:rPr>
              <a:t> E, </a:t>
            </a:r>
            <a:r>
              <a:rPr lang="en-US" sz="2400" dirty="0" err="1">
                <a:effectLst/>
                <a:latin typeface="+mn-lt"/>
                <a:ea typeface="+mn-ea"/>
                <a:cs typeface="+mn-cs"/>
                <a:sym typeface="Calibri"/>
              </a:rPr>
              <a:t>Lavelanet</a:t>
            </a:r>
            <a:r>
              <a:rPr lang="en-US" sz="2400" dirty="0">
                <a:effectLst/>
                <a:latin typeface="+mn-lt"/>
                <a:ea typeface="+mn-ea"/>
                <a:cs typeface="+mn-cs"/>
                <a:sym typeface="Calibri"/>
              </a:rPr>
              <a:t> A, Rodriguez MI. Medical abortion in the late first trimester: a systematic review. Contraception. 2019;99(2):77-86. </a:t>
            </a:r>
            <a:r>
              <a:rPr lang="en-US" sz="2400" dirty="0" err="1">
                <a:effectLst/>
                <a:latin typeface="+mn-lt"/>
                <a:ea typeface="+mn-ea"/>
                <a:cs typeface="+mn-cs"/>
                <a:sym typeface="Calibri"/>
              </a:rPr>
              <a:t>doi</a:t>
            </a:r>
            <a:r>
              <a:rPr lang="en-US" sz="2400" dirty="0">
                <a:effectLst/>
                <a:latin typeface="+mn-lt"/>
                <a:ea typeface="+mn-ea"/>
                <a:cs typeface="+mn-cs"/>
                <a:sym typeface="Calibri"/>
              </a:rPr>
              <a:t>: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a:t>
            </a:r>
            <a:r>
              <a:rPr lang="en-US" sz="2400" dirty="0" err="1">
                <a:effectLst/>
                <a:latin typeface="+mn-lt"/>
                <a:ea typeface="+mn-ea"/>
                <a:cs typeface="+mn-cs"/>
                <a:sym typeface="Calibri"/>
              </a:rPr>
              <a:t>Winikoff</a:t>
            </a:r>
            <a:r>
              <a:rPr lang="en-US" sz="2400" dirty="0">
                <a:effectLst/>
                <a:latin typeface="+mn-lt"/>
                <a:ea typeface="+mn-ea"/>
                <a:cs typeface="+mn-cs"/>
                <a:sym typeface="Calibri"/>
              </a:rPr>
              <a:t>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a:t>
            </a:r>
            <a:r>
              <a:rPr lang="en-US" sz="2400" dirty="0" err="1">
                <a:effectLst/>
                <a:latin typeface="+mn-lt"/>
                <a:ea typeface="+mn-ea"/>
                <a:cs typeface="+mn-cs"/>
                <a:sym typeface="Calibri"/>
              </a:rPr>
              <a:t>Gerdts</a:t>
            </a:r>
            <a:r>
              <a:rPr lang="en-US" sz="2400" dirty="0">
                <a:effectLst/>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Herold S, </a:t>
            </a:r>
            <a:r>
              <a:rPr lang="en-US" sz="2400" dirty="0" err="1">
                <a:effectLst/>
                <a:latin typeface="+mn-lt"/>
                <a:ea typeface="+mn-ea"/>
                <a:cs typeface="+mn-cs"/>
                <a:sym typeface="Calibri"/>
              </a:rPr>
              <a:t>Filippa</a:t>
            </a:r>
            <a:r>
              <a:rPr lang="en-US" sz="2400" dirty="0">
                <a:effectLst/>
                <a:latin typeface="+mn-lt"/>
                <a:ea typeface="+mn-ea"/>
                <a:cs typeface="+mn-cs"/>
                <a:sym typeface="Calibri"/>
              </a:rPr>
              <a:t> S, Barr-Walker J, Baum SE, </a:t>
            </a:r>
            <a:r>
              <a:rPr lang="en-US" sz="2400" dirty="0" err="1">
                <a:effectLst/>
                <a:latin typeface="+mn-lt"/>
                <a:ea typeface="+mn-ea"/>
                <a:cs typeface="+mn-cs"/>
                <a:sym typeface="Calibri"/>
              </a:rPr>
              <a:t>Gerdts</a:t>
            </a:r>
            <a:r>
              <a:rPr lang="en-US" sz="2400" dirty="0">
                <a:effectLst/>
                <a:latin typeface="+mn-lt"/>
                <a:ea typeface="+mn-ea"/>
                <a:cs typeface="+mn-cs"/>
                <a:sym typeface="Calibri"/>
              </a:rPr>
              <a:t>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a:t>
            </a:r>
            <a:r>
              <a:rPr lang="en-US" sz="2400" dirty="0" err="1">
                <a:effectLst/>
                <a:latin typeface="+mn-lt"/>
                <a:ea typeface="+mn-ea"/>
                <a:cs typeface="+mn-cs"/>
                <a:sym typeface="Calibri"/>
              </a:rPr>
              <a:t>Obstet</a:t>
            </a:r>
            <a:r>
              <a:rPr lang="en-US" sz="2400" dirty="0">
                <a:effectLst/>
                <a:latin typeface="+mn-lt"/>
                <a:ea typeface="+mn-ea"/>
                <a:cs typeface="+mn-cs"/>
                <a:sym typeface="Calibri"/>
              </a:rPr>
              <a: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/education/</a:t>
            </a:r>
            <a:r>
              <a:rPr lang="en-US" sz="2400" dirty="0" err="1">
                <a:effectLst/>
                <a:latin typeface="+mn-lt"/>
                <a:ea typeface="+mn-ea"/>
                <a:cs typeface="+mn-cs"/>
                <a:sym typeface="Calibri"/>
              </a:rPr>
              <a:t>rhedi</a:t>
            </a:r>
            <a:r>
              <a:rPr lang="en-US" sz="2400" dirty="0">
                <a:effectLst/>
                <a:latin typeface="+mn-lt"/>
                <a:ea typeface="+mn-ea"/>
                <a:cs typeface="+mn-cs"/>
                <a:sym typeface="Calibri"/>
              </a:rPr>
              <a:t>-curriculum/patient-centered-pregnancy-options-counseling/.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a:t>
            </a:r>
            <a:r>
              <a:rPr lang="en-US" sz="2400" dirty="0" err="1">
                <a:effectLst/>
                <a:latin typeface="+mn-lt"/>
                <a:ea typeface="+mn-ea"/>
                <a:cs typeface="+mn-cs"/>
                <a:sym typeface="Calibri"/>
              </a:rPr>
              <a:t>Barar</a:t>
            </a:r>
            <a:r>
              <a:rPr lang="en-US" sz="2400" dirty="0">
                <a:effectLst/>
                <a:latin typeface="+mn-lt"/>
                <a:ea typeface="+mn-ea"/>
                <a:cs typeface="+mn-cs"/>
                <a:sym typeface="Calibri"/>
              </a:rPr>
              <a:t> R, et al. Accuracy of self-assessment of gestational duration among people seeking abortion [published online ahead of print, 2021 Dec 17]. </a:t>
            </a:r>
            <a:r>
              <a:rPr lang="en-US" sz="2400" i="1" dirty="0">
                <a:effectLst/>
                <a:latin typeface="+mn-lt"/>
                <a:ea typeface="+mn-ea"/>
                <a:cs typeface="+mn-cs"/>
                <a:sym typeface="Calibri"/>
              </a:rPr>
              <a:t>Am 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a:t>
            </a:r>
            <a:r>
              <a:rPr lang="en-US" sz="2400" dirty="0" err="1">
                <a:effectLst/>
                <a:latin typeface="+mn-lt"/>
                <a:ea typeface="+mn-ea"/>
                <a:cs typeface="+mn-cs"/>
                <a:sym typeface="Calibri"/>
              </a:rPr>
              <a:t>Pietzmeier</a:t>
            </a:r>
            <a:r>
              <a:rPr lang="en-US" sz="2400" dirty="0">
                <a:effectLst/>
                <a:latin typeface="+mn-lt"/>
                <a:ea typeface="+mn-ea"/>
                <a:cs typeface="+mn-cs"/>
                <a:sym typeface="Calibri"/>
              </a:rPr>
              <a:t>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a:t>
            </a:r>
            <a:r>
              <a:rPr lang="en-US" sz="2400" dirty="0" err="1">
                <a:effectLst/>
                <a:latin typeface="+mn-lt"/>
                <a:ea typeface="+mn-ea"/>
                <a:cs typeface="+mn-cs"/>
                <a:sym typeface="Calibri"/>
              </a:rPr>
              <a:t>doi</a:t>
            </a:r>
            <a:r>
              <a:rPr lang="en-US" sz="2400" dirty="0">
                <a:effectLst/>
                <a:latin typeface="+mn-lt"/>
                <a:ea typeface="+mn-ea"/>
                <a:cs typeface="+mn-cs"/>
                <a:sym typeface="Calibri"/>
              </a:rPr>
              <a:t>: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Franks P, Gore BZ, </a:t>
            </a:r>
            <a:r>
              <a:rPr lang="en-US" sz="2400" dirty="0" err="1">
                <a:effectLst/>
                <a:latin typeface="+mn-lt"/>
                <a:ea typeface="+mn-ea"/>
                <a:cs typeface="+mn-cs"/>
                <a:sym typeface="Calibri"/>
              </a:rPr>
              <a:t>Poppema</a:t>
            </a:r>
            <a:r>
              <a:rPr lang="en-US" sz="2400" dirty="0">
                <a:effectLst/>
                <a:latin typeface="+mn-lt"/>
                <a:ea typeface="+mn-ea"/>
                <a:cs typeface="+mn-cs"/>
                <a:sym typeface="Calibri"/>
              </a:rPr>
              <a:t>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a:t>
            </a:r>
            <a:r>
              <a:rPr lang="en-US" sz="2400" dirty="0" err="1">
                <a:effectLst/>
                <a:latin typeface="+mn-lt"/>
                <a:ea typeface="+mn-ea"/>
                <a:cs typeface="+mn-cs"/>
                <a:sym typeface="Calibri"/>
              </a:rPr>
              <a:t>Jacot</a:t>
            </a:r>
            <a:r>
              <a:rPr lang="en-US" sz="2400" dirty="0">
                <a:effectLst/>
                <a:latin typeface="+mn-lt"/>
                <a:ea typeface="+mn-ea"/>
                <a:cs typeface="+mn-cs"/>
                <a:sym typeface="Calibri"/>
              </a:rPr>
              <a:t>, E. </a:t>
            </a:r>
            <a:r>
              <a:rPr lang="en-US" sz="2400" dirty="0" err="1">
                <a:effectLst/>
                <a:latin typeface="+mn-lt"/>
                <a:ea typeface="+mn-ea"/>
                <a:cs typeface="+mn-cs"/>
                <a:sym typeface="Calibri"/>
              </a:rPr>
              <a:t>Guilbert</a:t>
            </a:r>
            <a:r>
              <a:rPr lang="en-US" sz="2400" dirty="0">
                <a:effectLst/>
                <a:latin typeface="+mn-lt"/>
                <a:ea typeface="+mn-ea"/>
                <a:cs typeface="+mn-cs"/>
                <a:sym typeface="Calibri"/>
              </a:rPr>
              <a:t>, S. Dunn, W.R. Sheldon, B. </a:t>
            </a:r>
            <a:r>
              <a:rPr lang="en-US" sz="2400" dirty="0" err="1">
                <a:effectLst/>
                <a:latin typeface="+mn-lt"/>
                <a:ea typeface="+mn-ea"/>
                <a:cs typeface="+mn-cs"/>
                <a:sym typeface="Calibri"/>
              </a:rPr>
              <a:t>Winikoff</a:t>
            </a:r>
            <a:r>
              <a:rPr lang="en-US" sz="2400" dirty="0">
                <a:effectLst/>
                <a:latin typeface="+mn-lt"/>
                <a:ea typeface="+mn-ea"/>
                <a:cs typeface="+mn-cs"/>
                <a:sym typeface="Calibri"/>
              </a:rPr>
              <a:t>. Regimens of misoprostol with mifepristone for early medical abortion: a </a:t>
            </a:r>
            <a:r>
              <a:rPr lang="en-US" sz="2400" dirty="0" err="1">
                <a:effectLst/>
                <a:latin typeface="+mn-lt"/>
                <a:ea typeface="+mn-ea"/>
                <a:cs typeface="+mn-cs"/>
                <a:sym typeface="Calibri"/>
              </a:rPr>
              <a:t>randomised</a:t>
            </a:r>
            <a:r>
              <a:rPr lang="en-US" sz="2400" dirty="0">
                <a:effectLst/>
                <a:latin typeface="+mn-lt"/>
                <a:ea typeface="+mn-ea"/>
                <a:cs typeface="+mn-cs"/>
                <a:sym typeface="Calibri"/>
              </a:rPr>
              <a:t> trial.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a:t>
            </a:r>
            <a:r>
              <a:rPr lang="en-US" sz="2400" dirty="0" err="1">
                <a:effectLst/>
                <a:latin typeface="+mn-lt"/>
                <a:ea typeface="+mn-ea"/>
                <a:cs typeface="+mn-cs"/>
                <a:sym typeface="Calibri"/>
              </a:rPr>
              <a:t>Battistelli</a:t>
            </a:r>
            <a:r>
              <a:rPr lang="en-US" sz="2400" dirty="0">
                <a:effectLst/>
                <a:latin typeface="+mn-lt"/>
                <a:ea typeface="+mn-ea"/>
                <a:cs typeface="+mn-cs"/>
                <a:sym typeface="Calibri"/>
              </a:rPr>
              <a:t>, M. F., &amp; </a:t>
            </a:r>
            <a:r>
              <a:rPr lang="en-US" sz="2400" dirty="0" err="1">
                <a:effectLst/>
                <a:latin typeface="+mn-lt"/>
                <a:ea typeface="+mn-ea"/>
                <a:cs typeface="+mn-cs"/>
                <a:sym typeface="Calibri"/>
              </a:rPr>
              <a:t>Drey</a:t>
            </a:r>
            <a:r>
              <a:rPr lang="en-US" sz="2400" dirty="0">
                <a:effectLst/>
                <a:latin typeface="+mn-lt"/>
                <a:ea typeface="+mn-ea"/>
                <a:cs typeface="+mn-cs"/>
                <a:sym typeface="Calibri"/>
              </a:rPr>
              <a:t>,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err="1">
                <a:effectLst/>
                <a:latin typeface="+mn-lt"/>
                <a:ea typeface="+mn-ea"/>
                <a:cs typeface="+mn-cs"/>
                <a:sym typeface="Calibri"/>
              </a:rPr>
              <a:t>Winikoff</a:t>
            </a:r>
            <a:r>
              <a:rPr lang="en-US" sz="2400" dirty="0">
                <a:effectLst/>
                <a:latin typeface="+mn-lt"/>
                <a:ea typeface="+mn-ea"/>
                <a:cs typeface="+mn-cs"/>
                <a:sym typeface="Calibri"/>
              </a:rPr>
              <a:t>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p:txBody>
      </p:sp>
    </p:spTree>
    <p:extLst>
      <p:ext uri="{BB962C8B-B14F-4D97-AF65-F5344CB8AC3E}">
        <p14:creationId xmlns:p14="http://schemas.microsoft.com/office/powerpoint/2010/main" val="1439878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a:t>
            </a:r>
            <a:r>
              <a:rPr lang="en-US" sz="2400" dirty="0" err="1">
                <a:effectLst/>
                <a:latin typeface="+mn-lt"/>
                <a:ea typeface="+mn-ea"/>
                <a:cs typeface="+mn-cs"/>
                <a:sym typeface="Calibri"/>
              </a:rPr>
              <a:t>accessdelivered</a:t>
            </a:r>
            <a:r>
              <a:rPr lang="en-US" sz="2400" dirty="0">
                <a:effectLst/>
                <a:latin typeface="+mn-lt"/>
                <a:ea typeface="+mn-ea"/>
                <a:cs typeface="+mn-cs"/>
                <a:sym typeface="Calibri"/>
              </a:rPr>
              <a:t>/.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a:t>
            </a:r>
            <a:r>
              <a:rPr lang="en-US" sz="2400" dirty="0" err="1">
                <a:effectLst/>
                <a:latin typeface="+mn-lt"/>
                <a:ea typeface="+mn-ea"/>
                <a:cs typeface="+mn-cs"/>
                <a:sym typeface="Calibri"/>
              </a:rPr>
              <a:t>womens</a:t>
            </a:r>
            <a:r>
              <a:rPr lang="en-US" sz="2400" dirty="0">
                <a:effectLst/>
                <a:latin typeface="+mn-lt"/>
                <a:ea typeface="+mn-ea"/>
                <a:cs typeface="+mn-cs"/>
                <a:sym typeface="Calibri"/>
              </a:rPr>
              <a:t>-health-policy/slide/state-restrictions-on-telehealth-abortion/.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a:t>
            </a:r>
            <a:r>
              <a:rPr lang="en-US" sz="2400" dirty="0" err="1">
                <a:effectLst/>
                <a:latin typeface="+mn-lt"/>
                <a:ea typeface="+mn-ea"/>
                <a:cs typeface="+mn-cs"/>
                <a:sym typeface="Calibri"/>
              </a:rPr>
              <a:t>Dzuba</a:t>
            </a:r>
            <a:r>
              <a:rPr lang="en-US" sz="2400" dirty="0">
                <a:effectLst/>
                <a:latin typeface="+mn-lt"/>
                <a:ea typeface="+mn-ea"/>
                <a:cs typeface="+mn-cs"/>
                <a:sym typeface="Calibri"/>
              </a:rPr>
              <a:t>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a:t>
            </a:r>
            <a:r>
              <a:rPr lang="en-US" sz="2400" dirty="0" err="1">
                <a:effectLst/>
                <a:latin typeface="+mn-lt"/>
                <a:ea typeface="+mn-ea"/>
                <a:cs typeface="+mn-cs"/>
                <a:sym typeface="Calibri"/>
              </a:rPr>
              <a:t>Coyaji</a:t>
            </a:r>
            <a:r>
              <a:rPr lang="en-US" sz="2400" dirty="0">
                <a:effectLst/>
                <a:latin typeface="+mn-lt"/>
                <a:ea typeface="+mn-ea"/>
                <a:cs typeface="+mn-cs"/>
                <a:sym typeface="Calibri"/>
              </a:rPr>
              <a:t>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a:t>
            </a:r>
            <a:r>
              <a:rPr lang="en-US" sz="2400" dirty="0" err="1">
                <a:effectLst/>
                <a:latin typeface="+mn-lt"/>
                <a:ea typeface="+mn-ea"/>
                <a:cs typeface="+mn-cs"/>
                <a:sym typeface="Calibri"/>
              </a:rPr>
              <a:t>Winikoff</a:t>
            </a:r>
            <a:r>
              <a:rPr lang="en-US" sz="2400" dirty="0">
                <a:effectLst/>
                <a:latin typeface="+mn-lt"/>
                <a:ea typeface="+mn-ea"/>
                <a:cs typeface="+mn-cs"/>
                <a:sym typeface="Calibri"/>
              </a:rPr>
              <a:t>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a:t>
            </a:r>
            <a:r>
              <a:rPr lang="en-US" sz="2400" dirty="0" err="1">
                <a:effectLst/>
                <a:latin typeface="+mn-lt"/>
                <a:ea typeface="+mn-ea"/>
                <a:cs typeface="+mn-cs"/>
                <a:sym typeface="Calibri"/>
              </a:rPr>
              <a:t>Winikoff</a:t>
            </a:r>
            <a:r>
              <a:rPr lang="en-US" sz="2400" dirty="0">
                <a:effectLst/>
                <a:latin typeface="+mn-lt"/>
                <a:ea typeface="+mn-ea"/>
                <a:cs typeface="+mn-cs"/>
                <a:sym typeface="Calibri"/>
              </a:rPr>
              <a:t>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a:t>
            </a:r>
            <a:r>
              <a:rPr lang="en-US" sz="2400" dirty="0" err="1">
                <a:effectLst/>
                <a:latin typeface="+mn-lt"/>
                <a:ea typeface="+mn-ea"/>
                <a:cs typeface="+mn-cs"/>
                <a:sym typeface="Calibri"/>
              </a:rPr>
              <a:t>Coyaji</a:t>
            </a:r>
            <a:r>
              <a:rPr lang="en-US" sz="2400" dirty="0">
                <a:effectLst/>
                <a:latin typeface="+mn-lt"/>
                <a:ea typeface="+mn-ea"/>
                <a:cs typeface="+mn-cs"/>
                <a:sym typeface="Calibri"/>
              </a:rPr>
              <a:t>, S. </a:t>
            </a:r>
            <a:r>
              <a:rPr lang="en-US" sz="2400" dirty="0" err="1">
                <a:effectLst/>
                <a:latin typeface="+mn-lt"/>
                <a:ea typeface="+mn-ea"/>
                <a:cs typeface="+mn-cs"/>
                <a:sym typeface="Calibri"/>
              </a:rPr>
              <a:t>Ambardekar</a:t>
            </a:r>
            <a:r>
              <a:rPr lang="en-US" sz="2400" dirty="0">
                <a:effectLst/>
                <a:latin typeface="+mn-lt"/>
                <a:ea typeface="+mn-ea"/>
                <a:cs typeface="+mn-cs"/>
                <a:sym typeface="Calibri"/>
              </a:rPr>
              <a:t>, E. Westheimer, B. </a:t>
            </a:r>
            <a:r>
              <a:rPr lang="en-US" sz="2400" dirty="0" err="1">
                <a:effectLst/>
                <a:latin typeface="+mn-lt"/>
                <a:ea typeface="+mn-ea"/>
                <a:cs typeface="+mn-cs"/>
                <a:sym typeface="Calibri"/>
              </a:rPr>
              <a:t>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a:t>
            </a:r>
            <a:r>
              <a:rPr lang="en-US" sz="2400" dirty="0" err="1">
                <a:effectLst/>
                <a:latin typeface="+mn-lt"/>
                <a:ea typeface="+mn-ea"/>
                <a:cs typeface="+mn-cs"/>
                <a:sym typeface="Calibri"/>
              </a:rPr>
              <a:t>Sanhueza</a:t>
            </a:r>
            <a:r>
              <a:rPr lang="en-US" sz="2400" dirty="0">
                <a:effectLst/>
                <a:latin typeface="+mn-lt"/>
                <a:ea typeface="+mn-ea"/>
                <a:cs typeface="+mn-cs"/>
                <a:sym typeface="Calibri"/>
              </a:rPr>
              <a:t> P, Hernandez EML, </a:t>
            </a:r>
            <a:r>
              <a:rPr lang="en-US" sz="2400" dirty="0" err="1">
                <a:effectLst/>
                <a:latin typeface="+mn-lt"/>
                <a:ea typeface="+mn-ea"/>
                <a:cs typeface="+mn-cs"/>
                <a:sym typeface="Calibri"/>
              </a:rPr>
              <a:t>Bousieguez</a:t>
            </a:r>
            <a:r>
              <a:rPr lang="en-US" sz="2400" dirty="0">
                <a:effectLst/>
                <a:latin typeface="+mn-lt"/>
                <a:ea typeface="+mn-ea"/>
                <a:cs typeface="+mn-cs"/>
                <a:sym typeface="Calibri"/>
              </a:rPr>
              <a:t> M, </a:t>
            </a:r>
            <a:r>
              <a:rPr lang="en-US" sz="2400" dirty="0" err="1">
                <a:effectLst/>
                <a:latin typeface="+mn-lt"/>
                <a:ea typeface="+mn-ea"/>
                <a:cs typeface="+mn-cs"/>
                <a:sym typeface="Calibri"/>
              </a:rPr>
              <a:t>Dzuba</a:t>
            </a:r>
            <a:r>
              <a:rPr lang="en-US" sz="2400" dirty="0">
                <a:effectLst/>
                <a:latin typeface="+mn-lt"/>
                <a:ea typeface="+mn-ea"/>
                <a:cs typeface="+mn-cs"/>
                <a:sym typeface="Calibri"/>
              </a:rPr>
              <a:t>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t>
            </a:r>
            <a:r>
              <a:rPr lang="en-US" sz="2400" dirty="0" err="1">
                <a:effectLst/>
                <a:latin typeface="+mn-lt"/>
                <a:ea typeface="+mn-ea"/>
                <a:cs typeface="+mn-cs"/>
                <a:sym typeface="Calibri"/>
              </a:rPr>
              <a:t>Ambardekar</a:t>
            </a:r>
            <a:r>
              <a:rPr lang="en-US" sz="2400" dirty="0">
                <a:effectLst/>
                <a:latin typeface="+mn-lt"/>
                <a:ea typeface="+mn-ea"/>
                <a:cs typeface="+mn-cs"/>
                <a:sym typeface="Calibri"/>
              </a:rPr>
              <a:t>, H. Bracken, V. </a:t>
            </a:r>
            <a:r>
              <a:rPr lang="en-US" sz="2400" dirty="0" err="1">
                <a:effectLst/>
                <a:latin typeface="+mn-lt"/>
                <a:ea typeface="+mn-ea"/>
                <a:cs typeface="+mn-cs"/>
                <a:sym typeface="Calibri"/>
              </a:rPr>
              <a:t>Raote</a:t>
            </a:r>
            <a:r>
              <a:rPr lang="en-US" sz="2400" dirty="0">
                <a:effectLst/>
                <a:latin typeface="+mn-lt"/>
                <a:ea typeface="+mn-ea"/>
                <a:cs typeface="+mn-cs"/>
                <a:sym typeface="Calibri"/>
              </a:rPr>
              <a:t>, A. </a:t>
            </a:r>
            <a:r>
              <a:rPr lang="en-US" sz="2400" dirty="0" err="1">
                <a:effectLst/>
                <a:latin typeface="+mn-lt"/>
                <a:ea typeface="+mn-ea"/>
                <a:cs typeface="+mn-cs"/>
                <a:sym typeface="Calibri"/>
              </a:rPr>
              <a:t>Mandlekar</a:t>
            </a:r>
            <a:r>
              <a:rPr lang="en-US" sz="2400" dirty="0">
                <a:effectLst/>
                <a:latin typeface="+mn-lt"/>
                <a:ea typeface="+mn-ea"/>
                <a:cs typeface="+mn-cs"/>
                <a:sym typeface="Calibri"/>
              </a:rPr>
              <a:t>, B. </a:t>
            </a:r>
            <a:r>
              <a:rPr lang="en-US" sz="2400" dirty="0" err="1">
                <a:effectLst/>
                <a:latin typeface="+mn-lt"/>
                <a:ea typeface="+mn-ea"/>
                <a:cs typeface="+mn-cs"/>
                <a:sym typeface="Calibri"/>
              </a:rPr>
              <a:t>Winikoff</a:t>
            </a:r>
            <a:r>
              <a:rPr lang="en-US" sz="2400" dirty="0">
                <a:effectLst/>
                <a:latin typeface="+mn-lt"/>
                <a:ea typeface="+mn-ea"/>
                <a:cs typeface="+mn-cs"/>
                <a:sym typeface="Calibri"/>
              </a:rPr>
              <a:t>. Are two doses of misoprostol after mifepristone for early abortion better than one?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err="1">
                <a:effectLst/>
                <a:latin typeface="+mn-lt"/>
                <a:ea typeface="+mn-ea"/>
                <a:cs typeface="+mn-cs"/>
                <a:sym typeface="Calibri"/>
              </a:rPr>
              <a:t>Creinin</a:t>
            </a:r>
            <a:r>
              <a:rPr lang="en-US" sz="2400" dirty="0">
                <a:effectLst/>
                <a:latin typeface="+mn-lt"/>
                <a:ea typeface="+mn-ea"/>
                <a:cs typeface="+mn-cs"/>
                <a:sym typeface="Calibri"/>
              </a:rPr>
              <a:t> MD, Fox MC, Teal S, Chen A, Schaff EA, </a:t>
            </a:r>
            <a:r>
              <a:rPr lang="en-US" sz="2400" dirty="0" err="1">
                <a:effectLst/>
                <a:latin typeface="+mn-lt"/>
                <a:ea typeface="+mn-ea"/>
                <a:cs typeface="+mn-cs"/>
                <a:sym typeface="Calibri"/>
              </a:rPr>
              <a:t>Meyn</a:t>
            </a:r>
            <a:r>
              <a:rPr lang="en-US" sz="2400" dirty="0">
                <a:effectLst/>
                <a:latin typeface="+mn-lt"/>
                <a:ea typeface="+mn-ea"/>
                <a:cs typeface="+mn-cs"/>
                <a:sym typeface="Calibri"/>
              </a:rPr>
              <a:t>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a:t>
            </a:r>
            <a:r>
              <a:rPr lang="en-US" sz="2400" dirty="0" err="1">
                <a:effectLst/>
                <a:latin typeface="+mn-lt"/>
                <a:ea typeface="+mn-ea"/>
                <a:cs typeface="+mn-cs"/>
                <a:sym typeface="Calibri"/>
              </a:rPr>
              <a:t>Chien</a:t>
            </a:r>
            <a:r>
              <a:rPr lang="en-US" sz="2400" dirty="0">
                <a:effectLst/>
                <a:latin typeface="+mn-lt"/>
                <a:ea typeface="+mn-ea"/>
                <a:cs typeface="+mn-cs"/>
                <a:sym typeface="Calibri"/>
              </a:rPr>
              <a:t> P, Thomson M, </a:t>
            </a:r>
            <a:r>
              <a:rPr lang="en-US" sz="2400" dirty="0" err="1">
                <a:effectLst/>
                <a:latin typeface="+mn-lt"/>
                <a:ea typeface="+mn-ea"/>
                <a:cs typeface="+mn-cs"/>
                <a:sym typeface="Calibri"/>
              </a:rPr>
              <a:t>Kosseim</a:t>
            </a:r>
            <a:r>
              <a:rPr lang="en-US" sz="2400" dirty="0">
                <a:effectLst/>
                <a:latin typeface="+mn-lt"/>
                <a:ea typeface="+mn-ea"/>
                <a:cs typeface="+mn-cs"/>
                <a:sym typeface="Calibri"/>
              </a:rPr>
              <a:t> ML. </a:t>
            </a:r>
            <a:r>
              <a:rPr lang="en-US" sz="2400" dirty="0" err="1">
                <a:effectLst/>
                <a:latin typeface="+mn-lt"/>
                <a:ea typeface="+mn-ea"/>
                <a:cs typeface="+mn-cs"/>
                <a:sym typeface="Calibri"/>
              </a:rPr>
              <a:t>Randomised</a:t>
            </a:r>
            <a:r>
              <a:rPr lang="en-US" sz="2400" dirty="0">
                <a:effectLst/>
                <a:latin typeface="+mn-lt"/>
                <a:ea typeface="+mn-ea"/>
                <a:cs typeface="+mn-cs"/>
                <a:sym typeface="Calibri"/>
              </a:rPr>
              <a:t> controlled trial comparing efficacy of same day administration of mifepristone and misoprostol for termination of pregnancy with the standard 36- to 48-hour protocol. </a:t>
            </a:r>
            <a:r>
              <a:rPr lang="en-US" sz="2400" i="1" dirty="0" err="1">
                <a:effectLst/>
                <a:latin typeface="+mn-lt"/>
                <a:ea typeface="+mn-ea"/>
                <a:cs typeface="+mn-cs"/>
                <a:sym typeface="Calibri"/>
              </a:rPr>
              <a:t>Bjog</a:t>
            </a:r>
            <a:r>
              <a:rPr lang="en-US" sz="2400" i="1" dirty="0">
                <a:effectLst/>
                <a:latin typeface="+mn-lt"/>
                <a:ea typeface="+mn-ea"/>
                <a:cs typeface="+mn-cs"/>
                <a:sym typeface="Calibri"/>
              </a:rPr>
              <a:t>.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a:t>
            </a:r>
            <a:r>
              <a:rPr lang="en-US" sz="2400" dirty="0" err="1">
                <a:effectLst/>
                <a:latin typeface="+mn-lt"/>
                <a:ea typeface="+mn-ea"/>
                <a:cs typeface="+mn-cs"/>
                <a:sym typeface="Calibri"/>
              </a:rPr>
              <a:t>Eckersberger</a:t>
            </a:r>
            <a:r>
              <a:rPr lang="en-US" sz="2400" dirty="0">
                <a:effectLst/>
                <a:latin typeface="+mn-lt"/>
                <a:ea typeface="+mn-ea"/>
                <a:cs typeface="+mn-cs"/>
                <a:sym typeface="Calibri"/>
              </a:rPr>
              <a:t> E, </a:t>
            </a:r>
            <a:r>
              <a:rPr lang="en-US" sz="2400" dirty="0" err="1">
                <a:effectLst/>
                <a:latin typeface="+mn-lt"/>
                <a:ea typeface="+mn-ea"/>
                <a:cs typeface="+mn-cs"/>
                <a:sym typeface="Calibri"/>
              </a:rPr>
              <a:t>Lavelanet</a:t>
            </a:r>
            <a:r>
              <a:rPr lang="en-US" sz="2400" dirty="0">
                <a:effectLst/>
                <a:latin typeface="+mn-lt"/>
                <a:ea typeface="+mn-ea"/>
                <a:cs typeface="+mn-cs"/>
                <a:sym typeface="Calibri"/>
              </a:rPr>
              <a:t> A, Rodriguez MI. Medical abortion in the late first trimester: a systematic review. Contraception. 2019;99(2):77-86. </a:t>
            </a:r>
            <a:r>
              <a:rPr lang="en-US" sz="2400" dirty="0" err="1">
                <a:effectLst/>
                <a:latin typeface="+mn-lt"/>
                <a:ea typeface="+mn-ea"/>
                <a:cs typeface="+mn-cs"/>
                <a:sym typeface="Calibri"/>
              </a:rPr>
              <a:t>doi</a:t>
            </a:r>
            <a:r>
              <a:rPr lang="en-US" sz="2400" dirty="0">
                <a:effectLst/>
                <a:latin typeface="+mn-lt"/>
                <a:ea typeface="+mn-ea"/>
                <a:cs typeface="+mn-cs"/>
                <a:sym typeface="Calibri"/>
              </a:rPr>
              <a:t>: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a:t>
            </a:r>
            <a:r>
              <a:rPr lang="en-US" sz="2400" dirty="0" err="1">
                <a:effectLst/>
                <a:latin typeface="+mn-lt"/>
                <a:ea typeface="+mn-ea"/>
                <a:cs typeface="+mn-cs"/>
                <a:sym typeface="Calibri"/>
              </a:rPr>
              <a:t>Winikoff</a:t>
            </a:r>
            <a:r>
              <a:rPr lang="en-US" sz="2400" dirty="0">
                <a:effectLst/>
                <a:latin typeface="+mn-lt"/>
                <a:ea typeface="+mn-ea"/>
                <a:cs typeface="+mn-cs"/>
                <a:sym typeface="Calibri"/>
              </a:rPr>
              <a:t>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a:t>
            </a:r>
            <a:r>
              <a:rPr lang="en-US" sz="2400" dirty="0" err="1">
                <a:effectLst/>
                <a:latin typeface="+mn-lt"/>
                <a:ea typeface="+mn-ea"/>
                <a:cs typeface="+mn-cs"/>
                <a:sym typeface="Calibri"/>
              </a:rPr>
              <a:t>Gerdts</a:t>
            </a:r>
            <a:r>
              <a:rPr lang="en-US" sz="2400" dirty="0">
                <a:effectLst/>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Herold S, </a:t>
            </a:r>
            <a:r>
              <a:rPr lang="en-US" sz="2400" dirty="0" err="1">
                <a:effectLst/>
                <a:latin typeface="+mn-lt"/>
                <a:ea typeface="+mn-ea"/>
                <a:cs typeface="+mn-cs"/>
                <a:sym typeface="Calibri"/>
              </a:rPr>
              <a:t>Filippa</a:t>
            </a:r>
            <a:r>
              <a:rPr lang="en-US" sz="2400" dirty="0">
                <a:effectLst/>
                <a:latin typeface="+mn-lt"/>
                <a:ea typeface="+mn-ea"/>
                <a:cs typeface="+mn-cs"/>
                <a:sym typeface="Calibri"/>
              </a:rPr>
              <a:t> S, Barr-Walker J, Baum SE, </a:t>
            </a:r>
            <a:r>
              <a:rPr lang="en-US" sz="2400" dirty="0" err="1">
                <a:effectLst/>
                <a:latin typeface="+mn-lt"/>
                <a:ea typeface="+mn-ea"/>
                <a:cs typeface="+mn-cs"/>
                <a:sym typeface="Calibri"/>
              </a:rPr>
              <a:t>Gerdts</a:t>
            </a:r>
            <a:r>
              <a:rPr lang="en-US" sz="2400" dirty="0">
                <a:effectLst/>
                <a:latin typeface="+mn-lt"/>
                <a:ea typeface="+mn-ea"/>
                <a:cs typeface="+mn-cs"/>
                <a:sym typeface="Calibri"/>
              </a:rPr>
              <a:t>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a:t>
            </a:r>
            <a:r>
              <a:rPr lang="en-US" sz="2400" dirty="0" err="1">
                <a:effectLst/>
                <a:latin typeface="+mn-lt"/>
                <a:ea typeface="+mn-ea"/>
                <a:cs typeface="+mn-cs"/>
                <a:sym typeface="Calibri"/>
              </a:rPr>
              <a:t>Obstet</a:t>
            </a:r>
            <a:r>
              <a:rPr lang="en-US" sz="2400" dirty="0">
                <a:effectLst/>
                <a:latin typeface="+mn-lt"/>
                <a:ea typeface="+mn-ea"/>
                <a:cs typeface="+mn-cs"/>
                <a:sym typeface="Calibri"/>
              </a:rPr>
              <a: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/education/</a:t>
            </a:r>
            <a:r>
              <a:rPr lang="en-US" sz="2400" dirty="0" err="1">
                <a:effectLst/>
                <a:latin typeface="+mn-lt"/>
                <a:ea typeface="+mn-ea"/>
                <a:cs typeface="+mn-cs"/>
                <a:sym typeface="Calibri"/>
              </a:rPr>
              <a:t>rhedi</a:t>
            </a:r>
            <a:r>
              <a:rPr lang="en-US" sz="2400" dirty="0">
                <a:effectLst/>
                <a:latin typeface="+mn-lt"/>
                <a:ea typeface="+mn-ea"/>
                <a:cs typeface="+mn-cs"/>
                <a:sym typeface="Calibri"/>
              </a:rPr>
              <a:t>-curriculum/patient-centered-pregnancy-options-counseling/.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a:t>
            </a:r>
            <a:r>
              <a:rPr lang="en-US" sz="2400" dirty="0" err="1">
                <a:effectLst/>
                <a:latin typeface="+mn-lt"/>
                <a:ea typeface="+mn-ea"/>
                <a:cs typeface="+mn-cs"/>
                <a:sym typeface="Calibri"/>
              </a:rPr>
              <a:t>Barar</a:t>
            </a:r>
            <a:r>
              <a:rPr lang="en-US" sz="2400" dirty="0">
                <a:effectLst/>
                <a:latin typeface="+mn-lt"/>
                <a:ea typeface="+mn-ea"/>
                <a:cs typeface="+mn-cs"/>
                <a:sym typeface="Calibri"/>
              </a:rPr>
              <a:t> R, et al. Accuracy of self-assessment of gestational duration among people seeking abortion [published online ahead of print, 2021 Dec 17]. </a:t>
            </a:r>
            <a:r>
              <a:rPr lang="en-US" sz="2400" i="1" dirty="0">
                <a:effectLst/>
                <a:latin typeface="+mn-lt"/>
                <a:ea typeface="+mn-ea"/>
                <a:cs typeface="+mn-cs"/>
                <a:sym typeface="Calibri"/>
              </a:rPr>
              <a:t>Am 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a:t>
            </a:r>
            <a:r>
              <a:rPr lang="en-US" sz="2400" dirty="0" err="1">
                <a:effectLst/>
                <a:latin typeface="+mn-lt"/>
                <a:ea typeface="+mn-ea"/>
                <a:cs typeface="+mn-cs"/>
                <a:sym typeface="Calibri"/>
              </a:rPr>
              <a:t>Pietzmeier</a:t>
            </a:r>
            <a:r>
              <a:rPr lang="en-US" sz="2400" dirty="0">
                <a:effectLst/>
                <a:latin typeface="+mn-lt"/>
                <a:ea typeface="+mn-ea"/>
                <a:cs typeface="+mn-cs"/>
                <a:sym typeface="Calibri"/>
              </a:rPr>
              <a:t>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a:t>
            </a:r>
            <a:r>
              <a:rPr lang="en-US" sz="2400" dirty="0" err="1">
                <a:effectLst/>
                <a:latin typeface="+mn-lt"/>
                <a:ea typeface="+mn-ea"/>
                <a:cs typeface="+mn-cs"/>
                <a:sym typeface="Calibri"/>
              </a:rPr>
              <a:t>doi</a:t>
            </a:r>
            <a:r>
              <a:rPr lang="en-US" sz="2400" dirty="0">
                <a:effectLst/>
                <a:latin typeface="+mn-lt"/>
                <a:ea typeface="+mn-ea"/>
                <a:cs typeface="+mn-cs"/>
                <a:sym typeface="Calibri"/>
              </a:rPr>
              <a:t>: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Franks P, Gore BZ, </a:t>
            </a:r>
            <a:r>
              <a:rPr lang="en-US" sz="2400" dirty="0" err="1">
                <a:effectLst/>
                <a:latin typeface="+mn-lt"/>
                <a:ea typeface="+mn-ea"/>
                <a:cs typeface="+mn-cs"/>
                <a:sym typeface="Calibri"/>
              </a:rPr>
              <a:t>Poppema</a:t>
            </a:r>
            <a:r>
              <a:rPr lang="en-US" sz="2400" dirty="0">
                <a:effectLst/>
                <a:latin typeface="+mn-lt"/>
                <a:ea typeface="+mn-ea"/>
                <a:cs typeface="+mn-cs"/>
                <a:sym typeface="Calibri"/>
              </a:rPr>
              <a:t>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a:t>
            </a:r>
            <a:r>
              <a:rPr lang="en-US" sz="2400" dirty="0" err="1">
                <a:effectLst/>
                <a:latin typeface="+mn-lt"/>
                <a:ea typeface="+mn-ea"/>
                <a:cs typeface="+mn-cs"/>
                <a:sym typeface="Calibri"/>
              </a:rPr>
              <a:t>Jacot</a:t>
            </a:r>
            <a:r>
              <a:rPr lang="en-US" sz="2400" dirty="0">
                <a:effectLst/>
                <a:latin typeface="+mn-lt"/>
                <a:ea typeface="+mn-ea"/>
                <a:cs typeface="+mn-cs"/>
                <a:sym typeface="Calibri"/>
              </a:rPr>
              <a:t>, E. </a:t>
            </a:r>
            <a:r>
              <a:rPr lang="en-US" sz="2400" dirty="0" err="1">
                <a:effectLst/>
                <a:latin typeface="+mn-lt"/>
                <a:ea typeface="+mn-ea"/>
                <a:cs typeface="+mn-cs"/>
                <a:sym typeface="Calibri"/>
              </a:rPr>
              <a:t>Guilbert</a:t>
            </a:r>
            <a:r>
              <a:rPr lang="en-US" sz="2400" dirty="0">
                <a:effectLst/>
                <a:latin typeface="+mn-lt"/>
                <a:ea typeface="+mn-ea"/>
                <a:cs typeface="+mn-cs"/>
                <a:sym typeface="Calibri"/>
              </a:rPr>
              <a:t>, S. Dunn, W.R. Sheldon, B. </a:t>
            </a:r>
            <a:r>
              <a:rPr lang="en-US" sz="2400" dirty="0" err="1">
                <a:effectLst/>
                <a:latin typeface="+mn-lt"/>
                <a:ea typeface="+mn-ea"/>
                <a:cs typeface="+mn-cs"/>
                <a:sym typeface="Calibri"/>
              </a:rPr>
              <a:t>Winikoff</a:t>
            </a:r>
            <a:r>
              <a:rPr lang="en-US" sz="2400" dirty="0">
                <a:effectLst/>
                <a:latin typeface="+mn-lt"/>
                <a:ea typeface="+mn-ea"/>
                <a:cs typeface="+mn-cs"/>
                <a:sym typeface="Calibri"/>
              </a:rPr>
              <a:t>. Regimens of misoprostol with mifepristone for early medical abortion: a </a:t>
            </a:r>
            <a:r>
              <a:rPr lang="en-US" sz="2400" dirty="0" err="1">
                <a:effectLst/>
                <a:latin typeface="+mn-lt"/>
                <a:ea typeface="+mn-ea"/>
                <a:cs typeface="+mn-cs"/>
                <a:sym typeface="Calibri"/>
              </a:rPr>
              <a:t>randomised</a:t>
            </a:r>
            <a:r>
              <a:rPr lang="en-US" sz="2400" dirty="0">
                <a:effectLst/>
                <a:latin typeface="+mn-lt"/>
                <a:ea typeface="+mn-ea"/>
                <a:cs typeface="+mn-cs"/>
                <a:sym typeface="Calibri"/>
              </a:rPr>
              <a:t> trial.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a:t>
            </a:r>
            <a:r>
              <a:rPr lang="en-US" sz="2400" dirty="0" err="1">
                <a:effectLst/>
                <a:latin typeface="+mn-lt"/>
                <a:ea typeface="+mn-ea"/>
                <a:cs typeface="+mn-cs"/>
                <a:sym typeface="Calibri"/>
              </a:rPr>
              <a:t>Battistelli</a:t>
            </a:r>
            <a:r>
              <a:rPr lang="en-US" sz="2400" dirty="0">
                <a:effectLst/>
                <a:latin typeface="+mn-lt"/>
                <a:ea typeface="+mn-ea"/>
                <a:cs typeface="+mn-cs"/>
                <a:sym typeface="Calibri"/>
              </a:rPr>
              <a:t>, M. F., &amp; </a:t>
            </a:r>
            <a:r>
              <a:rPr lang="en-US" sz="2400" dirty="0" err="1">
                <a:effectLst/>
                <a:latin typeface="+mn-lt"/>
                <a:ea typeface="+mn-ea"/>
                <a:cs typeface="+mn-cs"/>
                <a:sym typeface="Calibri"/>
              </a:rPr>
              <a:t>Drey</a:t>
            </a:r>
            <a:r>
              <a:rPr lang="en-US" sz="2400" dirty="0">
                <a:effectLst/>
                <a:latin typeface="+mn-lt"/>
                <a:ea typeface="+mn-ea"/>
                <a:cs typeface="+mn-cs"/>
                <a:sym typeface="Calibri"/>
              </a:rPr>
              <a:t>,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err="1">
                <a:effectLst/>
                <a:latin typeface="+mn-lt"/>
                <a:ea typeface="+mn-ea"/>
                <a:cs typeface="+mn-cs"/>
                <a:sym typeface="Calibri"/>
              </a:rPr>
              <a:t>Winikoff</a:t>
            </a:r>
            <a:r>
              <a:rPr lang="en-US" sz="2400" dirty="0">
                <a:effectLst/>
                <a:latin typeface="+mn-lt"/>
                <a:ea typeface="+mn-ea"/>
                <a:cs typeface="+mn-cs"/>
                <a:sym typeface="Calibri"/>
              </a:rPr>
              <a:t>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p:txBody>
      </p:sp>
    </p:spTree>
    <p:extLst>
      <p:ext uri="{BB962C8B-B14F-4D97-AF65-F5344CB8AC3E}">
        <p14:creationId xmlns:p14="http://schemas.microsoft.com/office/powerpoint/2010/main" val="2744618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solidFill>
                  <a:schemeClr val="bg2"/>
                </a:solidFill>
                <a:latin typeface="+mn-lt"/>
              </a:rPr>
              <a:t>Please complete this post-test on your phone or computer in order to receive CE hours for participation in this workshop. </a:t>
            </a:r>
          </a:p>
          <a:p>
            <a:pPr marL="0" lvl="0" indent="0" algn="l" rtl="0">
              <a:spcBef>
                <a:spcPts val="0"/>
              </a:spcBef>
              <a:spcAft>
                <a:spcPts val="0"/>
              </a:spcAft>
              <a:buNone/>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https://</a:t>
            </a:r>
            <a:r>
              <a:rPr lang="en-US" sz="2400" b="1" dirty="0" err="1">
                <a:solidFill>
                  <a:schemeClr val="accent4"/>
                </a:solidFill>
              </a:rPr>
              <a:t>forms.gle</a:t>
            </a:r>
            <a:r>
              <a:rPr lang="en-US" sz="2400" b="1" dirty="0">
                <a:solidFill>
                  <a:schemeClr val="accent4"/>
                </a:solidFill>
              </a:rPr>
              <a:t>/S5fvcJ8ZdkVhUYL87</a:t>
            </a:r>
            <a:endParaRPr lang="en-US" dirty="0"/>
          </a:p>
        </p:txBody>
      </p:sp>
    </p:spTree>
    <p:extLst>
      <p:ext uri="{BB962C8B-B14F-4D97-AF65-F5344CB8AC3E}">
        <p14:creationId xmlns:p14="http://schemas.microsoft.com/office/powerpoint/2010/main" val="25356375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400" dirty="0"/>
              <a:t>[Fill in facilitators contact information (phone &amp; email)</a:t>
            </a:r>
          </a:p>
          <a:p>
            <a:endParaRPr lang="en-US" dirty="0"/>
          </a:p>
        </p:txBody>
      </p:sp>
    </p:spTree>
    <p:extLst>
      <p:ext uri="{BB962C8B-B14F-4D97-AF65-F5344CB8AC3E}">
        <p14:creationId xmlns:p14="http://schemas.microsoft.com/office/powerpoint/2010/main" val="38028045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Leave room to answer questions about the medication abortion protocol, integrating medication abortion into clinical practice, self-managed/self-sourced abortion, and other topics that may have come up. </a:t>
            </a:r>
          </a:p>
          <a:p>
            <a:endParaRPr lang="en-US" dirty="0"/>
          </a:p>
        </p:txBody>
      </p:sp>
    </p:spTree>
    <p:extLst>
      <p:ext uri="{BB962C8B-B14F-4D97-AF65-F5344CB8AC3E}">
        <p14:creationId xmlns:p14="http://schemas.microsoft.com/office/powerpoint/2010/main" val="3499796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start by first grounding ourselves in an understanding of reproductive justice, reproductive autonomy, and how these principles relate to providing abortion care. </a:t>
            </a:r>
          </a:p>
          <a:p>
            <a:pPr marL="0" lvl="0" indent="0" algn="l" rtl="0">
              <a:spcBef>
                <a:spcPts val="0"/>
              </a:spcBef>
              <a:spcAft>
                <a:spcPts val="0"/>
              </a:spcAft>
              <a:buNone/>
            </a:pP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As we’ve seen, the legal right to abortion is not enough to ensure everyone has safe and equitable access to abortion. </a:t>
            </a:r>
            <a:r>
              <a:rPr lang="en-US" sz="2400" b="1" i="0" u="none" strike="noStrike" cap="none" dirty="0">
                <a:solidFill>
                  <a:srgbClr val="000000"/>
                </a:solidFill>
                <a:latin typeface="+mn-lt"/>
                <a:ea typeface="+mn-ea"/>
                <a:cs typeface="+mn-cs"/>
                <a:sym typeface="Calibri"/>
              </a:rPr>
              <a:t>What good is a right if not all communities can access the services that right is supposed to provide? </a:t>
            </a:r>
          </a:p>
          <a:p>
            <a:pPr marL="0" lvl="0" indent="0" algn="l" rtl="0">
              <a:spcBef>
                <a:spcPts val="0"/>
              </a:spcBef>
              <a:spcAft>
                <a:spcPts val="0"/>
              </a:spcAft>
              <a:buNone/>
            </a:pPr>
            <a:endParaRPr lang="en-US" sz="2400" b="1"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This is the premise of reproductive justice: reproductive justice links reproductive rights with the social, political, and economic inequalities that affect a community’s ability to access reproductive health care, to exercise their ”right to choose” when and whether to have kids, and to parent their kids in safe, sustainable environments. It </a:t>
            </a:r>
            <a:r>
              <a:rPr lang="en-US" dirty="0">
                <a:solidFill>
                  <a:srgbClr val="000000"/>
                </a:solidFill>
              </a:rPr>
              <a:t>asserts</a:t>
            </a:r>
            <a:r>
              <a:rPr lang="en-US" sz="2400" b="0" i="0" u="none" strike="noStrike" cap="none" dirty="0">
                <a:solidFill>
                  <a:srgbClr val="000000"/>
                </a:solidFill>
                <a:latin typeface="+mn-lt"/>
                <a:ea typeface="+mn-ea"/>
                <a:cs typeface="+mn-cs"/>
                <a:sym typeface="Calibri"/>
              </a:rPr>
              <a:t> people</a:t>
            </a:r>
            <a:r>
              <a:rPr lang="en-US" dirty="0">
                <a:solidFill>
                  <a:srgbClr val="000000"/>
                </a:solidFill>
              </a:rPr>
              <a:t>’s rights to “express sexuality without oppression” and to “control their own body and self-expression, free from any form of sexual or reproductive oppression.”</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dirty="0">
              <a:solidFill>
                <a:srgbClr val="000000"/>
              </a:solidFill>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Reproductive justice was coined in 1994, by a group of black female activists that grew frustrated with the limitations of the pro choice movement. The RJ framework articulated the lived and intersectional experiences of women of color and low-income women. It’s a framework that centers on changing the systems to ensure people can actually </a:t>
            </a:r>
            <a:r>
              <a:rPr lang="en-US" sz="2400" b="0" i="1" u="none" strike="noStrike" cap="none" dirty="0">
                <a:solidFill>
                  <a:srgbClr val="000000"/>
                </a:solidFill>
                <a:latin typeface="+mn-lt"/>
                <a:ea typeface="+mn-ea"/>
                <a:cs typeface="+mn-cs"/>
                <a:sym typeface="Calibri"/>
              </a:rPr>
              <a:t>exercise</a:t>
            </a:r>
            <a:r>
              <a:rPr lang="en-US" sz="2400" b="0" i="0" u="none" strike="noStrike" cap="none" dirty="0">
                <a:solidFill>
                  <a:srgbClr val="000000"/>
                </a:solidFill>
                <a:latin typeface="+mn-lt"/>
                <a:ea typeface="+mn-ea"/>
                <a:cs typeface="+mn-cs"/>
                <a:sym typeface="Calibri"/>
              </a:rPr>
              <a:t> ”choices” over their bodies and reproductive lives.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1" i="0" u="none" strike="noStrike" cap="none" dirty="0">
                <a:solidFill>
                  <a:srgbClr val="000000"/>
                </a:solidFill>
                <a:latin typeface="+mn-lt"/>
                <a:ea typeface="+mn-ea"/>
                <a:cs typeface="+mn-cs"/>
                <a:sym typeface="Calibri"/>
              </a:rPr>
              <a:t>Optional Videos to Share with Audience (from 2018)</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(1:53)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=I4mwQhKLBiM</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The History of Reproductive Justice (2:08)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ihwvHHInrlU</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New Orleans Abortion Fund (3:27):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=li8a-dC3YbI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dirty="0">
                <a:solidFill>
                  <a:srgbClr val="000000"/>
                </a:solidFill>
              </a:rPr>
              <a:t>References:</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https://</a:t>
            </a:r>
            <a:r>
              <a:rPr lang="en-US" sz="2400" b="0" i="0" u="none" strike="noStrike" cap="none" dirty="0" err="1">
                <a:solidFill>
                  <a:srgbClr val="000000"/>
                </a:solidFill>
                <a:latin typeface="+mn-lt"/>
                <a:ea typeface="+mn-ea"/>
                <a:cs typeface="+mn-cs"/>
                <a:sym typeface="Calibri"/>
              </a:rPr>
              <a:t>blackrj.org</a:t>
            </a:r>
            <a:r>
              <a:rPr lang="en-US" sz="2400" b="0" i="0" u="none" strike="noStrike" cap="none" dirty="0">
                <a:solidFill>
                  <a:srgbClr val="000000"/>
                </a:solidFill>
                <a:latin typeface="+mn-lt"/>
                <a:ea typeface="+mn-ea"/>
                <a:cs typeface="+mn-cs"/>
                <a:sym typeface="Calibri"/>
              </a:rPr>
              <a:t>/our-issues/reproductive-justice/</a:t>
            </a:r>
            <a:endParaRPr lang="en-US" dirty="0"/>
          </a:p>
          <a:p>
            <a:pPr marL="0" lvl="0" indent="0" algn="l" rtl="0">
              <a:spcBef>
                <a:spcPts val="0"/>
              </a:spcBef>
              <a:spcAft>
                <a:spcPts val="0"/>
              </a:spcAft>
              <a:buNone/>
            </a:pPr>
            <a:r>
              <a:rPr lang="en-US" sz="2400" b="0" i="0" u="sng" strike="noStrike" cap="none" dirty="0">
                <a:solidFill>
                  <a:schemeClr val="hlink"/>
                </a:solidFill>
                <a:latin typeface="+mn-lt"/>
                <a:ea typeface="+mn-ea"/>
                <a:cs typeface="+mn-cs"/>
                <a:sym typeface="Calibri"/>
                <a:hlinkClick r:id="rId3"/>
              </a:rPr>
              <a:t>https://www.sistersong.net/reproductive-justice</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u="sng" dirty="0">
                <a:solidFill>
                  <a:schemeClr val="hlink"/>
                </a:solidFill>
                <a:hlinkClick r:id="rId4"/>
              </a:rPr>
              <a:t>https://www1.nyc.gov/site/doh/health/health-topics/sexual-reproductive-justice-nyc.page</a:t>
            </a:r>
            <a:r>
              <a:rPr lang="en-US" dirty="0">
                <a:solidFill>
                  <a:srgbClr val="000000"/>
                </a:solidFill>
              </a:rPr>
              <a:t> </a:t>
            </a:r>
          </a:p>
          <a:p>
            <a:pPr marL="0" lvl="0" indent="0" algn="l" rtl="0">
              <a:spcBef>
                <a:spcPts val="0"/>
              </a:spcBef>
              <a:spcAft>
                <a:spcPts val="0"/>
              </a:spcAft>
              <a:buNone/>
            </a:pPr>
            <a:r>
              <a:rPr lang="en-US" u="sng" dirty="0">
                <a:solidFill>
                  <a:schemeClr val="hlink"/>
                </a:solidFill>
                <a:hlinkClick r:id="rId5"/>
              </a:rPr>
              <a:t>https://www.law.berkeley.edu/php-programs/courses/fileDL.php?fID=4051</a:t>
            </a:r>
            <a:r>
              <a:rPr lang="en-US" dirty="0">
                <a:solidFill>
                  <a:srgbClr val="000000"/>
                </a:solidFill>
              </a:rPr>
              <a:t> </a:t>
            </a:r>
          </a:p>
        </p:txBody>
      </p:sp>
    </p:spTree>
    <p:extLst>
      <p:ext uri="{BB962C8B-B14F-4D97-AF65-F5344CB8AC3E}">
        <p14:creationId xmlns:p14="http://schemas.microsoft.com/office/powerpoint/2010/main" val="2124558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0" dirty="0"/>
              <a:t>Much of what we have learned in family planning care focuses on unintended pregnancies. But let’s think about reproductive autonomy instead.</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Researchers have been measuring unintended pregnancy for decades, but this approach to categorizing pregnancy desires does not capture the complexity of people’s experiences, contexts, and preferences. What’s important is that we improve access for people to make their own decisions related to their reproduction and bodies – whether or not people want to use contraception, to have an abortion, or to get pregnant and carry a pregnancy. It’s not just about free choice, it’s about power to control decisions and act on one’s desires to control reproduction.</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b="1" dirty="0"/>
              <a:t>Unintended Pregnancy Notes if the Audience Wants More Context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Definitions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Unintended pregnancy is one that occurred when someone wanted to become pregnant in the future, but not at the time they became pregnant (wanted later/mistimed) or one that occurred when they did not want to become pregnant then or at any time in the future (unwanted).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All other pregnancies are often termed intended.</a:t>
            </a:r>
          </a:p>
          <a:p>
            <a:pPr marL="0" lvl="0" indent="0" algn="l" rtl="0">
              <a:spcBef>
                <a:spcPts val="0"/>
              </a:spcBef>
              <a:spcAft>
                <a:spcPts val="0"/>
              </a:spcAft>
              <a:buNone/>
            </a:pPr>
            <a:endParaRPr lang="en-US" dirty="0"/>
          </a:p>
          <a:p>
            <a:pPr marL="342900" lvl="0" indent="-342900" algn="l" rtl="0">
              <a:spcBef>
                <a:spcPts val="0"/>
              </a:spcBef>
              <a:spcAft>
                <a:spcPts val="0"/>
              </a:spcAft>
              <a:buFont typeface="Arial" panose="020B0604020202020204" pitchFamily="34" charset="0"/>
              <a:buChar char="•"/>
            </a:pPr>
            <a:r>
              <a:rPr lang="en-US" dirty="0"/>
              <a:t>~45% of all pregnancies in the US are unintended.</a:t>
            </a:r>
          </a:p>
          <a:p>
            <a:pPr marL="342900" lvl="0" indent="-342900" algn="l" rtl="0">
              <a:spcBef>
                <a:spcPts val="0"/>
              </a:spcBef>
              <a:spcAft>
                <a:spcPts val="0"/>
              </a:spcAft>
              <a:buFont typeface="Arial" panose="020B0604020202020204" pitchFamily="34" charset="0"/>
              <a:buChar char="•"/>
            </a:pPr>
            <a:r>
              <a:rPr lang="en-US" dirty="0"/>
              <a:t>Among women of reproductive age who are not looking to get pregnant but could (no sterilization/hysterectomy), </a:t>
            </a:r>
            <a:r>
              <a:rPr lang="en-US" b="0" dirty="0"/>
              <a:t>86% report using a method of contraception</a:t>
            </a:r>
            <a:r>
              <a:rPr lang="en-US" dirty="0"/>
              <a:t>46%percent of women who have unintended pregnancies report using a contraceptive method during the month they became pregnant, although only 5% reported consistent use (41% inconsistent use).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Structural inequities in unintended pregnancies</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Unintended pregnancy is increasingly concentrated among low-income women: income less than 200% of federal poverty level</a:t>
            </a:r>
          </a:p>
          <a:p>
            <a:pPr marL="171450" marR="0" lvl="0" indent="-171450" algn="l" rtl="0">
              <a:lnSpc>
                <a:spcPct val="100000"/>
              </a:lnSpc>
              <a:spcBef>
                <a:spcPts val="0"/>
              </a:spcBef>
              <a:spcAft>
                <a:spcPts val="0"/>
              </a:spcAft>
              <a:buClr>
                <a:schemeClr val="dk1"/>
              </a:buClr>
              <a:buSzPts val="1200"/>
              <a:buFont typeface="Arial"/>
              <a:buChar char="•"/>
            </a:pPr>
            <a:r>
              <a:rPr lang="en-US" dirty="0"/>
              <a:t>Higher among women ages 18-24 and women of color; lowest among higher income women, white women, and college graduates</a:t>
            </a:r>
          </a:p>
          <a:p>
            <a:pPr marL="171450" marR="0" lvl="0" indent="-171450" algn="l" rtl="0">
              <a:lnSpc>
                <a:spcPct val="100000"/>
              </a:lnSpc>
              <a:spcBef>
                <a:spcPts val="0"/>
              </a:spcBef>
              <a:spcAft>
                <a:spcPts val="0"/>
              </a:spcAft>
              <a:buClr>
                <a:schemeClr val="dk1"/>
              </a:buClr>
              <a:buSzPts val="1200"/>
              <a:buFont typeface="Arial"/>
              <a:buChar char="•"/>
            </a:pPr>
            <a:r>
              <a:rPr lang="en-US" dirty="0"/>
              <a:t>People with less access to financial resources, education, and employment opportunities may have more difficulty paying for contraception or accessing services to obtain contraception – including publicly funded services like Title X and FQHCs, without which they are at a higher risk of unwanted, unintended, or mistimed pregnancies.</a:t>
            </a:r>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Remember, not everyone wants to use contraception and people can still get pregnant while using contraception. </a:t>
            </a:r>
          </a:p>
          <a:p>
            <a:pPr marL="171450" marR="0" lvl="0" indent="-95250" algn="l" rtl="0">
              <a:lnSpc>
                <a:spcPct val="100000"/>
              </a:lnSpc>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r>
              <a:rPr lang="en-US" dirty="0"/>
              <a:t>Finer LB and </a:t>
            </a:r>
            <a:r>
              <a:rPr lang="en-US" dirty="0" err="1"/>
              <a:t>Zolna</a:t>
            </a:r>
            <a:r>
              <a:rPr lang="en-US" dirty="0"/>
              <a:t> MR, Declines in Unintended Pregnancy in the United States, 2008–2011; </a:t>
            </a:r>
            <a:r>
              <a:rPr lang="en-US" i="1" dirty="0"/>
              <a:t>The New England Journal of Medicine </a:t>
            </a:r>
            <a:r>
              <a:rPr lang="en-US" dirty="0"/>
              <a:t>2016, 374(9):843-52.</a:t>
            </a:r>
          </a:p>
          <a:p>
            <a:pPr marL="0" lvl="0" indent="0" algn="l" rtl="0">
              <a:spcBef>
                <a:spcPts val="0"/>
              </a:spcBef>
              <a:spcAft>
                <a:spcPts val="0"/>
              </a:spcAft>
              <a:buNone/>
            </a:pPr>
            <a:r>
              <a:rPr lang="en-US" dirty="0"/>
              <a:t>https://</a:t>
            </a:r>
            <a:r>
              <a:rPr lang="en-US" dirty="0" err="1"/>
              <a:t>www.guttmacher.org</a:t>
            </a:r>
            <a:r>
              <a:rPr lang="en-US" dirty="0"/>
              <a:t>/fact-sheet/unintended-pregnancy-united-states </a:t>
            </a:r>
          </a:p>
          <a:p>
            <a:pPr marL="0" lvl="0" indent="0" algn="l" rtl="0">
              <a:spcBef>
                <a:spcPts val="0"/>
              </a:spcBef>
              <a:spcAft>
                <a:spcPts val="0"/>
              </a:spcAft>
              <a:buNone/>
            </a:pPr>
            <a:r>
              <a:rPr lang="en-US" dirty="0"/>
              <a:t>https://</a:t>
            </a:r>
            <a:r>
              <a:rPr lang="en-US" dirty="0" err="1"/>
              <a:t>www.ncbi.nlm.nih.gov</a:t>
            </a:r>
            <a:r>
              <a:rPr lang="en-US" dirty="0"/>
              <a:t>/</a:t>
            </a:r>
            <a:r>
              <a:rPr lang="en-US" dirty="0" err="1"/>
              <a:t>pmc</a:t>
            </a:r>
            <a:r>
              <a:rPr lang="en-US" dirty="0"/>
              <a:t>/articles/PMC6919552</a:t>
            </a:r>
          </a:p>
          <a:p>
            <a:pPr marL="0" lvl="0" indent="0" algn="l" rtl="0">
              <a:spcBef>
                <a:spcPts val="0"/>
              </a:spcBef>
              <a:spcAft>
                <a:spcPts val="0"/>
              </a:spcAft>
              <a:buNone/>
            </a:pPr>
            <a:r>
              <a:rPr lang="en-US" dirty="0"/>
              <a:t>https://</a:t>
            </a:r>
            <a:r>
              <a:rPr lang="en-US" dirty="0" err="1"/>
              <a:t>pubmed.ncbi.nlm.nih.gov</a:t>
            </a:r>
            <a:r>
              <a:rPr lang="en-US" dirty="0"/>
              <a:t>/24615573/</a:t>
            </a:r>
          </a:p>
          <a:p>
            <a:endParaRPr lang="en-US" dirty="0"/>
          </a:p>
        </p:txBody>
      </p:sp>
    </p:spTree>
    <p:extLst>
      <p:ext uri="{BB962C8B-B14F-4D97-AF65-F5344CB8AC3E}">
        <p14:creationId xmlns:p14="http://schemas.microsoft.com/office/powerpoint/2010/main" val="4253567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effectLst/>
              </a:rPr>
              <a:t>In June 2022, the Supreme Court’s decision on Dobbs v. Jackson Women’s Health overturned Roe v. Wade and Planned Parenthood v. Casey, meaning that the right to abortion would be determined by the states. </a:t>
            </a:r>
          </a:p>
          <a:p>
            <a:endParaRPr lang="en-US" b="0" dirty="0">
              <a:effectLst/>
            </a:endParaRPr>
          </a:p>
          <a:p>
            <a:r>
              <a:rPr lang="en-US" b="0" dirty="0">
                <a:effectLst/>
              </a:rPr>
              <a:t>The dark orange states are considered the most restrictive, where abortion is banned completely. Lighter orange have gestational age bans with few exceptions. As of today, 13 states have a total ban on abortion. But there are many other state-based restrictions creating a deeply inequitable landscape for accessing care – access depends on where you live, the resources you have to travel out of state, and the sense of safety you may have to obtain a self-managed abortion or telehealth abortion when you may be surveilled by your government or family. </a:t>
            </a:r>
          </a:p>
          <a:p>
            <a:endParaRPr lang="en-US" b="0" dirty="0">
              <a:effectLst/>
            </a:endParaRPr>
          </a:p>
          <a:p>
            <a:r>
              <a:rPr lang="en-US" b="0" dirty="0">
                <a:effectLst/>
              </a:rPr>
              <a:t>Abortion bans aren’t the only legal challenges. Restrictive laws like limits on gestational age, procedures that are allowed, mandated counseling, waiting periods, TRAP laws, telemedicine bans, in-person requirements, and attempts to criminalize abortion seekers and those who help people access abortion care also make it harder and more stigmatizing to obtain care. </a:t>
            </a:r>
          </a:p>
          <a:p>
            <a:endParaRPr lang="en-US" b="0" dirty="0">
              <a:effectLst/>
            </a:endParaRPr>
          </a:p>
          <a:p>
            <a:r>
              <a:rPr lang="en-US" b="1" dirty="0">
                <a:effectLst/>
              </a:rPr>
              <a:t>Note for sessions that involve a national audience: </a:t>
            </a:r>
            <a:r>
              <a:rPr lang="en-US" b="0" i="1" dirty="0">
                <a:effectLst/>
              </a:rPr>
              <a:t>In this session today, the medication abortion protocol we’ll be talking about will assume there are no state-specific restrictions. We can try to answer state-specific questions throughout the session, like what the protocol may look like with waiting periods or mandated ultrasound, etc. </a:t>
            </a:r>
          </a:p>
          <a:p>
            <a:endParaRPr lang="en-US" b="0" dirty="0">
              <a:effectLst/>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Discussion Question: </a:t>
            </a:r>
            <a:r>
              <a:rPr lang="en-US" dirty="0"/>
              <a:t>What does this patchwork of abortion access mean for people who are trying to get abortion care in your state or community? Who are the people and communities most affected? Why?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a:t>
            </a:r>
            <a:r>
              <a:rPr lang="en-US" b="0" dirty="0"/>
              <a:t>use this map to explore with the audience the lay of the land in your state or surrounding states: https://</a:t>
            </a:r>
            <a:r>
              <a:rPr lang="en-US" b="0" dirty="0" err="1"/>
              <a:t>states.guttmacher.org</a:t>
            </a:r>
            <a:r>
              <a:rPr lang="en-US" b="0" dirty="0"/>
              <a:t>/policies/abortion-policies or https://reproductiverights.org/maps/what-if-roe-fell/ </a:t>
            </a:r>
          </a:p>
          <a:p>
            <a:pPr marL="0" lvl="0" indent="0" algn="l" rtl="0">
              <a:spcBef>
                <a:spcPts val="0"/>
              </a:spcBef>
              <a:spcAft>
                <a:spcPts val="0"/>
              </a:spcAft>
              <a:buNone/>
            </a:pPr>
            <a:endParaRPr lang="en-US" b="0" dirty="0"/>
          </a:p>
          <a:p>
            <a:pPr marL="0" lvl="0" indent="0" algn="l" rtl="0">
              <a:spcBef>
                <a:spcPts val="0"/>
              </a:spcBef>
              <a:spcAft>
                <a:spcPts val="0"/>
              </a:spcAft>
              <a:buNone/>
            </a:pPr>
            <a:r>
              <a:rPr lang="en-US" sz="2400" b="0" i="0" dirty="0">
                <a:effectLst/>
                <a:latin typeface="+mn-lt"/>
                <a:ea typeface="+mn-ea"/>
                <a:cs typeface="+mn-cs"/>
                <a:sym typeface="Calibri"/>
              </a:rPr>
              <a:t>Users can select any state to see details about abortion policies in place, characteristics of state residents and key abortion statistics, including driving distance to the nearest abortion clinic.</a:t>
            </a: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a:t>
            </a:r>
            <a:r>
              <a:rPr lang="en-US" b="0" dirty="0"/>
              <a:t>use this dashboard to look at what travel out of state looks like to/from your state: https://www.guttmacher.org/</a:t>
            </a:r>
            <a:r>
              <a:rPr lang="en-US" b="0" dirty="0" err="1"/>
              <a:t>monthly-abortion-provision-study#interstate-travel</a:t>
            </a:r>
            <a:r>
              <a:rPr lang="en-US" b="0" dirty="0"/>
              <a:t> </a:t>
            </a:r>
            <a:endParaRPr lang="en-US" b="1"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states.guttmacher.org</a:t>
            </a:r>
            <a:r>
              <a:rPr lang="en-US" sz="2400" b="0" i="0" dirty="0">
                <a:solidFill>
                  <a:schemeClr val="dk1"/>
                </a:solidFill>
                <a:latin typeface="+mn-lt"/>
                <a:ea typeface="+mn-ea"/>
                <a:cs typeface="+mn-cs"/>
                <a:sym typeface="Calibri"/>
              </a:rPr>
              <a:t>/policies/abortion-policies</a:t>
            </a:r>
          </a:p>
        </p:txBody>
      </p:sp>
    </p:spTree>
    <p:extLst>
      <p:ext uri="{BB962C8B-B14F-4D97-AF65-F5344CB8AC3E}">
        <p14:creationId xmlns:p14="http://schemas.microsoft.com/office/powerpoint/2010/main" val="2371523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we look at data, we want to remind us all that much of the data collected in the studies we present throughout this workshop look at the experiences of cis-gender women. Studies often do not examine data for all birthing people. We recognize that people of all genders, including transgender and non-binary people, also experience pregnancy, use contraception, and have abortions.</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Abortion is an extremely common experience for people in the US, and rates have actually increased since before the Dobbs decision. </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2/3 of those obtaining an abortion are in their 20s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Adolescents make up 10% of people obtaining an abortion</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55% of people who have abortions have already had at least 1 birth</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41% of people accessing abortion have an income below the federal poverty level.</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In 2023, in the US: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93% of abortions in the formal healthcare system occurred in the first 13 weeks.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79% of abortions were performed before nine weeks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1% of abortions were after 20 weeks. This has stayed consistent since before 2020. </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b="0" dirty="0">
                <a:effectLst/>
              </a:rPr>
              <a:t>As of 2025, nearly 1 in 5 abortion patients have had to travel out of state to obtain care. Doubling the pre-Dobbs rate.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Sources: </a:t>
            </a:r>
          </a:p>
          <a:p>
            <a:pPr marL="0" lvl="0" indent="0" algn="l" rtl="0">
              <a:spcBef>
                <a:spcPts val="0"/>
              </a:spcBef>
              <a:spcAft>
                <a:spcPts val="0"/>
              </a:spcAft>
              <a:buNone/>
            </a:pPr>
            <a:r>
              <a:rPr lang="en-US" dirty="0"/>
              <a:t>Abortion in the United States, April 2025, Fact Sheet, </a:t>
            </a:r>
            <a:r>
              <a:rPr lang="en-US" u="sng" dirty="0">
                <a:solidFill>
                  <a:srgbClr val="009999"/>
                </a:solidFill>
              </a:rPr>
              <a:t>https://www.guttmacher.org/fact-sheet/induced-abortion-united-states</a:t>
            </a:r>
          </a:p>
          <a:p>
            <a:pPr marL="0" lvl="0" indent="0" algn="l" rtl="0">
              <a:spcBef>
                <a:spcPts val="0"/>
              </a:spcBef>
              <a:spcAft>
                <a:spcPts val="0"/>
              </a:spcAft>
              <a:buNone/>
            </a:pPr>
            <a:r>
              <a:rPr lang="en-US" u="sng" dirty="0">
                <a:solidFill>
                  <a:srgbClr val="009999"/>
                </a:solidFill>
              </a:rPr>
              <a:t>https://www.guttmacher.org/monthly-abortion-provision-study</a:t>
            </a:r>
          </a:p>
          <a:p>
            <a:pPr marL="0" lvl="0" indent="0" algn="l" rtl="0">
              <a:spcBef>
                <a:spcPts val="0"/>
              </a:spcBef>
              <a:spcAft>
                <a:spcPts val="0"/>
              </a:spcAft>
              <a:buNone/>
            </a:pPr>
            <a:r>
              <a:rPr lang="en-US" u="sng" dirty="0">
                <a:solidFill>
                  <a:srgbClr val="009999"/>
                </a:solidFill>
              </a:rPr>
              <a:t>https://societyfp.org/research/wecount/</a:t>
            </a:r>
          </a:p>
          <a:p>
            <a:pPr marL="0" lvl="0" indent="0" algn="l" rtl="0">
              <a:spcBef>
                <a:spcPts val="0"/>
              </a:spcBef>
              <a:spcAft>
                <a:spcPts val="0"/>
              </a:spcAft>
              <a:buNone/>
            </a:pPr>
            <a:endParaRPr lang="en-US" u="sng" dirty="0">
              <a:solidFill>
                <a:srgbClr val="009999"/>
              </a:solidFill>
            </a:endParaRPr>
          </a:p>
          <a:p>
            <a:endParaRPr lang="en-US" dirty="0"/>
          </a:p>
        </p:txBody>
      </p:sp>
    </p:spTree>
    <p:extLst>
      <p:ext uri="{BB962C8B-B14F-4D97-AF65-F5344CB8AC3E}">
        <p14:creationId xmlns:p14="http://schemas.microsoft.com/office/powerpoint/2010/main" val="1447081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solidFill>
                  <a:schemeClr val="bg2"/>
                </a:solidFill>
              </a:defRPr>
            </a:lvl1pPr>
          </a:lstStyle>
          <a:p>
            <a:r>
              <a:rPr lang="en-US" dirty="0"/>
              <a:t>TITLE TEXT</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type="tx">
  <p:cSld name="8_Title Slide">
    <p:spTree>
      <p:nvGrpSpPr>
        <p:cNvPr id="1" name="Shape 16"/>
        <p:cNvGrpSpPr/>
        <p:nvPr/>
      </p:nvGrpSpPr>
      <p:grpSpPr>
        <a:xfrm>
          <a:off x="0" y="0"/>
          <a:ext cx="0" cy="0"/>
          <a:chOff x="0" y="0"/>
          <a:chExt cx="0" cy="0"/>
        </a:xfrm>
      </p:grpSpPr>
      <p:sp>
        <p:nvSpPr>
          <p:cNvPr id="17" name="Google Shape;17;p33"/>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1pPr>
            <a:lvl2pPr marL="0" lvl="1"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18" name="Google Shape;18;p33"/>
          <p:cNvSpPr>
            <a:spLocks noGrp="1"/>
          </p:cNvSpPr>
          <p:nvPr>
            <p:ph type="pic" idx="2"/>
          </p:nvPr>
        </p:nvSpPr>
        <p:spPr>
          <a:xfrm>
            <a:off x="0" y="0"/>
            <a:ext cx="24384001" cy="13716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1pPr>
            <a:lvl2pPr marR="0" lvl="1"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2pPr>
            <a:lvl3pPr marR="0" lvl="2"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3pPr>
            <a:lvl4pPr marR="0" lvl="3"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4pPr>
            <a:lvl5pPr marR="0" lvl="4"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5pPr>
            <a:lvl6pPr marR="0" lvl="5"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6pPr>
            <a:lvl7pPr marR="0" lvl="6"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7pPr>
            <a:lvl8pPr marR="0" lvl="7"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8pPr>
            <a:lvl9pPr marR="0" lvl="8"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9pPr>
          </a:lstStyle>
          <a:p>
            <a:endParaRPr/>
          </a:p>
        </p:txBody>
      </p:sp>
      <p:sp>
        <p:nvSpPr>
          <p:cNvPr id="19" name="Google Shape;19;p33"/>
          <p:cNvSpPr txBox="1">
            <a:spLocks noGrp="1"/>
          </p:cNvSpPr>
          <p:nvPr>
            <p:ph type="title"/>
          </p:nvPr>
        </p:nvSpPr>
        <p:spPr>
          <a:xfrm>
            <a:off x="2476500" y="2895600"/>
            <a:ext cx="19431001" cy="3962400"/>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9200"/>
              <a:buFont typeface="Twentieth Century"/>
              <a:buNone/>
              <a:defRPr sz="192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1587609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Title Text"/>
          <p:cNvSpPr txBox="1">
            <a:spLocks noGrp="1"/>
          </p:cNvSpPr>
          <p:nvPr>
            <p:ph type="title" hasCustomPrompt="1"/>
          </p:nvPr>
        </p:nvSpPr>
        <p:spPr>
          <a:xfrm>
            <a:off x="2476500" y="1143000"/>
            <a:ext cx="19431000" cy="1676400"/>
          </a:xfrm>
          <a:prstGeom prst="rect">
            <a:avLst/>
          </a:prstGeom>
        </p:spPr>
        <p:txBody>
          <a:bodyPr/>
          <a:lstStyle>
            <a:lvl1pPr algn="ctr">
              <a:defRPr sz="8000" b="0">
                <a:solidFill>
                  <a:schemeClr val="bg2"/>
                </a:solidFill>
              </a:defRPr>
            </a:lvl1pPr>
          </a:lstStyle>
          <a:p>
            <a:r>
              <a:rPr lang="en-US" dirty="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3" name="Title Text"/>
          <p:cNvSpPr txBox="1">
            <a:spLocks noGrp="1"/>
          </p:cNvSpPr>
          <p:nvPr>
            <p:ph type="title" hasCustomPrompt="1"/>
          </p:nvPr>
        </p:nvSpPr>
        <p:spPr>
          <a:xfrm>
            <a:off x="11901713" y="3222171"/>
            <a:ext cx="10392229" cy="2859317"/>
          </a:xfrm>
          <a:prstGeom prst="rect">
            <a:avLst/>
          </a:prstGeom>
        </p:spPr>
        <p:txBody>
          <a:bodyPr/>
          <a:lstStyle>
            <a:lvl1pPr>
              <a:defRPr sz="8000" b="0">
                <a:solidFill>
                  <a:schemeClr val="bg2"/>
                </a:solidFill>
              </a:defRPr>
            </a:lvl1pPr>
          </a:lstStyle>
          <a:p>
            <a:r>
              <a:rPr lang="en-US" dirty="0"/>
              <a:t>TITLE TEXT</a:t>
            </a:r>
          </a:p>
        </p:txBody>
      </p:sp>
      <p:sp>
        <p:nvSpPr>
          <p:cNvPr id="44" name="Picture Placeholder 7"/>
          <p:cNvSpPr>
            <a:spLocks noGrp="1"/>
          </p:cNvSpPr>
          <p:nvPr>
            <p:ph type="pic" sz="half" idx="13"/>
          </p:nvPr>
        </p:nvSpPr>
        <p:spPr>
          <a:xfrm>
            <a:off x="2476500" y="1683655"/>
            <a:ext cx="8229603" cy="12032344"/>
          </a:xfrm>
          <a:prstGeom prst="rect">
            <a:avLst/>
          </a:prstGeom>
          <a:ln w="12700"/>
        </p:spPr>
        <p:txBody>
          <a:bodyPr tIns="45719" bIns="45719">
            <a:noAutofit/>
          </a:bodyPr>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329184" y="12780736"/>
            <a:ext cx="1798687" cy="788960"/>
          </a:xfrm>
          <a:prstGeom prst="rect">
            <a:avLst/>
          </a:prstGeom>
        </p:spPr>
        <p:txBody>
          <a:bodyPr/>
          <a:lstStyle/>
          <a:p>
            <a:fld id="{86CB4B4D-7CA3-9044-876B-883B54F8677D}" type="slidenum">
              <a:t>‹#›</a:t>
            </a:fld>
            <a:endParaRPr/>
          </a:p>
        </p:txBody>
      </p:sp>
      <p:sp>
        <p:nvSpPr>
          <p:cNvPr id="52" name="Picture Placeholder 7"/>
          <p:cNvSpPr>
            <a:spLocks noGrp="1"/>
          </p:cNvSpPr>
          <p:nvPr>
            <p:ph type="pic" idx="13"/>
          </p:nvPr>
        </p:nvSpPr>
        <p:spPr>
          <a:xfrm>
            <a:off x="1049309" y="0"/>
            <a:ext cx="10882860" cy="13716000"/>
          </a:xfrm>
          <a:prstGeom prst="rect">
            <a:avLst/>
          </a:prstGeom>
          <a:ln w="12700"/>
        </p:spPr>
        <p:txBody>
          <a:bodyPr tIns="45719" bIns="45719">
            <a:noAutofit/>
          </a:bodyPr>
          <a:lstStyle/>
          <a:p>
            <a:endParaRPr/>
          </a:p>
        </p:txBody>
      </p:sp>
      <p:sp>
        <p:nvSpPr>
          <p:cNvPr id="53" name="Title Text"/>
          <p:cNvSpPr txBox="1">
            <a:spLocks noGrp="1"/>
          </p:cNvSpPr>
          <p:nvPr>
            <p:ph type="title"/>
          </p:nvPr>
        </p:nvSpPr>
        <p:spPr>
          <a:xfrm>
            <a:off x="10727491" y="2628900"/>
            <a:ext cx="11256209" cy="3025304"/>
          </a:xfrm>
          <a:prstGeom prst="rect">
            <a:avLst/>
          </a:prstGeom>
        </p:spPr>
        <p:txBody>
          <a:bodyPr/>
          <a:lstStyle>
            <a:lvl1pPr>
              <a:defRPr sz="8000">
                <a:solidFill>
                  <a:schemeClr val="bg2"/>
                </a:solidFill>
              </a:defRPr>
            </a:lvl1pPr>
          </a:lstStyle>
          <a:p>
            <a:r>
              <a:rPr dirty="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solidFill>
                  <a:schemeClr val="bg2"/>
                </a:solidFill>
              </a:defRPr>
            </a:lvl1pPr>
          </a:lstStyle>
          <a:p>
            <a:r>
              <a:rPr lang="en-US" dirty="0"/>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solidFill>
                  <a:schemeClr val="bg2"/>
                </a:solidFill>
              </a:defRPr>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Picture Placeholder 7"/>
          <p:cNvSpPr>
            <a:spLocks noGrp="1"/>
          </p:cNvSpPr>
          <p:nvPr>
            <p:ph type="pic" idx="13"/>
          </p:nvPr>
        </p:nvSpPr>
        <p:spPr>
          <a:xfrm>
            <a:off x="1097906" y="2"/>
            <a:ext cx="14432380" cy="13715996"/>
          </a:xfrm>
          <a:prstGeom prst="rect">
            <a:avLst/>
          </a:prstGeom>
          <a:ln w="12700"/>
        </p:spPr>
        <p:txBody>
          <a:bodyPr tIns="45719" bIns="45719">
            <a:noAutofit/>
          </a:bodyPr>
          <a:lstStyle/>
          <a:p>
            <a:endParaRPr/>
          </a:p>
        </p:txBody>
      </p:sp>
      <p:sp>
        <p:nvSpPr>
          <p:cNvPr id="197" name="Title Text"/>
          <p:cNvSpPr txBox="1">
            <a:spLocks noGrp="1"/>
          </p:cNvSpPr>
          <p:nvPr>
            <p:ph type="title" hasCustomPrompt="1"/>
          </p:nvPr>
        </p:nvSpPr>
        <p:spPr>
          <a:xfrm>
            <a:off x="16093440" y="2955748"/>
            <a:ext cx="7607808" cy="2685141"/>
          </a:xfrm>
          <a:prstGeom prst="rect">
            <a:avLst/>
          </a:prstGeom>
        </p:spPr>
        <p:txBody>
          <a:bodyPr/>
          <a:lstStyle>
            <a:lvl1pPr>
              <a:defRPr sz="8000" b="0">
                <a:solidFill>
                  <a:schemeClr val="bg2"/>
                </a:solidFill>
              </a:defRPr>
            </a:lvl1pPr>
          </a:lstStyle>
          <a:p>
            <a:r>
              <a:rPr lang="en-US" dirty="0"/>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4_Title Slide">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4" name="Picture Placeholder 7"/>
          <p:cNvSpPr>
            <a:spLocks noGrp="1"/>
          </p:cNvSpPr>
          <p:nvPr>
            <p:ph type="pic" idx="13"/>
          </p:nvPr>
        </p:nvSpPr>
        <p:spPr>
          <a:xfrm>
            <a:off x="10553700" y="2"/>
            <a:ext cx="13830300" cy="13715996"/>
          </a:xfrm>
          <a:prstGeom prst="rect">
            <a:avLst/>
          </a:prstGeom>
          <a:ln w="12700"/>
        </p:spPr>
        <p:txBody>
          <a:bodyPr tIns="45719" bIns="45719">
            <a:noAutofit/>
          </a:bodyPr>
          <a:lstStyle/>
          <a:p>
            <a:endParaRPr/>
          </a:p>
        </p:txBody>
      </p:sp>
      <p:sp>
        <p:nvSpPr>
          <p:cNvPr id="245" name="Title Text"/>
          <p:cNvSpPr txBox="1">
            <a:spLocks noGrp="1"/>
          </p:cNvSpPr>
          <p:nvPr>
            <p:ph type="title" hasCustomPrompt="1"/>
          </p:nvPr>
        </p:nvSpPr>
        <p:spPr>
          <a:xfrm>
            <a:off x="1676400" y="1680941"/>
            <a:ext cx="8229600" cy="2685141"/>
          </a:xfrm>
          <a:prstGeom prst="rect">
            <a:avLst/>
          </a:prstGeom>
        </p:spPr>
        <p:txBody>
          <a:bodyPr/>
          <a:lstStyle>
            <a:lvl1pPr>
              <a:defRPr sz="8000" b="0">
                <a:solidFill>
                  <a:schemeClr val="bg2"/>
                </a:solidFill>
              </a:defRPr>
            </a:lvl1pPr>
          </a:lstStyle>
          <a:p>
            <a:r>
              <a:rPr lang="en-US" dirty="0"/>
              <a:t>TITLE TEXT</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3">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63" r:id="rId7"/>
    <p:sldLayoutId id="2147483668" r:id="rId8"/>
    <p:sldLayoutId id="2147483673" r:id="rId9"/>
    <p:sldLayoutId id="2147483674" r:id="rId10"/>
    <p:sldLayoutId id="2147483676" r:id="rId11"/>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ustomXml" Target="../ink/ink5.xml"/><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customXml" Target="../ink/ink6.xml"/><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4.png"/><Relationship Id="rId10" Type="http://schemas.openxmlformats.org/officeDocument/2006/relationships/image" Target="../media/image21.sv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customXml" Target="../ink/ink7.xml"/><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customXml" Target="../ink/ink9.xml"/><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0.png"/><Relationship Id="rId4" Type="http://schemas.openxmlformats.org/officeDocument/2006/relationships/customXml" Target="../ink/ink10.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32.png"/><Relationship Id="rId4" Type="http://schemas.openxmlformats.org/officeDocument/2006/relationships/customXml" Target="../ink/ink1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4.png"/><Relationship Id="rId4" Type="http://schemas.openxmlformats.org/officeDocument/2006/relationships/customXml" Target="../ink/ink1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4.jpg"/><Relationship Id="rId5" Type="http://schemas.openxmlformats.org/officeDocument/2006/relationships/image" Target="../media/image36.png"/><Relationship Id="rId4" Type="http://schemas.openxmlformats.org/officeDocument/2006/relationships/customXml" Target="../ink/ink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customXml" Target="../ink/ink14.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6.jpg"/><Relationship Id="rId5" Type="http://schemas.openxmlformats.org/officeDocument/2006/relationships/image" Target="../media/image37.png"/><Relationship Id="rId4" Type="http://schemas.openxmlformats.org/officeDocument/2006/relationships/customXml" Target="../ink/ink15.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customXml" Target="../ink/ink16.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21.png"/><Relationship Id="rId5" Type="http://schemas.openxmlformats.org/officeDocument/2006/relationships/customXml" Target="../ink/ink17.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350.png"/><Relationship Id="rId5" Type="http://schemas.openxmlformats.org/officeDocument/2006/relationships/customXml" Target="../ink/ink18.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20.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44.jpeg"/><Relationship Id="rId5" Type="http://schemas.openxmlformats.org/officeDocument/2006/relationships/image" Target="../media/image431.png"/><Relationship Id="rId4" Type="http://schemas.openxmlformats.org/officeDocument/2006/relationships/customXml" Target="../ink/ink20.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customXml" Target="../ink/ink21.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customXml" Target="../ink/ink22.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47.jpeg"/><Relationship Id="rId5" Type="http://schemas.openxmlformats.org/officeDocument/2006/relationships/image" Target="../media/image430.png"/><Relationship Id="rId4" Type="http://schemas.openxmlformats.org/officeDocument/2006/relationships/customXml" Target="../ink/ink23.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48.jpeg"/><Relationship Id="rId5" Type="http://schemas.openxmlformats.org/officeDocument/2006/relationships/image" Target="../media/image48.png"/><Relationship Id="rId4" Type="http://schemas.openxmlformats.org/officeDocument/2006/relationships/customXml" Target="../ink/ink24.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customXml" Target="../ink/ink25.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290.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450.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520.png"/></Relationships>
</file>

<file path=ppt/slides/_rels/slide46.xml.rels><?xml version="1.0" encoding="UTF-8" standalone="yes"?>
<Relationships xmlns="http://schemas.openxmlformats.org/package/2006/relationships"><Relationship Id="rId3" Type="http://schemas.openxmlformats.org/officeDocument/2006/relationships/customXml" Target="../ink/ink30.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40.png"/></Relationships>
</file>

<file path=ppt/slides/_rels/slide49.xml.rels><?xml version="1.0" encoding="UTF-8" standalone="yes"?>
<Relationships xmlns="http://schemas.openxmlformats.org/package/2006/relationships"><Relationship Id="rId8" Type="http://schemas.openxmlformats.org/officeDocument/2006/relationships/image" Target="../media/image620.png"/><Relationship Id="rId3" Type="http://schemas.openxmlformats.org/officeDocument/2006/relationships/image" Target="../media/image61.png"/><Relationship Id="rId7" Type="http://schemas.openxmlformats.org/officeDocument/2006/relationships/customXml" Target="../ink/ink32.xml"/><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63.png"/><Relationship Id="rId5" Type="http://schemas.openxmlformats.org/officeDocument/2006/relationships/image" Target="../media/image62.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www.guttmacher.org/fact-sheet/induced-abortion-united-states" TargetMode="External"/><Relationship Id="rId3" Type="http://schemas.openxmlformats.org/officeDocument/2006/relationships/image" Target="../media/image4.png"/><Relationship Id="rId7"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11" Type="http://schemas.openxmlformats.org/officeDocument/2006/relationships/image" Target="../media/image140.png"/><Relationship Id="rId5" Type="http://schemas.openxmlformats.org/officeDocument/2006/relationships/hyperlink" Target="https://pubmed.ncbi.nlm.nih.gov/30110618/?emci=8239ad1b-39b3-eb11-a7ad-0050f271b5d8&amp;emdi=ea000000-0000-0000-0000-000000000001&amp;ceid=%7b%7bContactsEmailID%7d%7d" TargetMode="External"/><Relationship Id="rId10" Type="http://schemas.openxmlformats.org/officeDocument/2006/relationships/customXml" Target="../ink/ink33.xml"/><Relationship Id="rId4" Type="http://schemas.openxmlformats.org/officeDocument/2006/relationships/image" Target="../media/image5.png"/><Relationship Id="rId9" Type="http://schemas.openxmlformats.org/officeDocument/2006/relationships/hyperlink" Target="https://www.uptodate.com/contents/contraception-postabortion/abstract/26?emci=8239ad1b-39b3-eb11-a7ad-0050f271b5d8&amp;emdi=ea000000-0000-0000-0000-000000000001&amp;ceid=%7b%7bContactsEmailID%7d%7d"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jamanetwork.com/journals/jama/fullarticle/2780630" TargetMode="External"/><Relationship Id="rId3" Type="http://schemas.openxmlformats.org/officeDocument/2006/relationships/image" Target="../media/image4.png"/><Relationship Id="rId7"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11" Type="http://schemas.openxmlformats.org/officeDocument/2006/relationships/image" Target="../media/image580.png"/><Relationship Id="rId5"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10" Type="http://schemas.openxmlformats.org/officeDocument/2006/relationships/customXml" Target="../ink/ink34.xml"/><Relationship Id="rId4" Type="http://schemas.openxmlformats.org/officeDocument/2006/relationships/image" Target="../media/image5.png"/><Relationship Id="rId9" Type="http://schemas.openxmlformats.org/officeDocument/2006/relationships/hyperlink" Target="https://doi-org.unh.idm.oclc.org/10.2105/AJPH.2012.301159"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8" Type="http://schemas.openxmlformats.org/officeDocument/2006/relationships/hyperlink" Target="mailto:info@reproductiveaccess.org" TargetMode="External"/><Relationship Id="rId3" Type="http://schemas.openxmlformats.org/officeDocument/2006/relationships/image" Target="../media/image5.png"/><Relationship Id="rId7" Type="http://schemas.openxmlformats.org/officeDocument/2006/relationships/hyperlink" Target="mailto:program@reproductiveaccess.com"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mailto:person@email.com" TargetMode="External"/><Relationship Id="rId5" Type="http://schemas.openxmlformats.org/officeDocument/2006/relationships/image" Target="NULL"/><Relationship Id="rId4" Type="http://schemas.openxmlformats.org/officeDocument/2006/relationships/customXml" Target="../ink/ink35.xml"/><Relationship Id="rId9"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10.xml"/><Relationship Id="rId6" Type="http://schemas.openxmlformats.org/officeDocument/2006/relationships/image" Target="../media/image140.png"/><Relationship Id="rId5" Type="http://schemas.openxmlformats.org/officeDocument/2006/relationships/customXml" Target="../ink/ink36.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customXml" Target="../ink/ink1.xm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customXml" Target="../ink/ink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ustomXml" Target="../ink/ink3.xm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customXml" Target="../ink/ink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a:t>
            </a:fld>
            <a:endParaRPr/>
          </a:p>
        </p:txBody>
      </p:sp>
      <p:pic>
        <p:nvPicPr>
          <p:cNvPr id="264" name="Picture Placeholder 2"/>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7000" contrast="51000"/>
                    </a14:imgEffect>
                  </a14:imgLayer>
                </a14:imgProps>
              </a:ext>
              <a:ext uri="{28A0092B-C50C-407E-A947-70E740481C1C}">
                <a14:useLocalDpi xmlns:a14="http://schemas.microsoft.com/office/drawing/2010/main" val="0"/>
              </a:ext>
            </a:extLst>
          </a:blip>
          <a:srcRect l="35250" r="19919"/>
          <a:stretch/>
        </p:blipFill>
        <p:spPr>
          <a:xfrm>
            <a:off x="15528580" y="0"/>
            <a:ext cx="8872810" cy="13716000"/>
          </a:xfrm>
          <a:prstGeom prst="rect">
            <a:avLst/>
          </a:prstGeom>
        </p:spPr>
      </p:pic>
      <p:sp>
        <p:nvSpPr>
          <p:cNvPr id="265" name="Rectangle 9"/>
          <p:cNvSpPr/>
          <p:nvPr/>
        </p:nvSpPr>
        <p:spPr>
          <a:xfrm>
            <a:off x="0" y="0"/>
            <a:ext cx="17068800" cy="13716000"/>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470188" cy="6880243"/>
          </a:xfrm>
          <a:prstGeom prst="rect">
            <a:avLst/>
          </a:prstGeom>
        </p:spPr>
        <p:txBody>
          <a:bodyPr>
            <a:normAutofit fontScale="90000"/>
          </a:bodyPr>
          <a:lstStyle/>
          <a:p>
            <a:pPr>
              <a:lnSpc>
                <a:spcPts val="14500"/>
              </a:lnSpc>
            </a:pPr>
            <a:r>
              <a:rPr lang="en-US" sz="16500" b="0" dirty="0">
                <a:solidFill>
                  <a:schemeClr val="bg2"/>
                </a:solidFill>
              </a:rPr>
              <a:t>MEDICATION ABORTION IN EARLY PREGNANCY</a:t>
            </a:r>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l="50740" r="1"/>
          <a:stretch/>
        </p:blipFill>
        <p:spPr>
          <a:xfrm>
            <a:off x="16986541" y="-802678"/>
            <a:ext cx="7547133" cy="15321355"/>
          </a:xfrm>
          <a:prstGeom prst="rect">
            <a:avLst/>
          </a:prstGeom>
        </p:spPr>
      </p:pic>
      <p:sp>
        <p:nvSpPr>
          <p:cNvPr id="22" name="Title 3">
            <a:extLst>
              <a:ext uri="{FF2B5EF4-FFF2-40B4-BE49-F238E27FC236}">
                <a16:creationId xmlns:a16="http://schemas.microsoft.com/office/drawing/2014/main" id="{D907CE5C-1B65-DD4D-9E6B-E719DD775B81}"/>
              </a:ext>
            </a:extLst>
          </p:cNvPr>
          <p:cNvSpPr txBox="1">
            <a:spLocks/>
          </p:cNvSpPr>
          <p:nvPr/>
        </p:nvSpPr>
        <p:spPr>
          <a:xfrm>
            <a:off x="1090612" y="11890766"/>
            <a:ext cx="15189563" cy="10183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PRESENTER NAME HERE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10</a:t>
            </a:fld>
            <a:endParaRPr dirty="0"/>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194033"/>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 name="Picture 2" descr="A graph of blue bars with numbers and text&#10;&#10;Description automatically generated">
            <a:extLst>
              <a:ext uri="{FF2B5EF4-FFF2-40B4-BE49-F238E27FC236}">
                <a16:creationId xmlns:a16="http://schemas.microsoft.com/office/drawing/2014/main" id="{F33D8F84-5FB9-78BC-B662-890C635C1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7634" y="455443"/>
            <a:ext cx="17610882" cy="12621132"/>
          </a:xfrm>
          <a:prstGeom prst="rect">
            <a:avLst/>
          </a:prstGeom>
        </p:spPr>
      </p:pic>
      <p:sp>
        <p:nvSpPr>
          <p:cNvPr id="5" name="TextBox 4">
            <a:extLst>
              <a:ext uri="{FF2B5EF4-FFF2-40B4-BE49-F238E27FC236}">
                <a16:creationId xmlns:a16="http://schemas.microsoft.com/office/drawing/2014/main" id="{2D8EE3C7-298A-D1C8-1E98-D1A75550398F}"/>
              </a:ext>
            </a:extLst>
          </p:cNvPr>
          <p:cNvSpPr txBox="1"/>
          <p:nvPr/>
        </p:nvSpPr>
        <p:spPr>
          <a:xfrm>
            <a:off x="19043182" y="13347557"/>
            <a:ext cx="5765800"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bg2"/>
                </a:solidFill>
              </a:rPr>
              <a:t>https://www.guttmacher.org/fact-sheet/induced-abortion-united-states</a:t>
            </a:r>
          </a:p>
        </p:txBody>
      </p:sp>
    </p:spTree>
    <p:extLst>
      <p:ext uri="{BB962C8B-B14F-4D97-AF65-F5344CB8AC3E}">
        <p14:creationId xmlns:p14="http://schemas.microsoft.com/office/powerpoint/2010/main" val="248145821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dirty="0"/>
          </a:p>
        </p:txBody>
      </p:sp>
      <p:pic>
        <p:nvPicPr>
          <p:cNvPr id="2050" name="Picture 2">
            <a:extLst>
              <a:ext uri="{FF2B5EF4-FFF2-40B4-BE49-F238E27FC236}">
                <a16:creationId xmlns:a16="http://schemas.microsoft.com/office/drawing/2014/main" id="{97967A6F-144C-0899-02FF-81BB0EC55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070" y="595745"/>
            <a:ext cx="21507748" cy="120878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687807-7B08-1977-653C-13D54C8C8FF1}"/>
              </a:ext>
            </a:extLst>
          </p:cNvPr>
          <p:cNvSpPr txBox="1"/>
          <p:nvPr/>
        </p:nvSpPr>
        <p:spPr>
          <a:xfrm>
            <a:off x="13300364" y="13023271"/>
            <a:ext cx="10256332" cy="4001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2"/>
                </a:solidFill>
                <a:effectLst/>
                <a:uFillTx/>
                <a:latin typeface="+mj-lt"/>
                <a:ea typeface="+mj-ea"/>
                <a:cs typeface="+mj-cs"/>
                <a:sym typeface="Helvetica"/>
              </a:rPr>
              <a:t>https://aptoolkit.org/advancing-scope-of-practice-to-include-abortion-care/state-abortion-laws-and-their-relationship-to-scope-of-practice/</a:t>
            </a:r>
          </a:p>
        </p:txBody>
      </p:sp>
    </p:spTree>
    <p:extLst>
      <p:ext uri="{BB962C8B-B14F-4D97-AF65-F5344CB8AC3E}">
        <p14:creationId xmlns:p14="http://schemas.microsoft.com/office/powerpoint/2010/main" val="45378519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885054" y="873056"/>
            <a:ext cx="8547837" cy="1619736"/>
          </a:xfrm>
          <a:prstGeom prst="rect">
            <a:avLst/>
          </a:prstGeom>
        </p:spPr>
        <p:txBody>
          <a:bodyPr anchor="t">
            <a:noAutofit/>
          </a:bodyPr>
          <a:lstStyle/>
          <a:p>
            <a:pPr algn="l">
              <a:lnSpc>
                <a:spcPts val="12500"/>
              </a:lnSpc>
            </a:pPr>
            <a:r>
              <a:rPr lang="en-US" sz="8800" dirty="0"/>
              <a:t>Safety of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4203291" y="2629512"/>
              <a:ext cx="8229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044524" y="2471122"/>
                <a:ext cx="854677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885054" y="4342639"/>
            <a:ext cx="9349014" cy="669309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bg2"/>
              </a:buClr>
              <a:buFont typeface="Arial" panose="020B0604020202020204" pitchFamily="34" charset="0"/>
              <a:buChar char="•"/>
            </a:pPr>
            <a:r>
              <a:rPr lang="en-US" b="0" dirty="0">
                <a:solidFill>
                  <a:schemeClr val="bg2"/>
                </a:solidFill>
                <a:latin typeface="+mn-lt"/>
              </a:rPr>
              <a:t>First trimester abortions </a:t>
            </a:r>
            <a:r>
              <a:rPr lang="en-US" b="0" u="sng" dirty="0">
                <a:solidFill>
                  <a:schemeClr val="bg2"/>
                </a:solidFill>
                <a:latin typeface="+mn-lt"/>
              </a:rPr>
              <a:t>do not </a:t>
            </a:r>
            <a:r>
              <a:rPr lang="en-US" b="0" dirty="0">
                <a:solidFill>
                  <a:schemeClr val="bg2"/>
                </a:solidFill>
                <a:latin typeface="+mn-lt"/>
              </a:rPr>
              <a:t>increase risk of: </a:t>
            </a:r>
          </a:p>
          <a:p>
            <a:pPr lvl="1">
              <a:spcBef>
                <a:spcPts val="500"/>
              </a:spcBef>
              <a:buClr>
                <a:schemeClr val="bg2"/>
              </a:buClr>
              <a:buFont typeface="Arial" panose="020B0604020202020204" pitchFamily="34" charset="0"/>
              <a:buChar char="•"/>
            </a:pPr>
            <a:r>
              <a:rPr lang="en-US" b="0" dirty="0">
                <a:solidFill>
                  <a:schemeClr val="bg2"/>
                </a:solidFill>
                <a:latin typeface="+mn-lt"/>
              </a:rPr>
              <a:t>Infertility</a:t>
            </a:r>
          </a:p>
          <a:p>
            <a:pPr lvl="1">
              <a:spcBef>
                <a:spcPts val="500"/>
              </a:spcBef>
              <a:buClr>
                <a:schemeClr val="bg2"/>
              </a:buClr>
              <a:buFont typeface="Arial" panose="020B0604020202020204" pitchFamily="34" charset="0"/>
              <a:buChar char="•"/>
            </a:pPr>
            <a:r>
              <a:rPr lang="en-US" b="0" dirty="0">
                <a:solidFill>
                  <a:schemeClr val="bg2"/>
                </a:solidFill>
                <a:latin typeface="+mn-lt"/>
              </a:rPr>
              <a:t>Ectopic pregnancy</a:t>
            </a:r>
          </a:p>
          <a:p>
            <a:pPr lvl="1">
              <a:spcBef>
                <a:spcPts val="500"/>
              </a:spcBef>
              <a:buClr>
                <a:schemeClr val="bg2"/>
              </a:buClr>
              <a:buFont typeface="Arial" panose="020B0604020202020204" pitchFamily="34" charset="0"/>
              <a:buChar char="•"/>
            </a:pPr>
            <a:r>
              <a:rPr lang="en-US" b="0" dirty="0">
                <a:solidFill>
                  <a:schemeClr val="bg2"/>
                </a:solidFill>
                <a:latin typeface="+mn-lt"/>
              </a:rPr>
              <a:t>Miscarriage</a:t>
            </a:r>
          </a:p>
          <a:p>
            <a:pPr lvl="1">
              <a:spcBef>
                <a:spcPts val="500"/>
              </a:spcBef>
              <a:buClr>
                <a:schemeClr val="bg2"/>
              </a:buClr>
              <a:buFont typeface="Arial" panose="020B0604020202020204" pitchFamily="34" charset="0"/>
              <a:buChar char="•"/>
            </a:pPr>
            <a:r>
              <a:rPr lang="en-US" b="0" dirty="0">
                <a:solidFill>
                  <a:schemeClr val="bg2"/>
                </a:solidFill>
                <a:latin typeface="+mn-lt"/>
              </a:rPr>
              <a:t>Birth defect</a:t>
            </a:r>
          </a:p>
          <a:p>
            <a:pPr lvl="1">
              <a:spcBef>
                <a:spcPts val="500"/>
              </a:spcBef>
              <a:buClr>
                <a:schemeClr val="bg2"/>
              </a:buClr>
              <a:buFont typeface="Arial" panose="020B0604020202020204" pitchFamily="34" charset="0"/>
              <a:buChar char="•"/>
            </a:pPr>
            <a:r>
              <a:rPr lang="en-US" b="0" dirty="0">
                <a:solidFill>
                  <a:schemeClr val="bg2"/>
                </a:solidFill>
                <a:latin typeface="+mn-lt"/>
              </a:rPr>
              <a:t>Preterm or low-birthweight delivery</a:t>
            </a:r>
          </a:p>
        </p:txBody>
      </p:sp>
      <p:pic>
        <p:nvPicPr>
          <p:cNvPr id="3" name="Picture 2">
            <a:extLst>
              <a:ext uri="{FF2B5EF4-FFF2-40B4-BE49-F238E27FC236}">
                <a16:creationId xmlns:a16="http://schemas.microsoft.com/office/drawing/2014/main" id="{75232D9C-7D31-CC64-F02D-03A4C06133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315" y="4342639"/>
            <a:ext cx="12102480" cy="5030722"/>
          </a:xfrm>
          <a:prstGeom prst="rect">
            <a:avLst/>
          </a:prstGeom>
        </p:spPr>
      </p:pic>
      <p:sp>
        <p:nvSpPr>
          <p:cNvPr id="4" name="Rectangle 3">
            <a:extLst>
              <a:ext uri="{FF2B5EF4-FFF2-40B4-BE49-F238E27FC236}">
                <a16:creationId xmlns:a16="http://schemas.microsoft.com/office/drawing/2014/main" id="{9BC73F60-22A9-58C6-102B-7CC5CDF72843}"/>
              </a:ext>
            </a:extLst>
          </p:cNvPr>
          <p:cNvSpPr/>
          <p:nvPr/>
        </p:nvSpPr>
        <p:spPr>
          <a:xfrm>
            <a:off x="12222091" y="13278752"/>
            <a:ext cx="12192000" cy="323165"/>
          </a:xfrm>
          <a:prstGeom prst="rect">
            <a:avLst/>
          </a:prstGeom>
        </p:spPr>
        <p:txBody>
          <a:bodyPr>
            <a:spAutoFit/>
          </a:bodyPr>
          <a:lstStyle/>
          <a:p>
            <a:pPr algn="r"/>
            <a:r>
              <a:rPr lang="en-US" sz="1500" dirty="0">
                <a:solidFill>
                  <a:schemeClr val="bg1"/>
                </a:solidFill>
              </a:rPr>
              <a:t>Image Source: Elena’s Aspiration Abortion Zine</a:t>
            </a:r>
          </a:p>
        </p:txBody>
      </p:sp>
    </p:spTree>
    <p:extLst>
      <p:ext uri="{BB962C8B-B14F-4D97-AF65-F5344CB8AC3E}">
        <p14:creationId xmlns:p14="http://schemas.microsoft.com/office/powerpoint/2010/main" val="389893698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0">
            <a:extLst>
              <a:ext uri="{FF2B5EF4-FFF2-40B4-BE49-F238E27FC236}">
                <a16:creationId xmlns:a16="http://schemas.microsoft.com/office/drawing/2014/main" id="{3F4754D1-AB70-C64C-A6B6-B2561679DD3F}"/>
              </a:ext>
            </a:extLst>
          </p:cNvPr>
          <p:cNvSpPr/>
          <p:nvPr/>
        </p:nvSpPr>
        <p:spPr>
          <a:xfrm>
            <a:off x="4890497" y="6218538"/>
            <a:ext cx="6564024"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280" name="Rectangle 7"/>
          <p:cNvSpPr txBox="1">
            <a:spLocks noGrp="1"/>
          </p:cNvSpPr>
          <p:nvPr>
            <p:ph type="sldNum" sz="quarter" idx="2"/>
          </p:nvPr>
        </p:nvSpPr>
        <p:spPr>
          <a:xfrm>
            <a:off x="228599" y="12776704"/>
            <a:ext cx="709729"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13</a:t>
            </a:fld>
            <a:endParaRPr/>
          </a:p>
        </p:txBody>
      </p:sp>
      <p:sp>
        <p:nvSpPr>
          <p:cNvPr id="284" name="Rectangle 43"/>
          <p:cNvSpPr/>
          <p:nvPr/>
        </p:nvSpPr>
        <p:spPr>
          <a:xfrm>
            <a:off x="13271392" y="3511150"/>
            <a:ext cx="6564024" cy="8266322"/>
          </a:xfrm>
          <a:prstGeom prst="rect">
            <a:avLst/>
          </a:prstGeom>
          <a:ln w="63500">
            <a:solidFill>
              <a:schemeClr val="bg2"/>
            </a:solidFill>
            <a:miter/>
          </a:ln>
        </p:spPr>
        <p:txBody>
          <a:bodyPr tIns="91439" bIns="91439" anchor="ctr"/>
          <a:lstStyle/>
          <a:p>
            <a:pPr algn="ctr"/>
            <a:endParaRPr b="1" dirty="0">
              <a:latin typeface="Tw Cen MT" panose="020B0602020104020603" pitchFamily="34" charset="77"/>
            </a:endParaRPr>
          </a:p>
        </p:txBody>
      </p:sp>
      <p:sp>
        <p:nvSpPr>
          <p:cNvPr id="287" name="Rectangle 50"/>
          <p:cNvSpPr/>
          <p:nvPr/>
        </p:nvSpPr>
        <p:spPr>
          <a:xfrm>
            <a:off x="4890497" y="3511150"/>
            <a:ext cx="6564024"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302" name="Title 3"/>
          <p:cNvSpPr txBox="1">
            <a:spLocks noGrp="1"/>
          </p:cNvSpPr>
          <p:nvPr>
            <p:ph type="title"/>
          </p:nvPr>
        </p:nvSpPr>
        <p:spPr>
          <a:xfrm>
            <a:off x="1620447" y="1043856"/>
            <a:ext cx="20568557" cy="1676400"/>
          </a:xfrm>
          <a:prstGeom prst="rect">
            <a:avLst/>
          </a:prstGeom>
        </p:spPr>
        <p:txBody>
          <a:bodyPr>
            <a:normAutofit fontScale="90000"/>
          </a:bodyPr>
          <a:lstStyle/>
          <a:p>
            <a:r>
              <a:rPr lang="en-US" sz="9600" b="0" dirty="0">
                <a:ea typeface="Open Sans" panose="020B0606030504020204" pitchFamily="34" charset="0"/>
                <a:cs typeface="Open Sans" panose="020B0606030504020204" pitchFamily="34" charset="0"/>
              </a:rPr>
              <a:t>Medication Abortion Regimens: Two Choices</a:t>
            </a:r>
            <a:endParaRPr b="0" dirty="0"/>
          </a:p>
        </p:txBody>
      </p:sp>
      <mc:AlternateContent xmlns:mc="http://schemas.openxmlformats.org/markup-compatibility/2006" xmlns:p14="http://schemas.microsoft.com/office/powerpoint/2010/main">
        <mc:Choice Requires="p14">
          <p:contentPart p14:bwMode="auto" r:id="rId3">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2303525" y="2681055"/>
              <a:ext cx="1920240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6"/>
              <a:stretch>
                <a:fillRect/>
              </a:stretch>
            </p:blipFill>
            <p:spPr>
              <a:xfrm rot="10800000">
                <a:off x="2144747" y="2523539"/>
                <a:ext cx="19519596" cy="360394"/>
              </a:xfrm>
              <a:prstGeom prst="rect">
                <a:avLst/>
              </a:prstGeom>
            </p:spPr>
          </p:pic>
        </mc:Fallback>
      </mc:AlternateContent>
      <p:sp>
        <p:nvSpPr>
          <p:cNvPr id="58" name="Title 3">
            <a:extLst>
              <a:ext uri="{FF2B5EF4-FFF2-40B4-BE49-F238E27FC236}">
                <a16:creationId xmlns:a16="http://schemas.microsoft.com/office/drawing/2014/main" id="{98D35782-33A6-8644-89EC-7BA1360AF0AB}"/>
              </a:ext>
            </a:extLst>
          </p:cNvPr>
          <p:cNvSpPr txBox="1">
            <a:spLocks/>
          </p:cNvSpPr>
          <p:nvPr/>
        </p:nvSpPr>
        <p:spPr>
          <a:xfrm>
            <a:off x="5282165" y="6277000"/>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Mifepristone</a:t>
            </a:r>
            <a:endParaRPr lang="en-US" sz="6000" dirty="0"/>
          </a:p>
        </p:txBody>
      </p:sp>
      <p:sp>
        <p:nvSpPr>
          <p:cNvPr id="63" name="Rectangle 50">
            <a:extLst>
              <a:ext uri="{FF2B5EF4-FFF2-40B4-BE49-F238E27FC236}">
                <a16:creationId xmlns:a16="http://schemas.microsoft.com/office/drawing/2014/main" id="{69CC0232-2063-0749-8F0D-3CBF9E8E9C9E}"/>
              </a:ext>
            </a:extLst>
          </p:cNvPr>
          <p:cNvSpPr/>
          <p:nvPr/>
        </p:nvSpPr>
        <p:spPr>
          <a:xfrm>
            <a:off x="13281167" y="6218538"/>
            <a:ext cx="6564024" cy="1676401"/>
          </a:xfrm>
          <a:prstGeom prst="rect">
            <a:avLst/>
          </a:prstGeom>
          <a:solidFill>
            <a:schemeClr val="bg2"/>
          </a:solidFill>
          <a:ln w="63500">
            <a:solidFill>
              <a:schemeClr val="bg2"/>
            </a:solidFill>
            <a:miter/>
          </a:ln>
        </p:spPr>
        <p:txBody>
          <a:bodyPr tIns="91439" bIns="91439" anchor="ctr"/>
          <a:lstStyle/>
          <a:p>
            <a:pPr algn="ctr"/>
            <a:endParaRPr b="1" dirty="0">
              <a:latin typeface="Tw Cen MT" panose="020B0602020104020603" pitchFamily="34" charset="77"/>
            </a:endParaRPr>
          </a:p>
        </p:txBody>
      </p:sp>
      <p:sp>
        <p:nvSpPr>
          <p:cNvPr id="64" name="Title 3">
            <a:extLst>
              <a:ext uri="{FF2B5EF4-FFF2-40B4-BE49-F238E27FC236}">
                <a16:creationId xmlns:a16="http://schemas.microsoft.com/office/drawing/2014/main" id="{3A6EA402-3CA7-1B42-9489-2FCF27AE4F9F}"/>
              </a:ext>
            </a:extLst>
          </p:cNvPr>
          <p:cNvSpPr txBox="1">
            <a:spLocks/>
          </p:cNvSpPr>
          <p:nvPr/>
        </p:nvSpPr>
        <p:spPr>
          <a:xfrm>
            <a:off x="13709411" y="6277000"/>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Misoprostol Only</a:t>
            </a:r>
            <a:endParaRPr lang="en-US" sz="6000" dirty="0"/>
          </a:p>
        </p:txBody>
      </p:sp>
      <p:sp>
        <p:nvSpPr>
          <p:cNvPr id="67" name="Google Shape;168;p23">
            <a:extLst>
              <a:ext uri="{FF2B5EF4-FFF2-40B4-BE49-F238E27FC236}">
                <a16:creationId xmlns:a16="http://schemas.microsoft.com/office/drawing/2014/main" id="{C233D484-DBD8-5144-9C1A-DC980B32CA4A}"/>
              </a:ext>
            </a:extLst>
          </p:cNvPr>
          <p:cNvSpPr txBox="1">
            <a:spLocks noChangeArrowheads="1"/>
          </p:cNvSpPr>
          <p:nvPr/>
        </p:nvSpPr>
        <p:spPr bwMode="auto">
          <a:xfrm>
            <a:off x="2116200" y="12057744"/>
            <a:ext cx="21181187" cy="114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44697D"/>
              </a:buClr>
              <a:buSzPts val="1100"/>
              <a:buFont typeface="Arial" panose="020B0604020202020204" pitchFamily="34" charset="0"/>
              <a:buNone/>
            </a:pPr>
            <a:r>
              <a:rPr lang="en-US" altLang="en-US" sz="2800" i="1" dirty="0">
                <a:solidFill>
                  <a:schemeClr val="bg2"/>
                </a:solidFill>
                <a:latin typeface="+mn-lt"/>
                <a:ea typeface="Avenir" panose="02000503020000020003" pitchFamily="2" charset="0"/>
                <a:cs typeface="Calibri" panose="020F0502020204030204" pitchFamily="34" charset="0"/>
                <a:sym typeface="Avenir" panose="02000503020000020003" pitchFamily="2" charset="0"/>
              </a:rPr>
              <a:t>* Mifepristone is not always available.  With mifepristone, the success rate is 98-99%. With only misoprostol, the success rate is 80-95%.  </a:t>
            </a:r>
            <a:endParaRPr lang="en-US" altLang="en-US" sz="2800" i="1" dirty="0">
              <a:solidFill>
                <a:schemeClr val="bg2"/>
              </a:solidFill>
              <a:latin typeface="+mn-lt"/>
              <a:ea typeface="Avenir" panose="02000503020000020003" pitchFamily="2" charset="0"/>
              <a:cs typeface="Calibri" panose="020F0502020204030204" pitchFamily="34" charset="0"/>
            </a:endParaRPr>
          </a:p>
        </p:txBody>
      </p:sp>
      <p:pic>
        <p:nvPicPr>
          <p:cNvPr id="21" name="Graphic 20" descr="Medicine">
            <a:extLst>
              <a:ext uri="{FF2B5EF4-FFF2-40B4-BE49-F238E27FC236}">
                <a16:creationId xmlns:a16="http://schemas.microsoft.com/office/drawing/2014/main" id="{51599313-FE13-918E-E7F6-51C96BD7B1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0829" y="3973481"/>
            <a:ext cx="2011680" cy="2011680"/>
          </a:xfrm>
          <a:prstGeom prst="rect">
            <a:avLst/>
          </a:prstGeom>
        </p:spPr>
      </p:pic>
      <p:pic>
        <p:nvPicPr>
          <p:cNvPr id="22" name="Graphic 21" descr="Medicine">
            <a:extLst>
              <a:ext uri="{FF2B5EF4-FFF2-40B4-BE49-F238E27FC236}">
                <a16:creationId xmlns:a16="http://schemas.microsoft.com/office/drawing/2014/main" id="{C2215ECC-8058-EEEC-9BC3-C0BF04AF632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18539" y="3973481"/>
            <a:ext cx="2011680" cy="2011680"/>
          </a:xfrm>
          <a:prstGeom prst="rect">
            <a:avLst/>
          </a:prstGeom>
        </p:spPr>
      </p:pic>
      <p:sp>
        <p:nvSpPr>
          <p:cNvPr id="23" name="Title 3">
            <a:extLst>
              <a:ext uri="{FF2B5EF4-FFF2-40B4-BE49-F238E27FC236}">
                <a16:creationId xmlns:a16="http://schemas.microsoft.com/office/drawing/2014/main" id="{53590BB4-F91F-FF29-8D89-07E8B70B9F74}"/>
              </a:ext>
            </a:extLst>
          </p:cNvPr>
          <p:cNvSpPr txBox="1">
            <a:spLocks/>
          </p:cNvSpPr>
          <p:nvPr/>
        </p:nvSpPr>
        <p:spPr>
          <a:xfrm>
            <a:off x="5282165" y="8232837"/>
            <a:ext cx="5723648" cy="291635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bg2"/>
                </a:solidFill>
                <a:ea typeface="Open Sans" panose="020B0606030504020204" pitchFamily="34" charset="0"/>
                <a:cs typeface="Open Sans" panose="020B0606030504020204" pitchFamily="34" charset="0"/>
              </a:rPr>
              <a:t>+</a:t>
            </a:r>
          </a:p>
          <a:p>
            <a:pPr hangingPunct="1"/>
            <a:r>
              <a:rPr lang="en-US" sz="7200" b="0" dirty="0">
                <a:solidFill>
                  <a:schemeClr val="bg2"/>
                </a:solidFill>
                <a:ea typeface="Open Sans" panose="020B0606030504020204" pitchFamily="34" charset="0"/>
                <a:cs typeface="Open Sans" panose="020B0606030504020204" pitchFamily="34" charset="0"/>
              </a:rPr>
              <a:t>Misoprostol</a:t>
            </a:r>
            <a:endParaRPr lang="en-US" sz="6000" dirty="0">
              <a:solidFill>
                <a:schemeClr val="bg2"/>
              </a:solidFill>
            </a:endParaRPr>
          </a:p>
        </p:txBody>
      </p:sp>
      <p:pic>
        <p:nvPicPr>
          <p:cNvPr id="25" name="Graphic 24" descr="Medicine">
            <a:extLst>
              <a:ext uri="{FF2B5EF4-FFF2-40B4-BE49-F238E27FC236}">
                <a16:creationId xmlns:a16="http://schemas.microsoft.com/office/drawing/2014/main" id="{92B2E87A-77B6-5C7C-C7D1-1BB99E01FE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547564" y="3973481"/>
            <a:ext cx="2011680" cy="201168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344608" y="603213"/>
            <a:ext cx="19703844" cy="1619736"/>
          </a:xfrm>
          <a:prstGeom prst="rect">
            <a:avLst/>
          </a:prstGeom>
        </p:spPr>
        <p:txBody>
          <a:bodyPr anchor="t">
            <a:noAutofit/>
          </a:bodyPr>
          <a:lstStyle/>
          <a:p>
            <a:pPr algn="l">
              <a:lnSpc>
                <a:spcPts val="12500"/>
              </a:lnSpc>
            </a:pPr>
            <a:r>
              <a:rPr lang="en-US" sz="8800" dirty="0"/>
              <a:t>FDA REMS Regulations on Mifepristone</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V="1">
              <a:off x="4843069" y="2204143"/>
              <a:ext cx="12707511" cy="90077"/>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V="1">
                <a:off x="4684243" y="2046239"/>
                <a:ext cx="13024803" cy="406244"/>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89419" y="3948725"/>
            <a:ext cx="9042410" cy="290927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1000"/>
              </a:spcBef>
              <a:buClr>
                <a:schemeClr val="bg2"/>
              </a:buClr>
            </a:pPr>
            <a:r>
              <a:rPr lang="en-US" sz="5400" b="0" dirty="0">
                <a:solidFill>
                  <a:schemeClr val="bg2"/>
                </a:solidFill>
                <a:latin typeface="+mn-lt"/>
              </a:rPr>
              <a:t> No longer need to dispense mifepristone in-office </a:t>
            </a:r>
          </a:p>
          <a:p>
            <a:pPr marL="228600" lvl="0" indent="-254000">
              <a:lnSpc>
                <a:spcPct val="100000"/>
              </a:lnSpc>
              <a:spcBef>
                <a:spcPts val="0"/>
              </a:spcBef>
              <a:buClr>
                <a:schemeClr val="bg2"/>
              </a:buClr>
            </a:pPr>
            <a:r>
              <a:rPr lang="en-US" sz="5400" b="0" dirty="0">
                <a:solidFill>
                  <a:schemeClr val="bg2"/>
                </a:solidFill>
                <a:latin typeface="+mn-lt"/>
              </a:rPr>
              <a:t> Providers &amp; pharmacists must be “certified” to prescribe &amp; dispense</a:t>
            </a:r>
          </a:p>
          <a:p>
            <a:pPr marL="228600" lvl="0" indent="-254000">
              <a:lnSpc>
                <a:spcPct val="100000"/>
              </a:lnSpc>
              <a:spcBef>
                <a:spcPts val="1000"/>
              </a:spcBef>
              <a:buClr>
                <a:schemeClr val="bg2"/>
              </a:buClr>
            </a:pPr>
            <a:r>
              <a:rPr lang="en-US" sz="5400" b="0" dirty="0">
                <a:solidFill>
                  <a:schemeClr val="bg2"/>
                </a:solidFill>
                <a:latin typeface="+mn-lt"/>
              </a:rPr>
              <a:t> Sign FDA patient agreement</a:t>
            </a:r>
            <a:endParaRPr lang="en-US" sz="6000" b="0" dirty="0">
              <a:solidFill>
                <a:schemeClr val="bg2"/>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pic>
        <p:nvPicPr>
          <p:cNvPr id="8" name="Google Shape;239;p14">
            <a:extLst>
              <a:ext uri="{FF2B5EF4-FFF2-40B4-BE49-F238E27FC236}">
                <a16:creationId xmlns:a16="http://schemas.microsoft.com/office/drawing/2014/main" id="{94A47601-3FDB-57BE-0157-37AA5EE04CF9}"/>
              </a:ext>
            </a:extLst>
          </p:cNvPr>
          <p:cNvPicPr preferRelativeResize="0"/>
          <p:nvPr/>
        </p:nvPicPr>
        <p:blipFill rotWithShape="1">
          <a:blip r:embed="rId5">
            <a:alphaModFix/>
          </a:blip>
          <a:srcRect/>
          <a:stretch/>
        </p:blipFill>
        <p:spPr>
          <a:xfrm>
            <a:off x="10595073" y="3248228"/>
            <a:ext cx="13331217" cy="7004163"/>
          </a:xfrm>
          <a:prstGeom prst="rect">
            <a:avLst/>
          </a:prstGeom>
          <a:noFill/>
          <a:ln>
            <a:noFill/>
          </a:ln>
        </p:spPr>
      </p:pic>
      <p:sp>
        <p:nvSpPr>
          <p:cNvPr id="2" name="TextBox 1">
            <a:extLst>
              <a:ext uri="{FF2B5EF4-FFF2-40B4-BE49-F238E27FC236}">
                <a16:creationId xmlns:a16="http://schemas.microsoft.com/office/drawing/2014/main" id="{12CC6160-EFFF-59DF-8DB9-3D2BA71CFB05}"/>
              </a:ext>
            </a:extLst>
          </p:cNvPr>
          <p:cNvSpPr txBox="1"/>
          <p:nvPr/>
        </p:nvSpPr>
        <p:spPr>
          <a:xfrm>
            <a:off x="23157384"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1" name="Picture 10">
            <a:extLst>
              <a:ext uri="{FF2B5EF4-FFF2-40B4-BE49-F238E27FC236}">
                <a16:creationId xmlns:a16="http://schemas.microsoft.com/office/drawing/2014/main" id="{370FB06F-E63F-1EA5-1FBF-F765F5A0926F}"/>
              </a:ext>
            </a:extLst>
          </p:cNvPr>
          <p:cNvPicPr>
            <a:picLocks noChangeAspect="1"/>
          </p:cNvPicPr>
          <p:nvPr/>
        </p:nvPicPr>
        <p:blipFill rotWithShape="1">
          <a:blip r:embed="rId6">
            <a:duotone>
              <a:schemeClr val="accent2">
                <a:shade val="45000"/>
                <a:satMod val="135000"/>
              </a:schemeClr>
              <a:prstClr val="white"/>
            </a:duotone>
            <a:alphaModFix amt="15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flipH="1">
            <a:off x="1649219" y="9201743"/>
            <a:ext cx="9042410" cy="4514258"/>
          </a:xfrm>
          <a:prstGeom prst="rect">
            <a:avLst/>
          </a:prstGeom>
        </p:spPr>
      </p:pic>
      <p:pic>
        <p:nvPicPr>
          <p:cNvPr id="12" name="Picture 11">
            <a:extLst>
              <a:ext uri="{FF2B5EF4-FFF2-40B4-BE49-F238E27FC236}">
                <a16:creationId xmlns:a16="http://schemas.microsoft.com/office/drawing/2014/main" id="{460D6380-5CD9-2D72-EBA8-1B4D7AE65462}"/>
              </a:ext>
            </a:extLst>
          </p:cNvPr>
          <p:cNvPicPr>
            <a:picLocks noChangeAspect="1"/>
          </p:cNvPicPr>
          <p:nvPr/>
        </p:nvPicPr>
        <p:blipFill rotWithShape="1">
          <a:blip r:embed="rId6">
            <a:duotone>
              <a:schemeClr val="accent2">
                <a:shade val="45000"/>
                <a:satMod val="135000"/>
              </a:schemeClr>
              <a:prstClr val="white"/>
            </a:duotone>
            <a:alphaModFix amt="15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flipH="1">
            <a:off x="-32658" y="-34180"/>
            <a:ext cx="4521205" cy="4514258"/>
          </a:xfrm>
          <a:prstGeom prst="rect">
            <a:avLst/>
          </a:prstGeom>
        </p:spPr>
      </p:pic>
    </p:spTree>
    <p:extLst>
      <p:ext uri="{BB962C8B-B14F-4D97-AF65-F5344CB8AC3E}">
        <p14:creationId xmlns:p14="http://schemas.microsoft.com/office/powerpoint/2010/main" val="210805918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8516" y="617772"/>
            <a:ext cx="19087170" cy="1619736"/>
          </a:xfrm>
          <a:prstGeom prst="rect">
            <a:avLst/>
          </a:prstGeom>
        </p:spPr>
        <p:txBody>
          <a:bodyPr anchor="t">
            <a:noAutofit/>
          </a:bodyPr>
          <a:lstStyle/>
          <a:p>
            <a:pPr algn="l">
              <a:lnSpc>
                <a:spcPct val="100000"/>
              </a:lnSpc>
            </a:pPr>
            <a:r>
              <a:rPr lang="en-US" sz="8800" dirty="0"/>
              <a:t>Medication Abortion With Mifepristone + Misoprostol: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442044" y="3849984"/>
              <a:ext cx="12801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283275" y="3691594"/>
                <a:ext cx="1311877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91377" y="4644860"/>
            <a:ext cx="13425185"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bg2"/>
              </a:buClr>
            </a:pPr>
            <a:r>
              <a:rPr lang="en-US" sz="5400" b="0" dirty="0">
                <a:solidFill>
                  <a:schemeClr val="bg2"/>
                </a:solidFill>
                <a:latin typeface="+mn-lt"/>
              </a:rPr>
              <a:t> 98-99% effective</a:t>
            </a:r>
          </a:p>
          <a:p>
            <a:pPr marL="228600" lvl="0" indent="-228600">
              <a:lnSpc>
                <a:spcPct val="100000"/>
              </a:lnSpc>
              <a:spcBef>
                <a:spcPts val="1000"/>
              </a:spcBef>
              <a:buClr>
                <a:schemeClr val="bg2"/>
              </a:buClr>
            </a:pPr>
            <a:r>
              <a:rPr lang="en-US" sz="5400" b="0" dirty="0">
                <a:solidFill>
                  <a:schemeClr val="bg2"/>
                </a:solidFill>
                <a:latin typeface="+mn-lt"/>
              </a:rPr>
              <a:t> Avoids surgical and anesthetic risk </a:t>
            </a:r>
          </a:p>
          <a:p>
            <a:pPr marL="228600" lvl="0" indent="-228600">
              <a:lnSpc>
                <a:spcPct val="100000"/>
              </a:lnSpc>
              <a:spcBef>
                <a:spcPts val="1000"/>
              </a:spcBef>
              <a:buClr>
                <a:schemeClr val="bg2"/>
              </a:buClr>
            </a:pPr>
            <a:r>
              <a:rPr lang="en-US" sz="5400" b="0" dirty="0">
                <a:solidFill>
                  <a:schemeClr val="bg2"/>
                </a:solidFill>
                <a:latin typeface="+mn-lt"/>
              </a:rPr>
              <a:t> Greater patient autonomy and privacy</a:t>
            </a:r>
          </a:p>
          <a:p>
            <a:pPr marL="228600" lvl="0" indent="-228600">
              <a:lnSpc>
                <a:spcPct val="100000"/>
              </a:lnSpc>
              <a:spcBef>
                <a:spcPts val="1000"/>
              </a:spcBef>
              <a:buClr>
                <a:schemeClr val="bg2"/>
              </a:buClr>
            </a:pPr>
            <a:r>
              <a:rPr lang="en-US" sz="5400" b="0" dirty="0">
                <a:solidFill>
                  <a:schemeClr val="bg2"/>
                </a:solidFill>
                <a:latin typeface="+mn-lt"/>
              </a:rPr>
              <a:t> Less invasive</a:t>
            </a:r>
          </a:p>
          <a:p>
            <a:pPr marL="228600" lvl="0" indent="-228600">
              <a:lnSpc>
                <a:spcPct val="100000"/>
              </a:lnSpc>
              <a:spcBef>
                <a:spcPts val="1000"/>
              </a:spcBef>
              <a:buClr>
                <a:schemeClr val="bg2"/>
              </a:buClr>
            </a:pPr>
            <a:r>
              <a:rPr lang="en-US" sz="5400" b="0" dirty="0">
                <a:solidFill>
                  <a:schemeClr val="bg2"/>
                </a:solidFill>
                <a:latin typeface="+mn-lt"/>
              </a:rPr>
              <a:t> More “natural” </a:t>
            </a:r>
          </a:p>
          <a:p>
            <a:pPr marL="228600" lvl="0" indent="-228600">
              <a:lnSpc>
                <a:spcPct val="100000"/>
              </a:lnSpc>
              <a:spcBef>
                <a:spcPts val="1000"/>
              </a:spcBef>
              <a:buClr>
                <a:schemeClr val="bg2"/>
              </a:buClr>
            </a:pPr>
            <a:r>
              <a:rPr lang="en-US" sz="5400" b="0" dirty="0">
                <a:solidFill>
                  <a:schemeClr val="bg2"/>
                </a:solidFill>
                <a:latin typeface="+mn-lt"/>
              </a:rPr>
              <a:t> Bleeding can be very heavy, last longer</a:t>
            </a:r>
          </a:p>
          <a:p>
            <a:pPr marL="228600" lvl="0" indent="-228600">
              <a:lnSpc>
                <a:spcPct val="100000"/>
              </a:lnSpc>
              <a:spcBef>
                <a:spcPts val="1000"/>
              </a:spcBef>
              <a:buClr>
                <a:schemeClr val="bg2"/>
              </a:buClr>
            </a:pPr>
            <a:r>
              <a:rPr lang="en-US" sz="5400" b="0" dirty="0">
                <a:solidFill>
                  <a:schemeClr val="bg2"/>
                </a:solidFill>
                <a:latin typeface="+mn-lt"/>
              </a:rPr>
              <a:t> 84 days (12 weeks) gestation</a:t>
            </a:r>
          </a:p>
          <a:p>
            <a:pPr marL="228600" lvl="0" indent="-228600">
              <a:lnSpc>
                <a:spcPct val="100000"/>
              </a:lnSpc>
              <a:spcBef>
                <a:spcPts val="1000"/>
              </a:spcBef>
              <a:buClr>
                <a:schemeClr val="bg2"/>
              </a:buClr>
            </a:pPr>
            <a:r>
              <a:rPr lang="en-US" sz="5400" b="0" dirty="0">
                <a:solidFill>
                  <a:schemeClr val="bg2"/>
                </a:solidFill>
                <a:latin typeface="+mn-lt"/>
              </a:rPr>
              <a:t> Telehealth option (for some states)</a:t>
            </a: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2" name="AutoShape 2">
            <a:extLst>
              <a:ext uri="{FF2B5EF4-FFF2-40B4-BE49-F238E27FC236}">
                <a16:creationId xmlns:a16="http://schemas.microsoft.com/office/drawing/2014/main" id="{2E01E318-B909-24BB-A025-C0AFB0CAFEAA}"/>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TextBox 7">
            <a:extLst>
              <a:ext uri="{FF2B5EF4-FFF2-40B4-BE49-F238E27FC236}">
                <a16:creationId xmlns:a16="http://schemas.microsoft.com/office/drawing/2014/main" id="{27C625AB-576D-53C7-13A9-C736ED911D71}"/>
              </a:ext>
            </a:extLst>
          </p:cNvPr>
          <p:cNvSpPr txBox="1"/>
          <p:nvPr/>
        </p:nvSpPr>
        <p:spPr>
          <a:xfrm>
            <a:off x="23155785"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3" name="Picture 2">
            <a:extLst>
              <a:ext uri="{FF2B5EF4-FFF2-40B4-BE49-F238E27FC236}">
                <a16:creationId xmlns:a16="http://schemas.microsoft.com/office/drawing/2014/main" id="{28846232-13C2-8F97-72AA-5B56A771B712}"/>
              </a:ext>
            </a:extLst>
          </p:cNvPr>
          <p:cNvPicPr>
            <a:picLocks noChangeAspect="1"/>
          </p:cNvPicPr>
          <p:nvPr/>
        </p:nvPicPr>
        <p:blipFill rotWithShape="1">
          <a:blip r:embed="rId5">
            <a:alphaModFix amt="25000"/>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0841567" y="82968"/>
            <a:ext cx="13425185" cy="13633032"/>
          </a:xfrm>
          <a:prstGeom prst="rect">
            <a:avLst/>
          </a:prstGeom>
        </p:spPr>
      </p:pic>
    </p:spTree>
    <p:extLst>
      <p:ext uri="{BB962C8B-B14F-4D97-AF65-F5344CB8AC3E}">
        <p14:creationId xmlns:p14="http://schemas.microsoft.com/office/powerpoint/2010/main" val="309537450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379963" y="2855342"/>
            <a:ext cx="9338329" cy="1619736"/>
          </a:xfrm>
          <a:prstGeom prst="rect">
            <a:avLst/>
          </a:prstGeom>
        </p:spPr>
        <p:txBody>
          <a:bodyPr anchor="t">
            <a:noAutofit/>
          </a:bodyPr>
          <a:lstStyle/>
          <a:p>
            <a:pPr>
              <a:lnSpc>
                <a:spcPts val="12500"/>
              </a:lnSpc>
            </a:pPr>
            <a:r>
              <a:rPr lang="en-US" sz="8800" dirty="0"/>
              <a:t>Aspiration Abortion: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3756046" y="6296120"/>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3597280" y="6137730"/>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756046" y="7090176"/>
            <a:ext cx="10150190" cy="4431292"/>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spcBef>
                <a:spcPts val="0"/>
              </a:spcBef>
              <a:buClr>
                <a:schemeClr val="dk1"/>
              </a:buClr>
            </a:pPr>
            <a:r>
              <a:rPr lang="en-US" b="0" dirty="0">
                <a:solidFill>
                  <a:schemeClr val="bg2"/>
                </a:solidFill>
              </a:rPr>
              <a:t> Slightly more effective (99%)</a:t>
            </a:r>
          </a:p>
          <a:p>
            <a:pPr marL="228600" lvl="0" indent="-228600">
              <a:spcBef>
                <a:spcPts val="1000"/>
              </a:spcBef>
              <a:buClr>
                <a:schemeClr val="dk1"/>
              </a:buClr>
            </a:pPr>
            <a:r>
              <a:rPr lang="en-US" b="0" dirty="0">
                <a:solidFill>
                  <a:schemeClr val="bg2"/>
                </a:solidFill>
              </a:rPr>
              <a:t> Shorter time to completion</a:t>
            </a:r>
          </a:p>
          <a:p>
            <a:pPr marL="228600" lvl="0" indent="-228600">
              <a:spcBef>
                <a:spcPts val="1000"/>
              </a:spcBef>
              <a:buClr>
                <a:schemeClr val="dk1"/>
              </a:buClr>
            </a:pPr>
            <a:r>
              <a:rPr lang="en-US" b="0" dirty="0">
                <a:solidFill>
                  <a:schemeClr val="bg2"/>
                </a:solidFill>
              </a:rPr>
              <a:t> Shorter bleeding duration</a:t>
            </a:r>
          </a:p>
          <a:p>
            <a:pPr marL="228600" lvl="0" indent="-228600">
              <a:spcBef>
                <a:spcPts val="1000"/>
              </a:spcBef>
              <a:buClr>
                <a:schemeClr val="dk1"/>
              </a:buClr>
            </a:pPr>
            <a:r>
              <a:rPr lang="en-US" b="0" dirty="0">
                <a:solidFill>
                  <a:schemeClr val="bg2"/>
                </a:solidFill>
              </a:rPr>
              <a:t> Can be performed later in gestation</a:t>
            </a:r>
          </a:p>
        </p:txBody>
      </p:sp>
      <p:pic>
        <p:nvPicPr>
          <p:cNvPr id="3" name="Picture 2">
            <a:extLst>
              <a:ext uri="{FF2B5EF4-FFF2-40B4-BE49-F238E27FC236}">
                <a16:creationId xmlns:a16="http://schemas.microsoft.com/office/drawing/2014/main" id="{5398DA9E-FF9D-37A4-EC67-82138B18B2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411" y="4156475"/>
            <a:ext cx="11899900" cy="5867400"/>
          </a:xfrm>
          <a:prstGeom prst="rect">
            <a:avLst/>
          </a:prstGeom>
        </p:spPr>
      </p:pic>
      <p:pic>
        <p:nvPicPr>
          <p:cNvPr id="10" name="Picture 9">
            <a:extLst>
              <a:ext uri="{FF2B5EF4-FFF2-40B4-BE49-F238E27FC236}">
                <a16:creationId xmlns:a16="http://schemas.microsoft.com/office/drawing/2014/main" id="{7F510633-BED1-8A69-9B24-3CDE4032BC12}"/>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rot="10800000" flipH="1">
            <a:off x="0" y="-47384"/>
            <a:ext cx="7436615" cy="3712594"/>
          </a:xfrm>
          <a:prstGeom prst="rect">
            <a:avLst/>
          </a:prstGeom>
        </p:spPr>
      </p:pic>
      <p:pic>
        <p:nvPicPr>
          <p:cNvPr id="11" name="Picture 10">
            <a:extLst>
              <a:ext uri="{FF2B5EF4-FFF2-40B4-BE49-F238E27FC236}">
                <a16:creationId xmlns:a16="http://schemas.microsoft.com/office/drawing/2014/main" id="{9A07D5A6-DF56-A0DC-BDCC-FF3BEFFCEC69}"/>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flipH="1">
            <a:off x="19928109" y="9234399"/>
            <a:ext cx="4521205" cy="4514258"/>
          </a:xfrm>
          <a:prstGeom prst="rect">
            <a:avLst/>
          </a:prstGeom>
        </p:spPr>
      </p:pic>
      <p:sp>
        <p:nvSpPr>
          <p:cNvPr id="4" name="TextBox 3">
            <a:extLst>
              <a:ext uri="{FF2B5EF4-FFF2-40B4-BE49-F238E27FC236}">
                <a16:creationId xmlns:a16="http://schemas.microsoft.com/office/drawing/2014/main" id="{7772BB25-F5C0-148C-5064-FC0D71F9E0D9}"/>
              </a:ext>
            </a:extLst>
          </p:cNvPr>
          <p:cNvSpPr txBox="1"/>
          <p:nvPr/>
        </p:nvSpPr>
        <p:spPr>
          <a:xfrm>
            <a:off x="21815670" y="13358620"/>
            <a:ext cx="256833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hangingPunct="1">
              <a:defRPr/>
            </a:pPr>
            <a:r>
              <a:rPr lang="en-US" sz="1000" dirty="0">
                <a:solidFill>
                  <a:schemeClr val="bg2"/>
                </a:solidFill>
              </a:rPr>
              <a:t>Image Source: </a:t>
            </a:r>
            <a:r>
              <a:rPr lang="en-US" sz="1000" dirty="0">
                <a:solidFill>
                  <a:schemeClr val="bg2"/>
                </a:solidFill>
                <a:sym typeface="Calibri"/>
              </a:rPr>
              <a:t>Elena’s Aspiration Abortion Zine</a:t>
            </a:r>
          </a:p>
        </p:txBody>
      </p:sp>
    </p:spTree>
    <p:extLst>
      <p:ext uri="{BB962C8B-B14F-4D97-AF65-F5344CB8AC3E}">
        <p14:creationId xmlns:p14="http://schemas.microsoft.com/office/powerpoint/2010/main" val="333920561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83372" y="44914"/>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49" name="Title 8">
            <a:extLst>
              <a:ext uri="{FF2B5EF4-FFF2-40B4-BE49-F238E27FC236}">
                <a16:creationId xmlns:a16="http://schemas.microsoft.com/office/drawing/2014/main" id="{C3C3E4EE-3B37-0122-E224-8779CF6316EA}"/>
              </a:ext>
            </a:extLst>
          </p:cNvPr>
          <p:cNvSpPr txBox="1">
            <a:spLocks noGrp="1"/>
          </p:cNvSpPr>
          <p:nvPr>
            <p:ph type="title"/>
          </p:nvPr>
        </p:nvSpPr>
        <p:spPr>
          <a:xfrm>
            <a:off x="2429610" y="424543"/>
            <a:ext cx="19524780" cy="1676400"/>
          </a:xfrm>
          <a:prstGeom prst="rect">
            <a:avLst/>
          </a:prstGeom>
        </p:spPr>
        <p:txBody>
          <a:bodyPr>
            <a:noAutofit/>
          </a:bodyPr>
          <a:lstStyle/>
          <a:p>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Misoprostol</a:t>
            </a:r>
            <a:r>
              <a:rPr lang="en-US" dirty="0"/>
              <a:t> Route and Timing</a:t>
            </a:r>
            <a:endParaRPr lang="en-US" b="0" dirty="0"/>
          </a:p>
        </p:txBody>
      </p:sp>
      <p:graphicFrame>
        <p:nvGraphicFramePr>
          <p:cNvPr id="50" name="Google Shape;267;p36">
            <a:extLst>
              <a:ext uri="{FF2B5EF4-FFF2-40B4-BE49-F238E27FC236}">
                <a16:creationId xmlns:a16="http://schemas.microsoft.com/office/drawing/2014/main" id="{F491F71F-5B43-E2E5-4AAD-A64B261E7920}"/>
              </a:ext>
            </a:extLst>
          </p:cNvPr>
          <p:cNvGraphicFramePr/>
          <p:nvPr>
            <p:extLst>
              <p:ext uri="{D42A27DB-BD31-4B8C-83A1-F6EECF244321}">
                <p14:modId xmlns:p14="http://schemas.microsoft.com/office/powerpoint/2010/main" val="2230466699"/>
              </p:ext>
            </p:extLst>
          </p:nvPr>
        </p:nvGraphicFramePr>
        <p:xfrm>
          <a:off x="1798381" y="2104152"/>
          <a:ext cx="21228061" cy="10367248"/>
        </p:xfrm>
        <a:graphic>
          <a:graphicData uri="http://schemas.openxmlformats.org/drawingml/2006/table">
            <a:tbl>
              <a:tblPr>
                <a:tableStyleId>{33BA23B1-9221-436E-865A-0063620EA4FD}</a:tableStyleId>
              </a:tblPr>
              <a:tblGrid>
                <a:gridCol w="6320751">
                  <a:extLst>
                    <a:ext uri="{9D8B030D-6E8A-4147-A177-3AD203B41FA5}">
                      <a16:colId xmlns:a16="http://schemas.microsoft.com/office/drawing/2014/main" val="20000"/>
                    </a:ext>
                  </a:extLst>
                </a:gridCol>
                <a:gridCol w="8059937">
                  <a:extLst>
                    <a:ext uri="{9D8B030D-6E8A-4147-A177-3AD203B41FA5}">
                      <a16:colId xmlns:a16="http://schemas.microsoft.com/office/drawing/2014/main" val="20001"/>
                    </a:ext>
                  </a:extLst>
                </a:gridCol>
                <a:gridCol w="6847373">
                  <a:extLst>
                    <a:ext uri="{9D8B030D-6E8A-4147-A177-3AD203B41FA5}">
                      <a16:colId xmlns:a16="http://schemas.microsoft.com/office/drawing/2014/main" val="20002"/>
                    </a:ext>
                  </a:extLst>
                </a:gridCol>
              </a:tblGrid>
              <a:tr h="145043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a:solidFill>
                            <a:schemeClr val="bg2"/>
                          </a:solidFill>
                          <a:sym typeface="Calibri"/>
                        </a:rPr>
                        <a:t>Misoprostol Route</a:t>
                      </a:r>
                      <a:endParaRPr lang="en-US" sz="4400" b="1" i="0"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a:txBody>
                    <a:bodyPr/>
                    <a:lstStyle/>
                    <a:p>
                      <a:pPr marL="0" lvl="0" indent="0" algn="ctr" rtl="0">
                        <a:spcBef>
                          <a:spcPts val="0"/>
                        </a:spcBef>
                        <a:spcAft>
                          <a:spcPts val="0"/>
                        </a:spcAft>
                        <a:buNone/>
                      </a:pPr>
                      <a:r>
                        <a:rPr lang="en-US" sz="4400" b="1" dirty="0">
                          <a:solidFill>
                            <a:schemeClr val="bg2"/>
                          </a:solidFill>
                          <a:sym typeface="Calibri"/>
                        </a:rPr>
                        <a:t>Buccal/sublingual</a:t>
                      </a:r>
                      <a:endParaRPr lang="en-US" sz="4400" b="1" i="0"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a:txBody>
                    <a:bodyPr/>
                    <a:lstStyle/>
                    <a:p>
                      <a:pPr marL="0" lvl="0" indent="0" algn="ctr" rtl="0">
                        <a:spcBef>
                          <a:spcPts val="0"/>
                        </a:spcBef>
                        <a:spcAft>
                          <a:spcPts val="0"/>
                        </a:spcAft>
                        <a:buNone/>
                      </a:pPr>
                      <a:r>
                        <a:rPr lang="en-US" sz="4400" b="1" dirty="0">
                          <a:solidFill>
                            <a:schemeClr val="bg2"/>
                          </a:solidFill>
                          <a:sym typeface="Calibri"/>
                        </a:rPr>
                        <a:t>Vaginal</a:t>
                      </a:r>
                      <a:endParaRPr lang="en-US" sz="4400" b="1" i="0"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extLst>
                  <a:ext uri="{0D108BD9-81ED-4DB2-BD59-A6C34878D82A}">
                    <a16:rowId xmlns:a16="http://schemas.microsoft.com/office/drawing/2014/main" val="10000"/>
                  </a:ext>
                </a:extLst>
              </a:tr>
              <a:tr h="1305724">
                <a:tc rowSpan="2">
                  <a:txBody>
                    <a:bodyPr/>
                    <a:lstStyle/>
                    <a:p>
                      <a:pPr marL="0" marR="0" lvl="0" indent="0" algn="ctr" rtl="0">
                        <a:spcBef>
                          <a:spcPts val="0"/>
                        </a:spcBef>
                        <a:spcAft>
                          <a:spcPts val="0"/>
                        </a:spcAft>
                        <a:buNone/>
                      </a:pPr>
                      <a:r>
                        <a:rPr lang="en-US" sz="4400" b="1" u="none" dirty="0">
                          <a:solidFill>
                            <a:schemeClr val="bg2"/>
                          </a:solidFill>
                          <a:sym typeface="Calibri"/>
                        </a:rPr>
                        <a:t>Misoprostol Dose</a:t>
                      </a: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bg2"/>
                          </a:solidFill>
                          <a:sym typeface="Calibri"/>
                        </a:rPr>
                        <a:t>Up to 9 weeks: </a:t>
                      </a:r>
                      <a:r>
                        <a:rPr lang="en-US" sz="4400" b="0" dirty="0">
                          <a:solidFill>
                            <a:schemeClr val="bg2"/>
                          </a:solidFill>
                          <a:sym typeface="Calibri"/>
                        </a:rPr>
                        <a:t>1 dose, 800 mcg (4 tablets total)</a:t>
                      </a:r>
                      <a:endParaRPr lang="en-US" sz="3200" b="0" i="0" dirty="0">
                        <a:solidFill>
                          <a:schemeClr val="bg2"/>
                        </a:solidFill>
                        <a:latin typeface="Tw Cen MT" panose="020B0602020104020603" pitchFamily="34" charset="77"/>
                      </a:endParaRPr>
                    </a:p>
                  </a:txBody>
                  <a:tcPr marL="91437" marR="91437" marT="45730" marB="45730" anchor="ctr"/>
                </a:tc>
                <a:tc hMerge="1">
                  <a:txBody>
                    <a:bodyPr/>
                    <a:lstStyle/>
                    <a:p>
                      <a:endParaRPr dirty="0"/>
                    </a:p>
                  </a:txBody>
                  <a:tcPr marL="91437" marR="91437" marT="45730" marB="45730" anchor="ctr"/>
                </a:tc>
                <a:extLst>
                  <a:ext uri="{0D108BD9-81ED-4DB2-BD59-A6C34878D82A}">
                    <a16:rowId xmlns:a16="http://schemas.microsoft.com/office/drawing/2014/main" val="10002"/>
                  </a:ext>
                </a:extLst>
              </a:tr>
              <a:tr h="1375957">
                <a:tc vMerge="1">
                  <a:txBody>
                    <a:bodyPr/>
                    <a:lstStyle/>
                    <a:p>
                      <a:pPr marL="0" marR="0" lvl="0" indent="0" algn="ctr" rtl="0">
                        <a:lnSpc>
                          <a:spcPct val="100000"/>
                        </a:lnSpc>
                        <a:spcBef>
                          <a:spcPts val="0"/>
                        </a:spcBef>
                        <a:spcAft>
                          <a:spcPts val="0"/>
                        </a:spcAft>
                        <a:buClr>
                          <a:srgbClr val="000000"/>
                        </a:buClr>
                        <a:buSzPts val="2000"/>
                        <a:buFont typeface="Calibri"/>
                        <a:buNone/>
                      </a:pP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bg2"/>
                          </a:solidFill>
                          <a:sym typeface="Calibri"/>
                        </a:rPr>
                        <a:t>9-12 weeks: </a:t>
                      </a:r>
                      <a:r>
                        <a:rPr lang="en-US" sz="4400" b="0" dirty="0">
                          <a:solidFill>
                            <a:schemeClr val="bg2"/>
                          </a:solidFill>
                          <a:sym typeface="Calibri"/>
                        </a:rPr>
                        <a:t>2 doses, 800 mcg each dose (8 tablets total)</a:t>
                      </a:r>
                      <a:endParaRPr sz="3200" b="0" i="0" dirty="0">
                        <a:solidFill>
                          <a:schemeClr val="bg2"/>
                        </a:solidFill>
                        <a:latin typeface="Tw Cen MT" panose="020B0602020104020603" pitchFamily="34" charset="77"/>
                      </a:endParaRPr>
                    </a:p>
                  </a:txBody>
                  <a:tcPr marL="91437" marR="91437" marT="45730" marB="45730" anchor="ctr"/>
                </a:tc>
                <a:tc hMerge="1">
                  <a:txBody>
                    <a:bodyPr/>
                    <a:lstStyle/>
                    <a:p>
                      <a:endParaRPr dirty="0"/>
                    </a:p>
                  </a:txBody>
                  <a:tcPr marL="91437" marR="91437" marT="45730" marB="45730" anchor="ctr"/>
                </a:tc>
                <a:extLst>
                  <a:ext uri="{0D108BD9-81ED-4DB2-BD59-A6C34878D82A}">
                    <a16:rowId xmlns:a16="http://schemas.microsoft.com/office/drawing/2014/main" val="10003"/>
                  </a:ext>
                </a:extLst>
              </a:tr>
              <a:tr h="3187229">
                <a:tc row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u="none" dirty="0">
                          <a:solidFill>
                            <a:schemeClr val="accent1"/>
                          </a:solidFill>
                          <a:sym typeface="Calibri"/>
                        </a:rPr>
                        <a:t>Misoprostol Timing</a:t>
                      </a:r>
                      <a:endParaRPr lang="en-US" sz="4400" b="1" i="0" u="none" dirty="0">
                        <a:solidFill>
                          <a:schemeClr val="accent1"/>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1"/>
                          </a:solidFill>
                        </a:rPr>
                        <a:t>Up to 9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rPr>
                        <a:t>24-48 hours after Mifepristone</a:t>
                      </a:r>
                    </a:p>
                  </a:txBody>
                  <a:tcPr marL="91437" marR="91437" marT="45730" marB="45730" anchor="ct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1"/>
                          </a:solidFill>
                        </a:rPr>
                        <a:t>Up to 9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rPr>
                        <a:t>6-72 hours after Mifepristone</a:t>
                      </a:r>
                    </a:p>
                    <a:p>
                      <a:pPr marL="0" marR="0" lvl="0" indent="0" algn="ctr" rtl="0">
                        <a:lnSpc>
                          <a:spcPct val="100000"/>
                        </a:lnSpc>
                        <a:spcBef>
                          <a:spcPts val="0"/>
                        </a:spcBef>
                        <a:spcAft>
                          <a:spcPts val="0"/>
                        </a:spcAft>
                        <a:buClr>
                          <a:srgbClr val="000000"/>
                        </a:buClr>
                        <a:buSzPts val="2000"/>
                        <a:buFont typeface="Calibri"/>
                        <a:buNone/>
                      </a:pPr>
                      <a:endParaRPr sz="900" b="0" i="0" dirty="0">
                        <a:solidFill>
                          <a:schemeClr val="accent1"/>
                        </a:solidFill>
                        <a:latin typeface="Tw Cen MT" panose="020B0602020104020603" pitchFamily="34" charset="77"/>
                      </a:endParaRPr>
                    </a:p>
                  </a:txBody>
                  <a:tcPr marL="91437" marR="91437" marT="45730" marB="45730" anchor="ctr"/>
                </a:tc>
                <a:extLst>
                  <a:ext uri="{0D108BD9-81ED-4DB2-BD59-A6C34878D82A}">
                    <a16:rowId xmlns:a16="http://schemas.microsoft.com/office/drawing/2014/main" val="10004"/>
                  </a:ext>
                </a:extLst>
              </a:tr>
              <a:tr h="3047901">
                <a:tc v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1"/>
                          </a:solidFill>
                          <a:sym typeface="Calibri"/>
                        </a:rPr>
                        <a:t>9-12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sym typeface="Calibri"/>
                        </a:rPr>
                        <a:t>2</a:t>
                      </a:r>
                      <a:r>
                        <a:rPr lang="en-US" sz="4400" b="0" baseline="30000" dirty="0">
                          <a:solidFill>
                            <a:schemeClr val="accent1"/>
                          </a:solidFill>
                          <a:sym typeface="Calibri"/>
                        </a:rPr>
                        <a:t>nd</a:t>
                      </a:r>
                      <a:r>
                        <a:rPr lang="en-US" sz="4400" b="0" dirty="0">
                          <a:solidFill>
                            <a:schemeClr val="accent1"/>
                          </a:solidFill>
                          <a:sym typeface="Calibri"/>
                        </a:rPr>
                        <a:t> Dose: 4 Hours after 1st miso dose</a:t>
                      </a:r>
                      <a:endParaRPr lang="en-US" sz="4400" b="0" dirty="0">
                        <a:solidFill>
                          <a:schemeClr val="accent1"/>
                        </a:solidFill>
                      </a:endParaRPr>
                    </a:p>
                    <a:p>
                      <a:pPr marL="0" marR="0" lvl="0" indent="0" algn="ctr" rtl="0">
                        <a:lnSpc>
                          <a:spcPct val="100000"/>
                        </a:lnSpc>
                        <a:spcBef>
                          <a:spcPts val="0"/>
                        </a:spcBef>
                        <a:spcAft>
                          <a:spcPts val="0"/>
                        </a:spcAft>
                        <a:buClr>
                          <a:srgbClr val="000000"/>
                        </a:buClr>
                        <a:buSzPts val="2000"/>
                        <a:buFont typeface="Calibri"/>
                        <a:buNone/>
                      </a:pPr>
                      <a:endParaRPr sz="3200" b="0" i="0" dirty="0">
                        <a:solidFill>
                          <a:schemeClr val="accent1"/>
                        </a:solidFill>
                        <a:latin typeface="Tw Cen MT" panose="020B0602020104020603" pitchFamily="34" charset="77"/>
                      </a:endParaRPr>
                    </a:p>
                  </a:txBody>
                  <a:tcPr marL="91437" marR="91437" marT="45730" marB="45730" anchor="ctr"/>
                </a:tc>
                <a:tc hMerge="1">
                  <a:txBody>
                    <a:bodyPr/>
                    <a:lstStyle/>
                    <a:p>
                      <a:endParaRPr dirty="0"/>
                    </a:p>
                  </a:txBody>
                  <a:tcPr marL="91437" marR="91437" marT="45730" marB="45730" anchor="ctr"/>
                </a:tc>
                <a:extLst>
                  <a:ext uri="{0D108BD9-81ED-4DB2-BD59-A6C34878D82A}">
                    <a16:rowId xmlns:a16="http://schemas.microsoft.com/office/drawing/2014/main" val="2134966226"/>
                  </a:ext>
                </a:extLst>
              </a:tr>
            </a:tbl>
          </a:graphicData>
        </a:graphic>
      </p:graphicFrame>
    </p:spTree>
    <p:extLst>
      <p:ext uri="{BB962C8B-B14F-4D97-AF65-F5344CB8AC3E}">
        <p14:creationId xmlns:p14="http://schemas.microsoft.com/office/powerpoint/2010/main" val="316764499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A86E5-333D-645C-FE4E-37948EACED79}"/>
              </a:ext>
            </a:extLst>
          </p:cNvPr>
          <p:cNvSpPr>
            <a:spLocks noGrp="1"/>
          </p:cNvSpPr>
          <p:nvPr>
            <p:ph type="title"/>
          </p:nvPr>
        </p:nvSpPr>
        <p:spPr/>
        <p:txBody>
          <a:bodyPr/>
          <a:lstStyle/>
          <a:p>
            <a:r>
              <a:rPr lang="en-US" dirty="0"/>
              <a:t>Misoprostol Routes</a:t>
            </a:r>
          </a:p>
        </p:txBody>
      </p:sp>
      <p:pic>
        <p:nvPicPr>
          <p:cNvPr id="8" name="Picture 7">
            <a:extLst>
              <a:ext uri="{FF2B5EF4-FFF2-40B4-BE49-F238E27FC236}">
                <a16:creationId xmlns:a16="http://schemas.microsoft.com/office/drawing/2014/main" id="{6020A51A-E2FD-FC19-A8A5-7DFD26C15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141" y="4133850"/>
            <a:ext cx="22925717" cy="5448300"/>
          </a:xfrm>
          <a:prstGeom prst="rect">
            <a:avLst/>
          </a:prstGeom>
        </p:spPr>
      </p:pic>
      <p:sp>
        <p:nvSpPr>
          <p:cNvPr id="10" name="TextBox 9">
            <a:extLst>
              <a:ext uri="{FF2B5EF4-FFF2-40B4-BE49-F238E27FC236}">
                <a16:creationId xmlns:a16="http://schemas.microsoft.com/office/drawing/2014/main" id="{97BB48D5-E3B0-2D62-7580-B8714BB4D78B}"/>
              </a:ext>
            </a:extLst>
          </p:cNvPr>
          <p:cNvSpPr txBox="1"/>
          <p:nvPr/>
        </p:nvSpPr>
        <p:spPr>
          <a:xfrm>
            <a:off x="19452671" y="13157201"/>
            <a:ext cx="4909658"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t>https://www.reproductiveaccess.org/resource/mabfactsheet/</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DD9EBC82-10B3-22CE-CB66-2EA948E32739}"/>
                  </a:ext>
                </a:extLst>
              </p14:cNvPr>
              <p14:cNvContentPartPr/>
              <p14:nvPr/>
            </p14:nvContentPartPr>
            <p14:xfrm rot="10800000">
              <a:off x="7619999" y="2736434"/>
              <a:ext cx="9144000" cy="82966"/>
            </p14:xfrm>
          </p:contentPart>
        </mc:Choice>
        <mc:Fallback xmlns="">
          <p:pic>
            <p:nvPicPr>
              <p:cNvPr id="2" name="Ink 1">
                <a:extLst>
                  <a:ext uri="{FF2B5EF4-FFF2-40B4-BE49-F238E27FC236}">
                    <a16:creationId xmlns:a16="http://schemas.microsoft.com/office/drawing/2014/main" id="{DD9EBC82-10B3-22CE-CB66-2EA948E32739}"/>
                  </a:ext>
                </a:extLst>
              </p:cNvPr>
              <p:cNvPicPr/>
              <p:nvPr/>
            </p:nvPicPr>
            <p:blipFill>
              <a:blip r:embed="rId5"/>
              <a:stretch>
                <a:fillRect/>
              </a:stretch>
            </p:blipFill>
            <p:spPr>
              <a:xfrm rot="10800000">
                <a:off x="7461233" y="2578044"/>
                <a:ext cx="9461172" cy="399386"/>
              </a:xfrm>
              <a:prstGeom prst="rect">
                <a:avLst/>
              </a:prstGeom>
            </p:spPr>
          </p:pic>
        </mc:Fallback>
      </mc:AlternateContent>
      <p:pic>
        <p:nvPicPr>
          <p:cNvPr id="4" name="Picture 3">
            <a:extLst>
              <a:ext uri="{FF2B5EF4-FFF2-40B4-BE49-F238E27FC236}">
                <a16:creationId xmlns:a16="http://schemas.microsoft.com/office/drawing/2014/main" id="{D7B3889E-6F68-8542-A983-AB4ACAAEDECB}"/>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rot="10800000" flipH="1">
            <a:off x="0" y="-47384"/>
            <a:ext cx="7436615" cy="3712594"/>
          </a:xfrm>
          <a:prstGeom prst="rect">
            <a:avLst/>
          </a:prstGeom>
        </p:spPr>
      </p:pic>
      <p:pic>
        <p:nvPicPr>
          <p:cNvPr id="5" name="Picture 4">
            <a:extLst>
              <a:ext uri="{FF2B5EF4-FFF2-40B4-BE49-F238E27FC236}">
                <a16:creationId xmlns:a16="http://schemas.microsoft.com/office/drawing/2014/main" id="{4DD9E60A-0B18-1702-50C8-8135F36CFAB4}"/>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flipH="1">
            <a:off x="19928109" y="9234399"/>
            <a:ext cx="4521205" cy="4514258"/>
          </a:xfrm>
          <a:prstGeom prst="rect">
            <a:avLst/>
          </a:prstGeom>
        </p:spPr>
      </p:pic>
      <p:sp>
        <p:nvSpPr>
          <p:cNvPr id="6" name="Rectangle 7">
            <a:extLst>
              <a:ext uri="{FF2B5EF4-FFF2-40B4-BE49-F238E27FC236}">
                <a16:creationId xmlns:a16="http://schemas.microsoft.com/office/drawing/2014/main" id="{46066E33-D852-20B0-AE77-5FB6266D328D}"/>
              </a:ext>
            </a:extLst>
          </p:cNvPr>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18</a:t>
            </a:fld>
            <a:endParaRPr/>
          </a:p>
        </p:txBody>
      </p:sp>
    </p:spTree>
    <p:extLst>
      <p:ext uri="{BB962C8B-B14F-4D97-AF65-F5344CB8AC3E}">
        <p14:creationId xmlns:p14="http://schemas.microsoft.com/office/powerpoint/2010/main" val="374340722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19</a:t>
            </a:fld>
            <a:endParaRPr dirty="0"/>
          </a:p>
        </p:txBody>
      </p:sp>
      <p:grpSp>
        <p:nvGrpSpPr>
          <p:cNvPr id="11" name="Google Shape;281;p18">
            <a:extLst>
              <a:ext uri="{FF2B5EF4-FFF2-40B4-BE49-F238E27FC236}">
                <a16:creationId xmlns:a16="http://schemas.microsoft.com/office/drawing/2014/main" id="{7030BB90-1246-B362-4926-A0BD02B269D5}"/>
              </a:ext>
            </a:extLst>
          </p:cNvPr>
          <p:cNvGrpSpPr/>
          <p:nvPr/>
        </p:nvGrpSpPr>
        <p:grpSpPr>
          <a:xfrm>
            <a:off x="1022795" y="1300215"/>
            <a:ext cx="11433024" cy="11231570"/>
            <a:chOff x="111969" y="836757"/>
            <a:chExt cx="5853673" cy="5750530"/>
          </a:xfrm>
        </p:grpSpPr>
        <p:cxnSp>
          <p:nvCxnSpPr>
            <p:cNvPr id="21" name="Google Shape;291;p18">
              <a:extLst>
                <a:ext uri="{FF2B5EF4-FFF2-40B4-BE49-F238E27FC236}">
                  <a16:creationId xmlns:a16="http://schemas.microsoft.com/office/drawing/2014/main" id="{3378B1A1-420F-218B-D352-6DCE980809C9}"/>
                </a:ext>
              </a:extLst>
            </p:cNvPr>
            <p:cNvCxnSpPr/>
            <p:nvPr/>
          </p:nvCxnSpPr>
          <p:spPr>
            <a:xfrm>
              <a:off x="4275221" y="3411789"/>
              <a:ext cx="0" cy="598184"/>
            </a:xfrm>
            <a:prstGeom prst="straightConnector1">
              <a:avLst/>
            </a:prstGeom>
            <a:solidFill>
              <a:schemeClr val="bg2"/>
            </a:solidFill>
            <a:ln w="57150" cap="flat" cmpd="sng">
              <a:solidFill>
                <a:schemeClr val="bg2"/>
              </a:solidFill>
              <a:prstDash val="solid"/>
              <a:miter lim="800000"/>
              <a:headEnd type="none" w="sm" len="sm"/>
              <a:tailEnd type="triangle" w="med" len="med"/>
            </a:ln>
          </p:spPr>
        </p:cxnSp>
        <p:cxnSp>
          <p:nvCxnSpPr>
            <p:cNvPr id="20" name="Google Shape;290;p18">
              <a:extLst>
                <a:ext uri="{FF2B5EF4-FFF2-40B4-BE49-F238E27FC236}">
                  <a16:creationId xmlns:a16="http://schemas.microsoft.com/office/drawing/2014/main" id="{EE1191EB-BA99-B1CA-8AB5-575ACA1DC4AA}"/>
                </a:ext>
              </a:extLst>
            </p:cNvPr>
            <p:cNvCxnSpPr/>
            <p:nvPr/>
          </p:nvCxnSpPr>
          <p:spPr>
            <a:xfrm>
              <a:off x="1812758" y="3411789"/>
              <a:ext cx="0" cy="598184"/>
            </a:xfrm>
            <a:prstGeom prst="straightConnector1">
              <a:avLst/>
            </a:prstGeom>
            <a:solidFill>
              <a:schemeClr val="bg2"/>
            </a:solidFill>
            <a:ln w="57150" cap="flat" cmpd="sng">
              <a:solidFill>
                <a:schemeClr val="bg2"/>
              </a:solidFill>
              <a:prstDash val="solid"/>
              <a:miter lim="800000"/>
              <a:headEnd type="none" w="sm" len="sm"/>
              <a:tailEnd type="triangle" w="med" len="med"/>
            </a:ln>
          </p:spPr>
        </p:cxnSp>
        <p:grpSp>
          <p:nvGrpSpPr>
            <p:cNvPr id="12" name="Google Shape;282;p18">
              <a:extLst>
                <a:ext uri="{FF2B5EF4-FFF2-40B4-BE49-F238E27FC236}">
                  <a16:creationId xmlns:a16="http://schemas.microsoft.com/office/drawing/2014/main" id="{3CC468EB-E11F-6803-8C9E-5CE958FD91FC}"/>
                </a:ext>
              </a:extLst>
            </p:cNvPr>
            <p:cNvGrpSpPr/>
            <p:nvPr/>
          </p:nvGrpSpPr>
          <p:grpSpPr>
            <a:xfrm>
              <a:off x="970386" y="836757"/>
              <a:ext cx="4180114" cy="1660061"/>
              <a:chOff x="1119674" y="836757"/>
              <a:chExt cx="4180114" cy="1660061"/>
            </a:xfrm>
          </p:grpSpPr>
          <p:sp>
            <p:nvSpPr>
              <p:cNvPr id="26" name="Google Shape;283;p18">
                <a:extLst>
                  <a:ext uri="{FF2B5EF4-FFF2-40B4-BE49-F238E27FC236}">
                    <a16:creationId xmlns:a16="http://schemas.microsoft.com/office/drawing/2014/main" id="{41AA7FFE-5B36-43E5-944C-48E9BE544076}"/>
                  </a:ext>
                </a:extLst>
              </p:cNvPr>
              <p:cNvSpPr txBox="1"/>
              <p:nvPr/>
            </p:nvSpPr>
            <p:spPr>
              <a:xfrm>
                <a:off x="1287625" y="836757"/>
                <a:ext cx="3844212" cy="485611"/>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Mifepristone</a:t>
                </a:r>
                <a:endParaRPr sz="6000" dirty="0"/>
              </a:p>
            </p:txBody>
          </p:sp>
          <p:sp>
            <p:nvSpPr>
              <p:cNvPr id="27" name="Google Shape;284;p18">
                <a:extLst>
                  <a:ext uri="{FF2B5EF4-FFF2-40B4-BE49-F238E27FC236}">
                    <a16:creationId xmlns:a16="http://schemas.microsoft.com/office/drawing/2014/main" id="{0687CFE8-42B5-8E94-2F7A-F8323421374E}"/>
                  </a:ext>
                </a:extLst>
              </p:cNvPr>
              <p:cNvSpPr txBox="1"/>
              <p:nvPr/>
            </p:nvSpPr>
            <p:spPr>
              <a:xfrm>
                <a:off x="1119674" y="1598629"/>
                <a:ext cx="4180114" cy="8981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bg2"/>
                    </a:solidFill>
                    <a:latin typeface="Calibri"/>
                    <a:ea typeface="Calibri"/>
                    <a:cs typeface="Calibri"/>
                    <a:sym typeface="Calibri"/>
                  </a:rPr>
                  <a:t>Causes progesterone blockade</a:t>
                </a:r>
                <a:endParaRPr sz="5400" dirty="0">
                  <a:solidFill>
                    <a:schemeClr val="bg2"/>
                  </a:solidFill>
                </a:endParaRPr>
              </a:p>
            </p:txBody>
          </p:sp>
        </p:grpSp>
        <p:sp>
          <p:nvSpPr>
            <p:cNvPr id="13" name="Google Shape;285;p18">
              <a:extLst>
                <a:ext uri="{FF2B5EF4-FFF2-40B4-BE49-F238E27FC236}">
                  <a16:creationId xmlns:a16="http://schemas.microsoft.com/office/drawing/2014/main" id="{E2ADB67E-5B9E-3B5C-1A9E-6279691DB8B6}"/>
                </a:ext>
              </a:extLst>
            </p:cNvPr>
            <p:cNvSpPr txBox="1"/>
            <p:nvPr/>
          </p:nvSpPr>
          <p:spPr>
            <a:xfrm>
              <a:off x="111969" y="2521950"/>
              <a:ext cx="2258008" cy="927094"/>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Decidual necrosis</a:t>
              </a:r>
              <a:endParaRPr sz="6000" dirty="0"/>
            </a:p>
          </p:txBody>
        </p:sp>
        <p:sp>
          <p:nvSpPr>
            <p:cNvPr id="14" name="Google Shape;286;p18">
              <a:extLst>
                <a:ext uri="{FF2B5EF4-FFF2-40B4-BE49-F238E27FC236}">
                  <a16:creationId xmlns:a16="http://schemas.microsoft.com/office/drawing/2014/main" id="{277750C5-F91A-6F89-F894-53F9A2105559}"/>
                </a:ext>
              </a:extLst>
            </p:cNvPr>
            <p:cNvSpPr txBox="1"/>
            <p:nvPr/>
          </p:nvSpPr>
          <p:spPr>
            <a:xfrm>
              <a:off x="3707634" y="2521950"/>
              <a:ext cx="2258008" cy="927094"/>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Cervical ripening</a:t>
              </a:r>
              <a:endParaRPr sz="6000" dirty="0"/>
            </a:p>
          </p:txBody>
        </p:sp>
        <p:sp>
          <p:nvSpPr>
            <p:cNvPr id="15" name="Google Shape;287;p18">
              <a:extLst>
                <a:ext uri="{FF2B5EF4-FFF2-40B4-BE49-F238E27FC236}">
                  <a16:creationId xmlns:a16="http://schemas.microsoft.com/office/drawing/2014/main" id="{CCBD291B-6669-5E2D-25C3-BC4F3EF16B1D}"/>
                </a:ext>
              </a:extLst>
            </p:cNvPr>
            <p:cNvSpPr txBox="1"/>
            <p:nvPr/>
          </p:nvSpPr>
          <p:spPr>
            <a:xfrm>
              <a:off x="1120791" y="4016706"/>
              <a:ext cx="3844212" cy="485611"/>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Detachment</a:t>
              </a:r>
              <a:endParaRPr sz="6000" dirty="0"/>
            </a:p>
          </p:txBody>
        </p:sp>
        <p:cxnSp>
          <p:nvCxnSpPr>
            <p:cNvPr id="16" name="Google Shape;288;p18">
              <a:extLst>
                <a:ext uri="{FF2B5EF4-FFF2-40B4-BE49-F238E27FC236}">
                  <a16:creationId xmlns:a16="http://schemas.microsoft.com/office/drawing/2014/main" id="{EAA7ADCC-BD2E-06DD-4C32-46514669B7F4}"/>
                </a:ext>
              </a:extLst>
            </p:cNvPr>
            <p:cNvCxnSpPr>
              <a:stCxn id="26" idx="3"/>
            </p:cNvCxnSpPr>
            <p:nvPr/>
          </p:nvCxnSpPr>
          <p:spPr>
            <a:xfrm>
              <a:off x="4982549" y="1079563"/>
              <a:ext cx="576001" cy="1442537"/>
            </a:xfrm>
            <a:prstGeom prst="bentConnector2">
              <a:avLst/>
            </a:prstGeom>
            <a:solidFill>
              <a:schemeClr val="bg2"/>
            </a:solidFill>
            <a:ln w="53975" cap="flat" cmpd="sng">
              <a:solidFill>
                <a:schemeClr val="bg2"/>
              </a:solidFill>
              <a:prstDash val="solid"/>
              <a:miter lim="800000"/>
              <a:headEnd type="none" w="sm" len="sm"/>
              <a:tailEnd type="triangle" w="med" len="med"/>
            </a:ln>
          </p:spPr>
        </p:cxnSp>
        <p:cxnSp>
          <p:nvCxnSpPr>
            <p:cNvPr id="19" name="Google Shape;289;p18">
              <a:extLst>
                <a:ext uri="{FF2B5EF4-FFF2-40B4-BE49-F238E27FC236}">
                  <a16:creationId xmlns:a16="http://schemas.microsoft.com/office/drawing/2014/main" id="{102387B9-5316-D9C8-32F0-B0C07E138CAC}"/>
                </a:ext>
              </a:extLst>
            </p:cNvPr>
            <p:cNvCxnSpPr>
              <a:stCxn id="26" idx="1"/>
            </p:cNvCxnSpPr>
            <p:nvPr/>
          </p:nvCxnSpPr>
          <p:spPr>
            <a:xfrm rot="10800000" flipV="1">
              <a:off x="561437" y="1079563"/>
              <a:ext cx="576900" cy="1442537"/>
            </a:xfrm>
            <a:prstGeom prst="bentConnector2">
              <a:avLst/>
            </a:prstGeom>
            <a:solidFill>
              <a:schemeClr val="bg2"/>
            </a:solidFill>
            <a:ln w="53975" cap="flat" cmpd="sng">
              <a:solidFill>
                <a:schemeClr val="bg2"/>
              </a:solidFill>
              <a:prstDash val="solid"/>
              <a:miter lim="800000"/>
              <a:headEnd type="none" w="sm" len="sm"/>
              <a:tailEnd type="triangle" w="med" len="med"/>
            </a:ln>
          </p:spPr>
        </p:cxnSp>
        <p:grpSp>
          <p:nvGrpSpPr>
            <p:cNvPr id="22" name="Google Shape;292;p18">
              <a:extLst>
                <a:ext uri="{FF2B5EF4-FFF2-40B4-BE49-F238E27FC236}">
                  <a16:creationId xmlns:a16="http://schemas.microsoft.com/office/drawing/2014/main" id="{5FFB4514-5E75-98D7-9331-57FA05A20830}"/>
                </a:ext>
              </a:extLst>
            </p:cNvPr>
            <p:cNvGrpSpPr/>
            <p:nvPr/>
          </p:nvGrpSpPr>
          <p:grpSpPr>
            <a:xfrm>
              <a:off x="873969" y="5000681"/>
              <a:ext cx="4384208" cy="1586606"/>
              <a:chOff x="1019788" y="446392"/>
              <a:chExt cx="4384208" cy="1586606"/>
            </a:xfrm>
          </p:grpSpPr>
          <p:sp>
            <p:nvSpPr>
              <p:cNvPr id="23" name="Google Shape;293;p18">
                <a:extLst>
                  <a:ext uri="{FF2B5EF4-FFF2-40B4-BE49-F238E27FC236}">
                    <a16:creationId xmlns:a16="http://schemas.microsoft.com/office/drawing/2014/main" id="{07957F59-5CBD-6CFF-063F-F3DB14D97D9B}"/>
                  </a:ext>
                </a:extLst>
              </p:cNvPr>
              <p:cNvSpPr txBox="1"/>
              <p:nvPr/>
            </p:nvSpPr>
            <p:spPr>
              <a:xfrm>
                <a:off x="1287625" y="446392"/>
                <a:ext cx="3844212" cy="485611"/>
              </a:xfrm>
              <a:prstGeom prst="rect">
                <a:avLst/>
              </a:prstGeom>
              <a:solidFill>
                <a:schemeClr val="accent1"/>
              </a:solidFill>
              <a:ln>
                <a:solidFill>
                  <a:schemeClr val="accent1"/>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Misoprostol</a:t>
                </a:r>
                <a:endParaRPr sz="6000" dirty="0"/>
              </a:p>
            </p:txBody>
          </p:sp>
          <p:sp>
            <p:nvSpPr>
              <p:cNvPr id="25" name="Google Shape;294;p18">
                <a:extLst>
                  <a:ext uri="{FF2B5EF4-FFF2-40B4-BE49-F238E27FC236}">
                    <a16:creationId xmlns:a16="http://schemas.microsoft.com/office/drawing/2014/main" id="{3C0F54D0-E832-8DB2-EE50-494A932226A3}"/>
                  </a:ext>
                </a:extLst>
              </p:cNvPr>
              <p:cNvSpPr txBox="1"/>
              <p:nvPr/>
            </p:nvSpPr>
            <p:spPr>
              <a:xfrm>
                <a:off x="1019788" y="1134809"/>
                <a:ext cx="4384208" cy="8981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bg2"/>
                    </a:solidFill>
                    <a:latin typeface="Calibri"/>
                    <a:ea typeface="Calibri"/>
                    <a:cs typeface="Calibri"/>
                    <a:sym typeface="Calibri"/>
                  </a:rPr>
                  <a:t>Causes uterine cramping and expulsion</a:t>
                </a:r>
                <a:endParaRPr sz="5400" dirty="0">
                  <a:solidFill>
                    <a:schemeClr val="bg2"/>
                  </a:solidFill>
                </a:endParaRPr>
              </a:p>
            </p:txBody>
          </p:sp>
        </p:grpSp>
      </p:grpSp>
      <p:pic>
        <p:nvPicPr>
          <p:cNvPr id="1026" name="Picture 2">
            <a:extLst>
              <a:ext uri="{FF2B5EF4-FFF2-40B4-BE49-F238E27FC236}">
                <a16:creationId xmlns:a16="http://schemas.microsoft.com/office/drawing/2014/main" id="{B15DC2BD-DB2C-63D5-5A65-2174C4492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9980" y="0"/>
            <a:ext cx="8562956" cy="1371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FC703E-D26A-C4CE-D39E-894D943968B6}"/>
              </a:ext>
            </a:extLst>
          </p:cNvPr>
          <p:cNvSpPr txBox="1"/>
          <p:nvPr/>
        </p:nvSpPr>
        <p:spPr>
          <a:xfrm rot="5400000">
            <a:off x="19349399" y="9883141"/>
            <a:ext cx="7507181" cy="4001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400" dirty="0"/>
              <a:t>https://www.scientificamerican.com/article/how-medication-abortion-with-ru-486-mifepristone-works/</a:t>
            </a:r>
          </a:p>
        </p:txBody>
      </p:sp>
    </p:spTree>
    <p:extLst>
      <p:ext uri="{BB962C8B-B14F-4D97-AF65-F5344CB8AC3E}">
        <p14:creationId xmlns:p14="http://schemas.microsoft.com/office/powerpoint/2010/main" val="175162628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g111adb8fe54_0_5"/>
          <p:cNvPicPr preferRelativeResize="0"/>
          <p:nvPr/>
        </p:nvPicPr>
        <p:blipFill rotWithShape="1">
          <a:blip r:embed="rId3">
            <a:alphaModFix amt="35000"/>
          </a:blip>
          <a:srcRect l="-1895" r="10"/>
          <a:stretch/>
        </p:blipFill>
        <p:spPr>
          <a:xfrm>
            <a:off x="4849979" y="-802678"/>
            <a:ext cx="15610631" cy="15321355"/>
          </a:xfrm>
          <a:prstGeom prst="rect">
            <a:avLst/>
          </a:prstGeom>
          <a:noFill/>
          <a:ln>
            <a:noFill/>
          </a:ln>
        </p:spPr>
      </p:pic>
      <p:sp>
        <p:nvSpPr>
          <p:cNvPr id="78" name="Google Shape;78;g111adb8fe54_0_5"/>
          <p:cNvSpPr txBox="1">
            <a:spLocks noGrp="1"/>
          </p:cNvSpPr>
          <p:nvPr>
            <p:ph type="sldNum" idx="12"/>
          </p:nvPr>
        </p:nvSpPr>
        <p:spPr>
          <a:xfrm>
            <a:off x="376884" y="12926853"/>
            <a:ext cx="336900" cy="492600"/>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a:t>
            </a:fld>
            <a:endParaRPr/>
          </a:p>
        </p:txBody>
      </p:sp>
      <p:sp>
        <p:nvSpPr>
          <p:cNvPr id="79" name="Google Shape;79;g111adb8fe54_0_5"/>
          <p:cNvSpPr txBox="1">
            <a:spLocks noGrp="1"/>
          </p:cNvSpPr>
          <p:nvPr>
            <p:ph type="title"/>
          </p:nvPr>
        </p:nvSpPr>
        <p:spPr>
          <a:xfrm>
            <a:off x="1176840" y="5702720"/>
            <a:ext cx="11015160" cy="3278746"/>
          </a:xfrm>
          <a:prstGeom prst="rect">
            <a:avLst/>
          </a:prstGeom>
          <a:noFill/>
          <a:ln>
            <a:noFill/>
          </a:ln>
        </p:spPr>
        <p:txBody>
          <a:bodyPr spcFirstLastPara="1" wrap="square" lIns="91425" tIns="91425" rIns="91425" bIns="91425" anchor="t" anchorCtr="0">
            <a:normAutofit fontScale="90000"/>
          </a:bodyPr>
          <a:lstStyle/>
          <a:p>
            <a:pPr marL="0" lvl="0" indent="0" algn="l" rtl="0">
              <a:lnSpc>
                <a:spcPct val="87878"/>
              </a:lnSpc>
              <a:spcBef>
                <a:spcPts val="0"/>
              </a:spcBef>
              <a:spcAft>
                <a:spcPts val="0"/>
              </a:spcAft>
              <a:buClr>
                <a:srgbClr val="FFFFFF"/>
              </a:buClr>
              <a:buSzPts val="16500"/>
              <a:buFont typeface="Twentieth Century"/>
              <a:buNone/>
            </a:pPr>
            <a:r>
              <a:rPr lang="en-US" sz="16500" dirty="0">
                <a:latin typeface="+mj-lt"/>
              </a:rPr>
              <a:t>DISCLOSURES</a:t>
            </a:r>
            <a:endParaRPr dirty="0">
              <a:latin typeface="+mj-lt"/>
            </a:endParaRPr>
          </a:p>
        </p:txBody>
      </p:sp>
      <p:sp>
        <p:nvSpPr>
          <p:cNvPr id="80" name="Google Shape;80;g111adb8fe54_0_5"/>
          <p:cNvSpPr/>
          <p:nvPr/>
        </p:nvSpPr>
        <p:spPr>
          <a:xfrm>
            <a:off x="12655300" y="0"/>
            <a:ext cx="11728700" cy="13716000"/>
          </a:xfrm>
          <a:prstGeom prst="rect">
            <a:avLst/>
          </a:prstGeom>
          <a:solidFill>
            <a:schemeClr val="tx1">
              <a:lumMod val="95000"/>
            </a:schemeClr>
          </a:solidFill>
          <a:ln>
            <a:noFill/>
          </a:ln>
        </p:spPr>
        <p:txBody>
          <a:bodyPr spcFirstLastPara="1" wrap="square" lIns="91425" tIns="91425" rIns="91425" bIns="91425" anchor="ctr" anchorCtr="0">
            <a:noAutofit/>
          </a:bodyPr>
          <a:lstStyle/>
          <a:p>
            <a:endParaRPr lang="en-US" sz="4400" dirty="0">
              <a:solidFill>
                <a:schemeClr val="bg2"/>
              </a:solidFill>
              <a:latin typeface="+mn-lt"/>
            </a:endParaRPr>
          </a:p>
        </p:txBody>
      </p:sp>
      <p:sp>
        <p:nvSpPr>
          <p:cNvPr id="2" name="TextBox 1">
            <a:extLst>
              <a:ext uri="{FF2B5EF4-FFF2-40B4-BE49-F238E27FC236}">
                <a16:creationId xmlns:a16="http://schemas.microsoft.com/office/drawing/2014/main" id="{F8C7605E-BD95-FE70-E4B1-3E45607B4CEA}"/>
              </a:ext>
            </a:extLst>
          </p:cNvPr>
          <p:cNvSpPr txBox="1"/>
          <p:nvPr/>
        </p:nvSpPr>
        <p:spPr>
          <a:xfrm>
            <a:off x="13598734" y="2610683"/>
            <a:ext cx="9841832" cy="932562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5400" dirty="0">
                <a:solidFill>
                  <a:schemeClr val="bg2"/>
                </a:solidFill>
              </a:rPr>
              <a:t>Participants must attend 100% of this workshop.</a:t>
            </a:r>
          </a:p>
          <a:p>
            <a:endParaRPr lang="en-US" sz="5400" dirty="0">
              <a:solidFill>
                <a:schemeClr val="bg2"/>
              </a:solidFill>
            </a:endParaRPr>
          </a:p>
          <a:p>
            <a:r>
              <a:rPr lang="en-US" sz="5400" dirty="0">
                <a:solidFill>
                  <a:schemeClr val="bg2"/>
                </a:solidFill>
              </a:rPr>
              <a:t>Participants must complete the evaluation survey at the beginning and end of the workshop</a:t>
            </a:r>
          </a:p>
          <a:p>
            <a:endParaRPr lang="en-US" sz="5400" dirty="0">
              <a:solidFill>
                <a:schemeClr val="bg2"/>
              </a:solidFill>
            </a:endParaRPr>
          </a:p>
          <a:p>
            <a:r>
              <a:rPr lang="en-US" sz="5400" dirty="0">
                <a:solidFill>
                  <a:schemeClr val="bg2"/>
                </a:solidFill>
              </a:rPr>
              <a:t>No relevant financial relationships to disclose with ineligible companies.</a:t>
            </a:r>
          </a:p>
          <a:p>
            <a:pPr marL="0" marR="0" indent="0" algn="l" defTabSz="182880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2667696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20</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451833" y="3921069"/>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Sophia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3" y="7533054"/>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22 years old</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Requests a pregnancy test</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In-clinic</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628301" y="5671735"/>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69533" y="5513420"/>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19615471" y="13377448"/>
            <a:ext cx="482215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latin typeface="Calibri"/>
                <a:ea typeface="Calibri"/>
                <a:cs typeface="Calibri"/>
                <a:sym typeface="Calibri"/>
              </a:rPr>
              <a:t>Image Source: https://unsplash.com/photos/Wh-Gj7ADV6s (by Omar Lopez on Unsplash)</a:t>
            </a:r>
            <a:endParaRPr lang="en-US" sz="1000" dirty="0">
              <a:solidFill>
                <a:schemeClr val="bg2"/>
              </a:solidFill>
            </a:endParaRPr>
          </a:p>
        </p:txBody>
      </p:sp>
      <p:pic>
        <p:nvPicPr>
          <p:cNvPr id="6" name="Picture Placeholder 5">
            <a:extLst>
              <a:ext uri="{FF2B5EF4-FFF2-40B4-BE49-F238E27FC236}">
                <a16:creationId xmlns:a16="http://schemas.microsoft.com/office/drawing/2014/main" id="{346D734E-F2F0-263F-6DCD-9F8ADB94ABF1}"/>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212594" y="0"/>
            <a:ext cx="10882860" cy="13716000"/>
          </a:xfrm>
        </p:spPr>
      </p:pic>
    </p:spTree>
    <p:extLst>
      <p:ext uri="{BB962C8B-B14F-4D97-AF65-F5344CB8AC3E}">
        <p14:creationId xmlns:p14="http://schemas.microsoft.com/office/powerpoint/2010/main" val="57468612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21</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321205" y="4308417"/>
            <a:ext cx="11720678" cy="2407381"/>
          </a:xfrm>
          <a:prstGeom prst="rect">
            <a:avLst/>
          </a:prstGeom>
          <a:ln>
            <a:noFill/>
          </a:ln>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Counseling Sophia</a:t>
            </a:r>
          </a:p>
        </p:txBody>
      </p:sp>
      <p:sp>
        <p:nvSpPr>
          <p:cNvPr id="8" name="Rectangle 7">
            <a:extLst>
              <a:ext uri="{FF2B5EF4-FFF2-40B4-BE49-F238E27FC236}">
                <a16:creationId xmlns:a16="http://schemas.microsoft.com/office/drawing/2014/main" id="{C18BDB1E-54A1-BB47-A94F-925BF34E1749}"/>
              </a:ext>
            </a:extLst>
          </p:cNvPr>
          <p:cNvSpPr/>
          <p:nvPr/>
        </p:nvSpPr>
        <p:spPr>
          <a:xfrm>
            <a:off x="12321205" y="6715798"/>
            <a:ext cx="10882860" cy="4388381"/>
          </a:xfrm>
          <a:prstGeom prst="rect">
            <a:avLst/>
          </a:prstGeom>
          <a:ln>
            <a:noFill/>
          </a:ln>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Review options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Ensure the decision is </a:t>
            </a:r>
            <a:r>
              <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hers</a:t>
            </a:r>
          </a:p>
          <a:p>
            <a:pPr indent="-68461" hangingPunct="1">
              <a:spcBef>
                <a:spcPct val="0"/>
              </a:spcBef>
              <a:spcAft>
                <a:spcPct val="0"/>
              </a:spcAft>
              <a:buClr>
                <a:schemeClr val="accent3"/>
              </a:buClr>
              <a:buSzPct val="100000"/>
              <a:buFontTx/>
              <a:buChar char="•"/>
            </a:pPr>
            <a:r>
              <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Your role is to </a:t>
            </a:r>
            <a:r>
              <a:rPr lang="en-US" altLang="en-US" sz="5400" b="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facilitate the patient’s choice</a:t>
            </a:r>
            <a:endParaRPr lang="en-US" altLang="en-US" sz="5400" b="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573362" y="6186595"/>
              <a:ext cx="1133856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14592" y="6028280"/>
                <a:ext cx="11655740"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984055"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Photo by Omar Lopez on Unsplash https://unsplash.com/photos/Gx5-zf_HE9w</a:t>
            </a:r>
          </a:p>
          <a:p>
            <a:pPr lvl="0"/>
            <a:endParaRPr lang="en-US" sz="1000" dirty="0">
              <a:solidFill>
                <a:schemeClr val="bg2"/>
              </a:solidFill>
            </a:endParaRPr>
          </a:p>
        </p:txBody>
      </p:sp>
      <p:pic>
        <p:nvPicPr>
          <p:cNvPr id="6" name="Picture Placeholder 5">
            <a:extLst>
              <a:ext uri="{FF2B5EF4-FFF2-40B4-BE49-F238E27FC236}">
                <a16:creationId xmlns:a16="http://schemas.microsoft.com/office/drawing/2014/main" id="{9F8CDB90-34B6-2D40-77CA-2D74B3BC402E}"/>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179937" y="0"/>
            <a:ext cx="10882860" cy="13716000"/>
          </a:xfrm>
        </p:spPr>
      </p:pic>
    </p:spTree>
    <p:extLst>
      <p:ext uri="{BB962C8B-B14F-4D97-AF65-F5344CB8AC3E}">
        <p14:creationId xmlns:p14="http://schemas.microsoft.com/office/powerpoint/2010/main" val="59747229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22</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192000" y="425413"/>
            <a:ext cx="12302213" cy="2407381"/>
          </a:xfrm>
          <a:prstGeom prst="rect">
            <a:avLst/>
          </a:prstGeom>
        </p:spPr>
        <p:txBody>
          <a:bodyPr anchor="t">
            <a:noAutofit/>
          </a:bodyPr>
          <a:lstStyle/>
          <a:p>
            <a:pPr>
              <a:lnSpc>
                <a:spcPts val="13500"/>
              </a:lnSpc>
            </a:pPr>
            <a:r>
              <a:rPr lang="en-US" sz="11400" dirty="0">
                <a:ea typeface="Open Sans" panose="020B0606030504020204" pitchFamily="34" charset="0"/>
                <a:cs typeface="Open Sans" panose="020B0606030504020204" pitchFamily="34" charset="0"/>
              </a:rPr>
              <a:t>Sophia: Next Steps</a:t>
            </a:r>
            <a:endParaRPr lang="en-US" sz="11400" b="0" dirty="0">
              <a:latin typeface="Tw Cen MT" panose="020B0602020104020603" pitchFamily="34" charset="77"/>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18BDB1E-54A1-BB47-A94F-925BF34E1749}"/>
              </a:ext>
            </a:extLst>
          </p:cNvPr>
          <p:cNvSpPr/>
          <p:nvPr/>
        </p:nvSpPr>
        <p:spPr>
          <a:xfrm>
            <a:off x="12192000" y="2832794"/>
            <a:ext cx="12020885" cy="10205358"/>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Confirm gestational age</a:t>
            </a:r>
          </a:p>
          <a:p>
            <a:pPr indent="-68461" hangingPunct="1">
              <a:spcBef>
                <a:spcPct val="0"/>
              </a:spcBef>
              <a:spcAft>
                <a:spcPct val="0"/>
              </a:spcAft>
              <a:buClr>
                <a:schemeClr val="accent3"/>
              </a:buClr>
              <a:buSzPct val="100000"/>
              <a:buFontTx/>
              <a:buChar char="•"/>
            </a:pPr>
            <a:r>
              <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Rule out contraindications:</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Allergy to meds</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Chronic adrenal failure</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Long-term systemic corticosteroid therapy</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Anticoagulant use (excluding aspirin)</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IUD in place</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No access to follow-up</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Ectopic pregnancy</a:t>
            </a:r>
          </a:p>
          <a:p>
            <a:pPr lvl="5"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Create safety plan, if needed</a:t>
            </a: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16042" y="2202170"/>
              <a:ext cx="1097280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57272" y="2043855"/>
                <a:ext cx="11289981"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819932" y="13337643"/>
            <a:ext cx="4564068"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buClr>
                <a:schemeClr val="dk1"/>
              </a:buClr>
              <a:buSzPts val="1200"/>
            </a:pPr>
            <a:r>
              <a:rPr lang="en-US" sz="1000" dirty="0">
                <a:solidFill>
                  <a:schemeClr val="bg2"/>
                </a:solidFill>
              </a:rPr>
              <a:t>Photo Source: </a:t>
            </a:r>
            <a:r>
              <a:rPr lang="en-US" sz="1000" dirty="0">
                <a:solidFill>
                  <a:schemeClr val="bg2"/>
                </a:solidFill>
                <a:latin typeface="Calibri"/>
                <a:ea typeface="Calibri"/>
                <a:cs typeface="Calibri"/>
                <a:sym typeface="Calibri"/>
              </a:rPr>
              <a:t>Unsplash by Omar Lopez https://unsplash.com/photos/0-uzdU3gUYw </a:t>
            </a:r>
            <a:endParaRPr lang="en-US" sz="1000" dirty="0">
              <a:solidFill>
                <a:schemeClr val="bg2"/>
              </a:solidFill>
            </a:endParaRPr>
          </a:p>
        </p:txBody>
      </p:sp>
      <p:pic>
        <p:nvPicPr>
          <p:cNvPr id="5" name="Picture Placeholder 4">
            <a:extLst>
              <a:ext uri="{FF2B5EF4-FFF2-40B4-BE49-F238E27FC236}">
                <a16:creationId xmlns:a16="http://schemas.microsoft.com/office/drawing/2014/main" id="{074930EE-DB3D-8FD9-91F6-6A6E67D766EF}"/>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147280" y="0"/>
            <a:ext cx="10882860" cy="13716000"/>
          </a:xfrm>
        </p:spPr>
      </p:pic>
    </p:spTree>
    <p:extLst>
      <p:ext uri="{BB962C8B-B14F-4D97-AF65-F5344CB8AC3E}">
        <p14:creationId xmlns:p14="http://schemas.microsoft.com/office/powerpoint/2010/main" val="129406777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23</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7" y="2173285"/>
            <a:ext cx="15702599" cy="1619736"/>
          </a:xfrm>
          <a:prstGeom prst="rect">
            <a:avLst/>
          </a:prstGeom>
        </p:spPr>
        <p:txBody>
          <a:bodyPr anchor="t">
            <a:noAutofit/>
          </a:bodyPr>
          <a:lstStyle/>
          <a:p>
            <a:pPr algn="l">
              <a:lnSpc>
                <a:spcPts val="12500"/>
              </a:lnSpc>
            </a:pPr>
            <a:r>
              <a:rPr lang="en-US" sz="8800" dirty="0"/>
              <a:t>Indications for Sonography: Ultrasound As Needed Protocol</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375153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359314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11545" y="5834333"/>
            <a:ext cx="15236655"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bg2"/>
              </a:buClr>
            </a:pPr>
            <a:r>
              <a:rPr lang="en-US" sz="5400" b="0" dirty="0">
                <a:solidFill>
                  <a:schemeClr val="bg2"/>
                </a:solidFill>
              </a:rPr>
              <a:t> Uncertain last menstrual period (LMP)</a:t>
            </a:r>
          </a:p>
          <a:p>
            <a:pPr marL="228600" lvl="0" indent="-228600">
              <a:lnSpc>
                <a:spcPct val="100000"/>
              </a:lnSpc>
              <a:spcBef>
                <a:spcPts val="0"/>
              </a:spcBef>
              <a:buClr>
                <a:schemeClr val="bg2"/>
              </a:buClr>
            </a:pPr>
            <a:r>
              <a:rPr lang="en-US" sz="5400" b="0" dirty="0">
                <a:solidFill>
                  <a:schemeClr val="bg2"/>
                </a:solidFill>
              </a:rPr>
              <a:t> No menses after delivery, abortion, recently taking or stopping contraception</a:t>
            </a:r>
          </a:p>
          <a:p>
            <a:pPr marL="228600" lvl="0" indent="-228600">
              <a:lnSpc>
                <a:spcPct val="100000"/>
              </a:lnSpc>
              <a:spcBef>
                <a:spcPts val="1000"/>
              </a:spcBef>
              <a:buClr>
                <a:schemeClr val="bg2"/>
              </a:buClr>
            </a:pPr>
            <a:r>
              <a:rPr lang="en-US" sz="5400" b="0" dirty="0">
                <a:solidFill>
                  <a:schemeClr val="bg2"/>
                </a:solidFill>
              </a:rPr>
              <a:t> Gestational age by LMP &gt; 84 days</a:t>
            </a:r>
          </a:p>
          <a:p>
            <a:pPr marL="228600" lvl="0" indent="-228600">
              <a:lnSpc>
                <a:spcPct val="100000"/>
              </a:lnSpc>
              <a:spcBef>
                <a:spcPts val="1000"/>
              </a:spcBef>
              <a:buClr>
                <a:schemeClr val="bg2"/>
              </a:buClr>
            </a:pPr>
            <a:r>
              <a:rPr lang="en-US" sz="5400" b="0" dirty="0">
                <a:solidFill>
                  <a:schemeClr val="bg2"/>
                </a:solidFill>
              </a:rPr>
              <a:t> Size/date discrepancy or uncertainty</a:t>
            </a:r>
          </a:p>
          <a:p>
            <a:pPr marL="228600" lvl="0" indent="-228600">
              <a:lnSpc>
                <a:spcPct val="100000"/>
              </a:lnSpc>
              <a:spcBef>
                <a:spcPts val="1000"/>
              </a:spcBef>
              <a:buClr>
                <a:schemeClr val="bg2"/>
              </a:buClr>
            </a:pPr>
            <a:r>
              <a:rPr lang="en-US" sz="5400" b="0" dirty="0">
                <a:solidFill>
                  <a:schemeClr val="bg2"/>
                </a:solidFill>
              </a:rPr>
              <a:t> History of/suspected ectopic or ectopic risk factors</a:t>
            </a:r>
          </a:p>
        </p:txBody>
      </p:sp>
    </p:spTree>
    <p:extLst>
      <p:ext uri="{BB962C8B-B14F-4D97-AF65-F5344CB8AC3E}">
        <p14:creationId xmlns:p14="http://schemas.microsoft.com/office/powerpoint/2010/main" val="71013900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FD98CBD-74E0-4212-61AB-394773FA1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24384000" cy="13721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92174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25</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636790" y="1582825"/>
            <a:ext cx="10650697" cy="2407381"/>
          </a:xfrm>
          <a:prstGeom prst="rect">
            <a:avLst/>
          </a:prstGeom>
          <a:ln>
            <a:noFill/>
          </a:ln>
        </p:spPr>
        <p:txBody>
          <a:bodyPr anchor="t">
            <a:noAutofit/>
          </a:bodyPr>
          <a:lstStyle/>
          <a:p>
            <a:pPr>
              <a:lnSpc>
                <a:spcPct val="100000"/>
              </a:lnSpc>
            </a:pPr>
            <a:r>
              <a:rPr lang="en-US" sz="8800" b="0" dirty="0">
                <a:latin typeface="Tw Cen MT" panose="020B0602020104020603" pitchFamily="34" charset="77"/>
                <a:ea typeface="Open Sans" panose="020B0606030504020204" pitchFamily="34" charset="0"/>
                <a:cs typeface="Open Sans" panose="020B0606030504020204" pitchFamily="34" charset="0"/>
              </a:rPr>
              <a:t>Next Steps</a:t>
            </a:r>
          </a:p>
        </p:txBody>
      </p:sp>
      <p:sp>
        <p:nvSpPr>
          <p:cNvPr id="8" name="Rectangle 7">
            <a:extLst>
              <a:ext uri="{FF2B5EF4-FFF2-40B4-BE49-F238E27FC236}">
                <a16:creationId xmlns:a16="http://schemas.microsoft.com/office/drawing/2014/main" id="{C18BDB1E-54A1-BB47-A94F-925BF34E1749}"/>
              </a:ext>
            </a:extLst>
          </p:cNvPr>
          <p:cNvSpPr/>
          <p:nvPr/>
        </p:nvSpPr>
        <p:spPr>
          <a:xfrm>
            <a:off x="12404627" y="4760649"/>
            <a:ext cx="10882860" cy="7304564"/>
          </a:xfrm>
          <a:prstGeom prst="rect">
            <a:avLst/>
          </a:prstGeom>
          <a:ln>
            <a:noFill/>
          </a:ln>
        </p:spPr>
        <p:txBody>
          <a:bodyPr wrap="square">
            <a:spAutoFit/>
          </a:bodyPr>
          <a:lstStyle/>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Serum hCG (optional)</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Hemoglobin/hematocrit (optional)</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Anticipatory guidance</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Patient agreement (required!)</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Mifepristone and misoprostol pills (dispensed in-clinic, mail-order pharmacy order, or prescription for pharmacy pick-up)</a:t>
            </a:r>
          </a:p>
        </p:txBody>
      </p:sp>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78207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latin typeface="+mn-lt"/>
              </a:rPr>
              <a:t>Image Source: </a:t>
            </a:r>
            <a:r>
              <a:rPr lang="en-US" sz="1000" dirty="0">
                <a:solidFill>
                  <a:schemeClr val="tx1"/>
                </a:solidFill>
                <a:latin typeface="+mn-lt"/>
                <a:ea typeface="Calibri"/>
                <a:cs typeface="Calibri"/>
                <a:sym typeface="Calibri"/>
              </a:rPr>
              <a:t>https://unsplash.com/photos/a8cWVqHa0nA by Omar Lopez on Unsplash</a:t>
            </a:r>
            <a:endParaRPr lang="en-US" sz="1000" dirty="0">
              <a:solidFill>
                <a:schemeClr val="tx1"/>
              </a:solidFill>
              <a:latin typeface="+mn-lt"/>
            </a:endParaRP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ADCCFF68-9046-DDCB-5128-B6E28AE7C4BF}"/>
                  </a:ext>
                </a:extLst>
              </p14:cNvPr>
              <p14:cNvContentPartPr/>
              <p14:nvPr/>
            </p14:nvContentPartPr>
            <p14:xfrm rot="10800000" flipV="1">
              <a:off x="12520709" y="3242466"/>
              <a:ext cx="5542752" cy="45719"/>
            </p14:xfrm>
          </p:contentPart>
        </mc:Choice>
        <mc:Fallback xmlns="">
          <p:pic>
            <p:nvPicPr>
              <p:cNvPr id="10" name="Ink 9">
                <a:extLst>
                  <a:ext uri="{FF2B5EF4-FFF2-40B4-BE49-F238E27FC236}">
                    <a16:creationId xmlns:a16="http://schemas.microsoft.com/office/drawing/2014/main" id="{ADCCFF68-9046-DDCB-5128-B6E28AE7C4BF}"/>
                  </a:ext>
                </a:extLst>
              </p:cNvPr>
              <p:cNvPicPr/>
              <p:nvPr/>
            </p:nvPicPr>
            <p:blipFill>
              <a:blip r:embed="rId5"/>
              <a:stretch>
                <a:fillRect/>
              </a:stretch>
            </p:blipFill>
            <p:spPr>
              <a:xfrm rot="10800000" flipV="1">
                <a:off x="12361944" y="3084950"/>
                <a:ext cx="5859923" cy="360394"/>
              </a:xfrm>
              <a:prstGeom prst="rect">
                <a:avLst/>
              </a:prstGeom>
            </p:spPr>
          </p:pic>
        </mc:Fallback>
      </mc:AlternateContent>
      <p:pic>
        <p:nvPicPr>
          <p:cNvPr id="6" name="Picture Placeholder 5">
            <a:extLst>
              <a:ext uri="{FF2B5EF4-FFF2-40B4-BE49-F238E27FC236}">
                <a16:creationId xmlns:a16="http://schemas.microsoft.com/office/drawing/2014/main" id="{0E0BED9E-3861-B87D-B832-6CB1E23B1A5B}"/>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212594" y="0"/>
            <a:ext cx="10882860" cy="13716000"/>
          </a:xfrm>
        </p:spPr>
      </p:pic>
    </p:spTree>
    <p:extLst>
      <p:ext uri="{BB962C8B-B14F-4D97-AF65-F5344CB8AC3E}">
        <p14:creationId xmlns:p14="http://schemas.microsoft.com/office/powerpoint/2010/main" val="166626976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26</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097280" y="1153328"/>
            <a:ext cx="14831072" cy="1619736"/>
          </a:xfrm>
          <a:prstGeom prst="rect">
            <a:avLst/>
          </a:prstGeom>
        </p:spPr>
        <p:txBody>
          <a:bodyPr anchor="t">
            <a:noAutofit/>
          </a:bodyPr>
          <a:lstStyle/>
          <a:p>
            <a:pPr algn="l">
              <a:lnSpc>
                <a:spcPts val="12500"/>
              </a:lnSpc>
            </a:pPr>
            <a:r>
              <a:rPr lang="en-US" sz="8800" dirty="0"/>
              <a:t>Anticipatory Guidance</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2777856"/>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938514" y="2619466"/>
                <a:ext cx="9460812" cy="399386"/>
              </a:xfrm>
              <a:prstGeom prst="rect">
                <a:avLst/>
              </a:prstGeom>
            </p:spPr>
          </p:pic>
        </mc:Fallback>
      </mc:AlternateContent>
      <p:sp>
        <p:nvSpPr>
          <p:cNvPr id="8" name="Google Shape;341;p24">
            <a:extLst>
              <a:ext uri="{FF2B5EF4-FFF2-40B4-BE49-F238E27FC236}">
                <a16:creationId xmlns:a16="http://schemas.microsoft.com/office/drawing/2014/main" id="{42C86E90-2C62-9CD1-1CC6-8B3DBB5F7A41}"/>
              </a:ext>
            </a:extLst>
          </p:cNvPr>
          <p:cNvSpPr/>
          <p:nvPr/>
        </p:nvSpPr>
        <p:spPr>
          <a:xfrm>
            <a:off x="961260" y="3657824"/>
            <a:ext cx="11230740" cy="4991440"/>
          </a:xfrm>
          <a:prstGeom prst="rect">
            <a:avLst/>
          </a:prstGeom>
          <a:solidFill>
            <a:schemeClr val="bg2"/>
          </a:solidFill>
          <a:ln w="12700" cap="flat" cmpd="sng">
            <a:solidFill>
              <a:srgbClr val="2A4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lt1"/>
                </a:solidFill>
                <a:latin typeface="+mn-lt"/>
                <a:ea typeface="Calibri"/>
                <a:cs typeface="Calibri"/>
                <a:sym typeface="Calibri"/>
              </a:rPr>
              <a:t>Sophia takes mifepristone in your office, or later at home</a:t>
            </a:r>
            <a:endParaRPr sz="6000" dirty="0">
              <a:latin typeface="+mn-lt"/>
            </a:endParaRPr>
          </a:p>
        </p:txBody>
      </p:sp>
      <p:sp>
        <p:nvSpPr>
          <p:cNvPr id="11" name="Google Shape;342;p24">
            <a:extLst>
              <a:ext uri="{FF2B5EF4-FFF2-40B4-BE49-F238E27FC236}">
                <a16:creationId xmlns:a16="http://schemas.microsoft.com/office/drawing/2014/main" id="{265B0AAB-B682-6DFF-0907-4B82E25244EC}"/>
              </a:ext>
            </a:extLst>
          </p:cNvPr>
          <p:cNvSpPr/>
          <p:nvPr/>
        </p:nvSpPr>
        <p:spPr>
          <a:xfrm>
            <a:off x="6440667" y="7708443"/>
            <a:ext cx="11230740" cy="4991440"/>
          </a:xfrm>
          <a:prstGeom prst="rect">
            <a:avLst/>
          </a:prstGeom>
          <a:solidFill>
            <a:schemeClr val="lt1"/>
          </a:solidFill>
          <a:ln w="12700" cap="flat" cmpd="sng">
            <a:solidFill>
              <a:schemeClr val="bg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dk1"/>
                </a:solidFill>
                <a:latin typeface="+mn-lt"/>
                <a:ea typeface="Calibri"/>
                <a:cs typeface="Calibri"/>
                <a:sym typeface="Calibri"/>
              </a:rPr>
              <a:t>At home, Sophia takes pain meds, then misoprostol</a:t>
            </a:r>
            <a:endParaRPr sz="6000" dirty="0">
              <a:latin typeface="+mn-lt"/>
            </a:endParaRPr>
          </a:p>
        </p:txBody>
      </p:sp>
      <p:sp>
        <p:nvSpPr>
          <p:cNvPr id="12" name="Google Shape;342;p24">
            <a:extLst>
              <a:ext uri="{FF2B5EF4-FFF2-40B4-BE49-F238E27FC236}">
                <a16:creationId xmlns:a16="http://schemas.microsoft.com/office/drawing/2014/main" id="{3911321E-1D5C-3AA7-74A8-A1030BF65B98}"/>
              </a:ext>
            </a:extLst>
          </p:cNvPr>
          <p:cNvSpPr/>
          <p:nvPr/>
        </p:nvSpPr>
        <p:spPr>
          <a:xfrm>
            <a:off x="11543916" y="0"/>
            <a:ext cx="11230740" cy="4991440"/>
          </a:xfrm>
          <a:prstGeom prst="rect">
            <a:avLst/>
          </a:prstGeom>
          <a:solidFill>
            <a:schemeClr val="lt1"/>
          </a:solidFill>
          <a:ln w="12700" cap="flat" cmpd="sng">
            <a:solidFill>
              <a:schemeClr val="bg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dk1"/>
                </a:solidFill>
                <a:latin typeface="+mn-lt"/>
                <a:ea typeface="Calibri"/>
                <a:cs typeface="Calibri"/>
                <a:sym typeface="Calibri"/>
              </a:rPr>
              <a:t>Anticipatory Guidance: within 24 hours – cramping, heavy bleeding, clots, sometimes GI side effects</a:t>
            </a:r>
            <a:endParaRPr sz="6000" dirty="0">
              <a:latin typeface="+mn-lt"/>
            </a:endParaRPr>
          </a:p>
        </p:txBody>
      </p:sp>
    </p:spTree>
    <p:extLst>
      <p:ext uri="{BB962C8B-B14F-4D97-AF65-F5344CB8AC3E}">
        <p14:creationId xmlns:p14="http://schemas.microsoft.com/office/powerpoint/2010/main" val="419872241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84CF27-5224-02C6-E6EE-5B3220A9A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98" y="361078"/>
            <a:ext cx="7890946" cy="3956051"/>
          </a:xfrm>
          <a:prstGeom prst="rect">
            <a:avLst/>
          </a:prstGeom>
        </p:spPr>
      </p:pic>
      <p:pic>
        <p:nvPicPr>
          <p:cNvPr id="7" name="Picture 6">
            <a:extLst>
              <a:ext uri="{FF2B5EF4-FFF2-40B4-BE49-F238E27FC236}">
                <a16:creationId xmlns:a16="http://schemas.microsoft.com/office/drawing/2014/main" id="{837758DA-082A-5431-E94B-C33BF4A362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2946" y="7094836"/>
            <a:ext cx="17815304" cy="5543550"/>
          </a:xfrm>
          <a:prstGeom prst="rect">
            <a:avLst/>
          </a:prstGeom>
        </p:spPr>
      </p:pic>
      <p:pic>
        <p:nvPicPr>
          <p:cNvPr id="9" name="Picture 8">
            <a:extLst>
              <a:ext uri="{FF2B5EF4-FFF2-40B4-BE49-F238E27FC236}">
                <a16:creationId xmlns:a16="http://schemas.microsoft.com/office/drawing/2014/main" id="{4A22CFFF-1461-9869-60D2-0B79650809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62150" y="677774"/>
            <a:ext cx="7861606" cy="5153428"/>
          </a:xfrm>
          <a:prstGeom prst="rect">
            <a:avLst/>
          </a:prstGeom>
        </p:spPr>
      </p:pic>
      <p:sp>
        <p:nvSpPr>
          <p:cNvPr id="11" name="TextBox 10">
            <a:extLst>
              <a:ext uri="{FF2B5EF4-FFF2-40B4-BE49-F238E27FC236}">
                <a16:creationId xmlns:a16="http://schemas.microsoft.com/office/drawing/2014/main" id="{7E0558A2-175A-09F8-D393-E248300A0E7B}"/>
              </a:ext>
            </a:extLst>
          </p:cNvPr>
          <p:cNvSpPr txBox="1"/>
          <p:nvPr/>
        </p:nvSpPr>
        <p:spPr>
          <a:xfrm>
            <a:off x="17167225" y="12638386"/>
            <a:ext cx="5905500"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dirty="0">
                <a:solidFill>
                  <a:schemeClr val="bg2"/>
                </a:solidFill>
              </a:rPr>
              <a:t>https://myanetwork.org/the-issue-of-tissue/</a:t>
            </a:r>
          </a:p>
        </p:txBody>
      </p:sp>
      <p:sp>
        <p:nvSpPr>
          <p:cNvPr id="13" name="TextBox 12">
            <a:extLst>
              <a:ext uri="{FF2B5EF4-FFF2-40B4-BE49-F238E27FC236}">
                <a16:creationId xmlns:a16="http://schemas.microsoft.com/office/drawing/2014/main" id="{3886FFCF-3252-7F62-FC78-7E9808095228}"/>
              </a:ext>
            </a:extLst>
          </p:cNvPr>
          <p:cNvSpPr txBox="1"/>
          <p:nvPr/>
        </p:nvSpPr>
        <p:spPr>
          <a:xfrm>
            <a:off x="487898" y="4410315"/>
            <a:ext cx="8605302" cy="295465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kumimoji="0" lang="en-US" sz="3000" b="0" i="0" u="none" strike="noStrike" cap="none" spc="0" normalizeH="0" baseline="0" dirty="0">
                <a:ln>
                  <a:noFill/>
                </a:ln>
                <a:solidFill>
                  <a:schemeClr val="bg2"/>
                </a:solidFill>
                <a:effectLst/>
                <a:uFillTx/>
                <a:latin typeface="+mj-lt"/>
                <a:ea typeface="+mj-ea"/>
                <a:cs typeface="+mj-cs"/>
                <a:sym typeface="Helvetica"/>
              </a:rPr>
              <a:t>Offer </a:t>
            </a:r>
            <a:r>
              <a:rPr lang="en-US" sz="3000" dirty="0">
                <a:solidFill>
                  <a:schemeClr val="bg2"/>
                </a:solidFill>
              </a:rPr>
              <a:t>prescriptions for pain medication to take at home or advise taking whatever Sophia normally takes for menstrual cramps. Advise patient to take it shortly before taking misoprostol in anticipation of some cramping. </a:t>
            </a:r>
          </a:p>
          <a:p>
            <a:pPr marL="0" marR="0" indent="0" algn="l" defTabSz="18288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chemeClr val="bg2"/>
                </a:solidFill>
                <a:effectLst/>
                <a:uFillTx/>
                <a:latin typeface="+mj-lt"/>
                <a:ea typeface="+mj-ea"/>
                <a:cs typeface="+mj-cs"/>
                <a:sym typeface="Helvetica"/>
              </a:rPr>
              <a:t> </a:t>
            </a:r>
          </a:p>
        </p:txBody>
      </p:sp>
      <p:sp>
        <p:nvSpPr>
          <p:cNvPr id="2" name="Rectangle 7">
            <a:extLst>
              <a:ext uri="{FF2B5EF4-FFF2-40B4-BE49-F238E27FC236}">
                <a16:creationId xmlns:a16="http://schemas.microsoft.com/office/drawing/2014/main" id="{41CB8361-3EC0-2D65-D284-4AFA14440F1E}"/>
              </a:ext>
            </a:extLst>
          </p:cNvPr>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27</a:t>
            </a:fld>
            <a:endParaRPr dirty="0"/>
          </a:p>
        </p:txBody>
      </p:sp>
    </p:spTree>
    <p:extLst>
      <p:ext uri="{BB962C8B-B14F-4D97-AF65-F5344CB8AC3E}">
        <p14:creationId xmlns:p14="http://schemas.microsoft.com/office/powerpoint/2010/main" val="379554170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8" y="1002322"/>
            <a:ext cx="14831072" cy="1619736"/>
          </a:xfrm>
          <a:prstGeom prst="rect">
            <a:avLst/>
          </a:prstGeom>
        </p:spPr>
        <p:txBody>
          <a:bodyPr anchor="t">
            <a:noAutofit/>
          </a:bodyPr>
          <a:lstStyle/>
          <a:p>
            <a:pPr algn="l">
              <a:lnSpc>
                <a:spcPts val="12500"/>
              </a:lnSpc>
            </a:pPr>
            <a:r>
              <a:rPr lang="en-US" sz="8800" dirty="0"/>
              <a:t>Options for Contraception</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2633493"/>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2475103"/>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968809" y="3477431"/>
            <a:ext cx="16367318" cy="676113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indent="0">
              <a:lnSpc>
                <a:spcPct val="100000"/>
              </a:lnSpc>
              <a:spcBef>
                <a:spcPts val="0"/>
              </a:spcBef>
              <a:buClr>
                <a:schemeClr val="dk1"/>
              </a:buClr>
              <a:buNone/>
            </a:pPr>
            <a:r>
              <a:rPr lang="en-US" sz="5400" b="0" dirty="0">
                <a:solidFill>
                  <a:schemeClr val="bg2"/>
                </a:solidFill>
              </a:rPr>
              <a:t>- </a:t>
            </a:r>
            <a:r>
              <a:rPr lang="en-US" sz="5400" dirty="0">
                <a:solidFill>
                  <a:schemeClr val="bg2"/>
                </a:solidFill>
              </a:rPr>
              <a:t>Same Day: </a:t>
            </a:r>
            <a:r>
              <a:rPr lang="en-US" sz="5400" b="0" dirty="0">
                <a:solidFill>
                  <a:schemeClr val="bg2"/>
                </a:solidFill>
              </a:rPr>
              <a:t>estrogen/progestin pill, patch, ring, implant, progestin-only pill, barrier methods</a:t>
            </a:r>
          </a:p>
          <a:p>
            <a:pPr marL="0" indent="0">
              <a:lnSpc>
                <a:spcPct val="100000"/>
              </a:lnSpc>
              <a:spcBef>
                <a:spcPts val="0"/>
              </a:spcBef>
              <a:buNone/>
            </a:pPr>
            <a:r>
              <a:rPr lang="en-US" sz="5400" b="0" dirty="0">
                <a:solidFill>
                  <a:schemeClr val="bg2"/>
                </a:solidFill>
              </a:rPr>
              <a:t>- </a:t>
            </a:r>
            <a:r>
              <a:rPr lang="en-US" sz="5400" dirty="0">
                <a:solidFill>
                  <a:schemeClr val="bg2"/>
                </a:solidFill>
              </a:rPr>
              <a:t>Same Day: </a:t>
            </a:r>
            <a:r>
              <a:rPr lang="en-US" sz="5400" b="0" dirty="0">
                <a:solidFill>
                  <a:schemeClr val="bg2"/>
                </a:solidFill>
              </a:rPr>
              <a:t>DMPA injection (may decrease mifepristone effectiveness)</a:t>
            </a:r>
          </a:p>
          <a:p>
            <a:pPr marL="0" indent="0">
              <a:lnSpc>
                <a:spcPct val="100000"/>
              </a:lnSpc>
              <a:spcBef>
                <a:spcPts val="0"/>
              </a:spcBef>
              <a:buNone/>
            </a:pPr>
            <a:r>
              <a:rPr lang="en-US" sz="5400" b="0" dirty="0">
                <a:solidFill>
                  <a:schemeClr val="bg2"/>
                </a:solidFill>
              </a:rPr>
              <a:t>	</a:t>
            </a:r>
            <a:r>
              <a:rPr lang="en-US" sz="5400" dirty="0">
                <a:solidFill>
                  <a:schemeClr val="bg2"/>
                </a:solidFill>
              </a:rPr>
              <a:t>Other options: </a:t>
            </a:r>
            <a:r>
              <a:rPr lang="en-US" sz="5400" b="0" dirty="0">
                <a:solidFill>
                  <a:schemeClr val="bg2"/>
                </a:solidFill>
              </a:rPr>
              <a:t>prescription for Sub-Q Depo, return 	for shot after MAB is complete</a:t>
            </a:r>
          </a:p>
          <a:p>
            <a:pPr marL="0" indent="0">
              <a:lnSpc>
                <a:spcPct val="100000"/>
              </a:lnSpc>
              <a:spcBef>
                <a:spcPts val="1000"/>
              </a:spcBef>
              <a:buClr>
                <a:schemeClr val="dk1"/>
              </a:buClr>
              <a:buNone/>
            </a:pPr>
            <a:r>
              <a:rPr lang="en-US" sz="5400" b="0" dirty="0">
                <a:solidFill>
                  <a:schemeClr val="bg2"/>
                </a:solidFill>
              </a:rPr>
              <a:t>- </a:t>
            </a:r>
            <a:r>
              <a:rPr lang="en-US" sz="5400" dirty="0">
                <a:solidFill>
                  <a:schemeClr val="bg2"/>
                </a:solidFill>
              </a:rPr>
              <a:t>4 Days After Misoprostol: </a:t>
            </a:r>
            <a:r>
              <a:rPr lang="en-US" sz="5400" b="0" dirty="0">
                <a:solidFill>
                  <a:schemeClr val="bg2"/>
                </a:solidFill>
              </a:rPr>
              <a:t>Copper or Hormonal IUD</a:t>
            </a:r>
          </a:p>
          <a:p>
            <a:pPr marL="0" indent="0">
              <a:lnSpc>
                <a:spcPct val="100000"/>
              </a:lnSpc>
              <a:spcBef>
                <a:spcPts val="1000"/>
              </a:spcBef>
              <a:buClr>
                <a:schemeClr val="dk1"/>
              </a:buClr>
              <a:buNone/>
            </a:pPr>
            <a:endParaRPr lang="en-US" sz="5400" b="0" dirty="0">
              <a:solidFill>
                <a:schemeClr val="bg2"/>
              </a:solidFill>
            </a:endParaRPr>
          </a:p>
          <a:p>
            <a:pPr marL="0" indent="0">
              <a:lnSpc>
                <a:spcPct val="100000"/>
              </a:lnSpc>
              <a:spcBef>
                <a:spcPts val="1000"/>
              </a:spcBef>
              <a:buClr>
                <a:schemeClr val="dk1"/>
              </a:buClr>
              <a:buNone/>
            </a:pPr>
            <a:r>
              <a:rPr lang="en-US" sz="5400" b="0" dirty="0">
                <a:solidFill>
                  <a:schemeClr val="bg2"/>
                </a:solidFill>
              </a:rPr>
              <a:t>*Advise on back-up methods if patient starts contraception more than 7 days after mifepristone</a:t>
            </a:r>
          </a:p>
        </p:txBody>
      </p:sp>
    </p:spTree>
    <p:extLst>
      <p:ext uri="{BB962C8B-B14F-4D97-AF65-F5344CB8AC3E}">
        <p14:creationId xmlns:p14="http://schemas.microsoft.com/office/powerpoint/2010/main" val="242072462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29</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589031" y="774969"/>
            <a:ext cx="14831072" cy="1619736"/>
          </a:xfrm>
          <a:prstGeom prst="rect">
            <a:avLst/>
          </a:prstGeom>
        </p:spPr>
        <p:txBody>
          <a:bodyPr anchor="t">
            <a:noAutofit/>
          </a:bodyPr>
          <a:lstStyle/>
          <a:p>
            <a:pPr algn="l">
              <a:lnSpc>
                <a:spcPts val="12500"/>
              </a:lnSpc>
            </a:pPr>
            <a:r>
              <a:rPr lang="en-US" sz="8800" dirty="0"/>
              <a:t>Options for Follow Up</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589031" y="2505837"/>
              <a:ext cx="100584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30260" y="2347447"/>
                <a:ext cx="1037558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527062" y="3214504"/>
            <a:ext cx="1664816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661097" lvl="0" indent="-685800">
              <a:lnSpc>
                <a:spcPct val="100000"/>
              </a:lnSpc>
              <a:spcBef>
                <a:spcPts val="0"/>
              </a:spcBef>
              <a:buClr>
                <a:schemeClr val="bg2"/>
              </a:buClr>
              <a:buFont typeface="Arial" panose="020B0604020202020204" pitchFamily="34" charset="0"/>
              <a:buChar char="•"/>
            </a:pPr>
            <a:r>
              <a:rPr lang="en-US" sz="5400" b="0" dirty="0">
                <a:solidFill>
                  <a:schemeClr val="bg2"/>
                </a:solidFill>
                <a:latin typeface="+mn-lt"/>
              </a:rPr>
              <a:t> Follow-up is not required, but can be offered</a:t>
            </a:r>
          </a:p>
          <a:p>
            <a:pPr marL="661097" lvl="0" indent="-685800">
              <a:lnSpc>
                <a:spcPct val="100000"/>
              </a:lnSpc>
              <a:spcBef>
                <a:spcPts val="0"/>
              </a:spcBef>
              <a:buClr>
                <a:schemeClr val="bg2"/>
              </a:buClr>
              <a:buFont typeface="Arial" panose="020B0604020202020204" pitchFamily="34" charset="0"/>
              <a:buChar char="•"/>
            </a:pPr>
            <a:r>
              <a:rPr lang="en-US" sz="5400" b="0" dirty="0">
                <a:solidFill>
                  <a:schemeClr val="bg2"/>
                </a:solidFill>
                <a:latin typeface="+mn-lt"/>
              </a:rPr>
              <a:t> Patient-driven follow-up: repeat home pregnancy test in 4 weeks</a:t>
            </a:r>
          </a:p>
          <a:p>
            <a:pPr marL="661097" lvl="0" indent="-685800">
              <a:lnSpc>
                <a:spcPct val="100000"/>
              </a:lnSpc>
              <a:spcBef>
                <a:spcPts val="1000"/>
              </a:spcBef>
              <a:buClr>
                <a:schemeClr val="bg2"/>
              </a:buClr>
              <a:buFont typeface="Arial" panose="020B0604020202020204" pitchFamily="34" charset="0"/>
              <a:buChar char="•"/>
            </a:pPr>
            <a:r>
              <a:rPr lang="en-US" sz="5400" b="0" dirty="0">
                <a:solidFill>
                  <a:schemeClr val="bg2"/>
                </a:solidFill>
                <a:latin typeface="+mn-lt"/>
              </a:rPr>
              <a:t> Follow-Up Points:</a:t>
            </a:r>
          </a:p>
          <a:p>
            <a:pPr marL="1092897" lvl="1" indent="-685800">
              <a:lnSpc>
                <a:spcPct val="100000"/>
              </a:lnSpc>
              <a:spcBef>
                <a:spcPts val="1000"/>
              </a:spcBef>
              <a:buClr>
                <a:schemeClr val="bg2"/>
              </a:buClr>
              <a:buFont typeface="Arial" panose="020B0604020202020204" pitchFamily="34" charset="0"/>
              <a:buChar char="•"/>
            </a:pPr>
            <a:r>
              <a:rPr lang="en-US" sz="5400" b="0" dirty="0">
                <a:solidFill>
                  <a:schemeClr val="bg2"/>
                </a:solidFill>
                <a:latin typeface="+mn-lt"/>
              </a:rPr>
              <a:t> </a:t>
            </a:r>
            <a:r>
              <a:rPr lang="en-US" sz="5400" dirty="0">
                <a:solidFill>
                  <a:schemeClr val="bg2"/>
                </a:solidFill>
                <a:latin typeface="+mn-lt"/>
              </a:rPr>
              <a:t>Assure completion: 4 cardinal questions</a:t>
            </a:r>
          </a:p>
          <a:p>
            <a:pPr marL="970976" lvl="2" indent="0">
              <a:lnSpc>
                <a:spcPct val="100000"/>
              </a:lnSpc>
              <a:spcBef>
                <a:spcPts val="1000"/>
              </a:spcBef>
              <a:buClr>
                <a:schemeClr val="bg2"/>
              </a:buClr>
              <a:buNone/>
            </a:pPr>
            <a:r>
              <a:rPr lang="en-US" sz="5000" b="0" dirty="0">
                <a:solidFill>
                  <a:schemeClr val="bg2"/>
                </a:solidFill>
                <a:latin typeface="+mn-lt"/>
              </a:rPr>
              <a:t>Did you take the pills? 		Did you have bleeding?</a:t>
            </a:r>
          </a:p>
          <a:p>
            <a:pPr marL="970976" lvl="2" indent="0">
              <a:lnSpc>
                <a:spcPct val="100000"/>
              </a:lnSpc>
              <a:spcBef>
                <a:spcPts val="1000"/>
              </a:spcBef>
              <a:buClr>
                <a:schemeClr val="bg2"/>
              </a:buClr>
              <a:buNone/>
            </a:pPr>
            <a:r>
              <a:rPr lang="en-US" sz="5000" b="0" dirty="0">
                <a:solidFill>
                  <a:schemeClr val="bg2"/>
                </a:solidFill>
                <a:latin typeface="+mn-lt"/>
              </a:rPr>
              <a:t>Did you have cramping? 		Do you still feel pregnant?</a:t>
            </a:r>
          </a:p>
          <a:p>
            <a:pPr marL="1092897" lvl="1" indent="-685800">
              <a:lnSpc>
                <a:spcPct val="100000"/>
              </a:lnSpc>
              <a:spcBef>
                <a:spcPts val="1000"/>
              </a:spcBef>
              <a:buClr>
                <a:schemeClr val="bg2"/>
              </a:buClr>
              <a:buFont typeface="Arial" panose="020B0604020202020204" pitchFamily="34" charset="0"/>
              <a:buChar char="•"/>
            </a:pPr>
            <a:r>
              <a:rPr lang="en-US" sz="5400" b="0" dirty="0">
                <a:solidFill>
                  <a:schemeClr val="bg2"/>
                </a:solidFill>
                <a:latin typeface="+mn-lt"/>
              </a:rPr>
              <a:t> Process experience</a:t>
            </a:r>
          </a:p>
          <a:p>
            <a:pPr marL="1092897" lvl="1" indent="-685800">
              <a:lnSpc>
                <a:spcPct val="100000"/>
              </a:lnSpc>
              <a:spcBef>
                <a:spcPts val="1000"/>
              </a:spcBef>
              <a:buClr>
                <a:schemeClr val="bg2"/>
              </a:buClr>
              <a:buFont typeface="Arial" panose="020B0604020202020204" pitchFamily="34" charset="0"/>
              <a:buChar char="•"/>
            </a:pPr>
            <a:r>
              <a:rPr lang="en-US" sz="5400" b="0" dirty="0">
                <a:solidFill>
                  <a:schemeClr val="bg2"/>
                </a:solidFill>
                <a:latin typeface="+mn-lt"/>
              </a:rPr>
              <a:t> Review contraceptive choice, if desired</a:t>
            </a:r>
          </a:p>
        </p:txBody>
      </p:sp>
    </p:spTree>
    <p:extLst>
      <p:ext uri="{BB962C8B-B14F-4D97-AF65-F5344CB8AC3E}">
        <p14:creationId xmlns:p14="http://schemas.microsoft.com/office/powerpoint/2010/main" val="408126393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713728" y="5263668"/>
            <a:ext cx="11014977" cy="4937247"/>
          </a:xfrm>
          <a:prstGeom prst="rect">
            <a:avLst/>
          </a:prstGeom>
        </p:spPr>
        <p:txBody>
          <a:bodyPr anchor="t">
            <a:normAutofit/>
          </a:bodyPr>
          <a:lstStyle/>
          <a:p>
            <a:pPr>
              <a:lnSpc>
                <a:spcPts val="14500"/>
              </a:lnSpc>
            </a:pPr>
            <a:r>
              <a:rPr lang="en-US" sz="16500" b="0" dirty="0">
                <a:latin typeface="+mj-lt"/>
              </a:rPr>
              <a:t>CE PRE-TEST.</a:t>
            </a:r>
          </a:p>
        </p:txBody>
      </p:sp>
      <p:sp>
        <p:nvSpPr>
          <p:cNvPr id="9" name="Rectangle 9">
            <a:extLst>
              <a:ext uri="{FF2B5EF4-FFF2-40B4-BE49-F238E27FC236}">
                <a16:creationId xmlns:a16="http://schemas.microsoft.com/office/drawing/2014/main" id="{3A4C3879-B356-A048-9B30-7C1B75B26AB1}"/>
              </a:ext>
            </a:extLst>
          </p:cNvPr>
          <p:cNvSpPr/>
          <p:nvPr/>
        </p:nvSpPr>
        <p:spPr>
          <a:xfrm>
            <a:off x="12958832" y="629045"/>
            <a:ext cx="11425168"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pre-test on your phone or computer in order to receive CE hours for participation in this workshop. You can access the pre-test at:</a:t>
            </a:r>
          </a:p>
          <a:p>
            <a:pPr algn="ctr">
              <a:defRPr>
                <a:solidFill>
                  <a:srgbClr val="3C3C3C"/>
                </a:solidFill>
              </a:defRPr>
            </a:pPr>
            <a:endParaRPr lang="en-US" sz="1200" b="1" dirty="0">
              <a:latin typeface="+mn-lt"/>
            </a:endParaRPr>
          </a:p>
        </p:txBody>
      </p:sp>
      <p:pic>
        <p:nvPicPr>
          <p:cNvPr id="2" name="Picture 1">
            <a:extLst>
              <a:ext uri="{FF2B5EF4-FFF2-40B4-BE49-F238E27FC236}">
                <a16:creationId xmlns:a16="http://schemas.microsoft.com/office/drawing/2014/main" id="{9B139573-E427-4BBA-6514-AE31CC7E72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20829" y="5892713"/>
            <a:ext cx="6701173" cy="6701173"/>
          </a:xfrm>
          <a:prstGeom prst="rect">
            <a:avLst/>
          </a:prstGeom>
        </p:spPr>
      </p:pic>
    </p:spTree>
    <p:extLst>
      <p:ext uri="{BB962C8B-B14F-4D97-AF65-F5344CB8AC3E}">
        <p14:creationId xmlns:p14="http://schemas.microsoft.com/office/powerpoint/2010/main" val="313943949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30</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005635" y="246189"/>
            <a:ext cx="17373600" cy="1619736"/>
          </a:xfrm>
          <a:prstGeom prst="rect">
            <a:avLst/>
          </a:prstGeom>
        </p:spPr>
        <p:txBody>
          <a:bodyPr anchor="t">
            <a:noAutofit/>
          </a:bodyPr>
          <a:lstStyle/>
          <a:p>
            <a:pPr algn="l">
              <a:lnSpc>
                <a:spcPts val="12500"/>
              </a:lnSpc>
            </a:pPr>
            <a:r>
              <a:rPr lang="en-US" sz="8800" dirty="0"/>
              <a:t>Phone Calls After Medication Abortion</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505200" y="1934320"/>
              <a:ext cx="17373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3346427" y="1775930"/>
                <a:ext cx="17690786" cy="399386"/>
              </a:xfrm>
              <a:prstGeom prst="rect">
                <a:avLst/>
              </a:prstGeom>
            </p:spPr>
          </p:pic>
        </mc:Fallback>
      </mc:AlternateContent>
      <p:sp>
        <p:nvSpPr>
          <p:cNvPr id="12" name="Google Shape;357;p26">
            <a:extLst>
              <a:ext uri="{FF2B5EF4-FFF2-40B4-BE49-F238E27FC236}">
                <a16:creationId xmlns:a16="http://schemas.microsoft.com/office/drawing/2014/main" id="{8E4D7313-5052-3002-2604-CF94DA27B4EA}"/>
              </a:ext>
            </a:extLst>
          </p:cNvPr>
          <p:cNvSpPr/>
          <p:nvPr/>
        </p:nvSpPr>
        <p:spPr>
          <a:xfrm>
            <a:off x="2805982" y="3981192"/>
            <a:ext cx="8886453" cy="2818892"/>
          </a:xfrm>
          <a:prstGeom prst="wedgeRoundRectCallout">
            <a:avLst>
              <a:gd name="adj1" fmla="val -7950"/>
              <a:gd name="adj2" fmla="val 68134"/>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Was there some bleeding? Any cramping? Did you take the misoprostol?</a:t>
            </a:r>
            <a:endParaRPr sz="5400" dirty="0">
              <a:latin typeface="+mn-lt"/>
            </a:endParaRPr>
          </a:p>
        </p:txBody>
      </p:sp>
      <p:sp>
        <p:nvSpPr>
          <p:cNvPr id="13" name="Google Shape;358;p26">
            <a:extLst>
              <a:ext uri="{FF2B5EF4-FFF2-40B4-BE49-F238E27FC236}">
                <a16:creationId xmlns:a16="http://schemas.microsoft.com/office/drawing/2014/main" id="{2A3E38C9-6701-ED90-9E5A-A9EE97B6AF55}"/>
              </a:ext>
            </a:extLst>
          </p:cNvPr>
          <p:cNvSpPr/>
          <p:nvPr/>
        </p:nvSpPr>
        <p:spPr>
          <a:xfrm>
            <a:off x="934891" y="2454895"/>
            <a:ext cx="8443988" cy="1568257"/>
          </a:xfrm>
          <a:prstGeom prst="wedgeRoundRectCallout">
            <a:avLst>
              <a:gd name="adj1" fmla="val -39081"/>
              <a:gd name="adj2" fmla="val 80147"/>
              <a:gd name="adj3" fmla="val 16667"/>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“There wasn’t much blood.”</a:t>
            </a:r>
            <a:endParaRPr sz="5400" dirty="0">
              <a:latin typeface="+mn-lt"/>
            </a:endParaRPr>
          </a:p>
        </p:txBody>
      </p:sp>
      <p:grpSp>
        <p:nvGrpSpPr>
          <p:cNvPr id="14" name="Google Shape;359;p26">
            <a:extLst>
              <a:ext uri="{FF2B5EF4-FFF2-40B4-BE49-F238E27FC236}">
                <a16:creationId xmlns:a16="http://schemas.microsoft.com/office/drawing/2014/main" id="{431F822A-F0A3-3AF4-98AC-C207CD3F4D47}"/>
              </a:ext>
            </a:extLst>
          </p:cNvPr>
          <p:cNvGrpSpPr/>
          <p:nvPr/>
        </p:nvGrpSpPr>
        <p:grpSpPr>
          <a:xfrm>
            <a:off x="935494" y="7723911"/>
            <a:ext cx="10756941" cy="4963315"/>
            <a:chOff x="236915" y="3680505"/>
            <a:chExt cx="6178763" cy="2850918"/>
          </a:xfrm>
        </p:grpSpPr>
        <p:sp>
          <p:nvSpPr>
            <p:cNvPr id="15" name="Google Shape;360;p26">
              <a:extLst>
                <a:ext uri="{FF2B5EF4-FFF2-40B4-BE49-F238E27FC236}">
                  <a16:creationId xmlns:a16="http://schemas.microsoft.com/office/drawing/2014/main" id="{33FFBB2F-8D88-58F0-680F-F5A56D275167}"/>
                </a:ext>
              </a:extLst>
            </p:cNvPr>
            <p:cNvSpPr/>
            <p:nvPr/>
          </p:nvSpPr>
          <p:spPr>
            <a:xfrm>
              <a:off x="236915" y="4516432"/>
              <a:ext cx="5104359" cy="2014991"/>
            </a:xfrm>
            <a:prstGeom prst="wedgeRoundRectCallout">
              <a:avLst>
                <a:gd name="adj1" fmla="val -35427"/>
                <a:gd name="adj2" fmla="val 59756"/>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p:txBody>
        </p:sp>
        <p:sp>
          <p:nvSpPr>
            <p:cNvPr id="16" name="Google Shape;361;p26">
              <a:extLst>
                <a:ext uri="{FF2B5EF4-FFF2-40B4-BE49-F238E27FC236}">
                  <a16:creationId xmlns:a16="http://schemas.microsoft.com/office/drawing/2014/main" id="{131A0B07-49EE-E144-D9A6-3BDACB42A735}"/>
                </a:ext>
              </a:extLst>
            </p:cNvPr>
            <p:cNvSpPr/>
            <p:nvPr/>
          </p:nvSpPr>
          <p:spPr>
            <a:xfrm>
              <a:off x="1311319" y="3680505"/>
              <a:ext cx="5104359" cy="1087212"/>
            </a:xfrm>
            <a:prstGeom prst="wedgeRoundRectCallout">
              <a:avLst>
                <a:gd name="adj1" fmla="val 34248"/>
                <a:gd name="adj2" fmla="val 71823"/>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bleeding and cramping a lot.”</a:t>
              </a:r>
              <a:endParaRPr sz="5400" dirty="0">
                <a:latin typeface="+mn-lt"/>
              </a:endParaRPr>
            </a:p>
          </p:txBody>
        </p:sp>
      </p:grpSp>
      <p:grpSp>
        <p:nvGrpSpPr>
          <p:cNvPr id="19" name="Google Shape;365;p26">
            <a:extLst>
              <a:ext uri="{FF2B5EF4-FFF2-40B4-BE49-F238E27FC236}">
                <a16:creationId xmlns:a16="http://schemas.microsoft.com/office/drawing/2014/main" id="{24739893-AFB0-7D05-4F95-088E5F7576C0}"/>
              </a:ext>
            </a:extLst>
          </p:cNvPr>
          <p:cNvGrpSpPr/>
          <p:nvPr/>
        </p:nvGrpSpPr>
        <p:grpSpPr>
          <a:xfrm>
            <a:off x="12656504" y="2516336"/>
            <a:ext cx="11076631" cy="4280656"/>
            <a:chOff x="6742176" y="1234459"/>
            <a:chExt cx="5102156" cy="1971769"/>
          </a:xfrm>
        </p:grpSpPr>
        <p:sp>
          <p:nvSpPr>
            <p:cNvPr id="20" name="Google Shape;366;p26">
              <a:extLst>
                <a:ext uri="{FF2B5EF4-FFF2-40B4-BE49-F238E27FC236}">
                  <a16:creationId xmlns:a16="http://schemas.microsoft.com/office/drawing/2014/main" id="{5404D943-8592-3C8D-C92B-B9DCEDA8AC65}"/>
                </a:ext>
              </a:extLst>
            </p:cNvPr>
            <p:cNvSpPr/>
            <p:nvPr/>
          </p:nvSpPr>
          <p:spPr>
            <a:xfrm>
              <a:off x="8134916" y="1907780"/>
              <a:ext cx="3709416" cy="1298448"/>
            </a:xfrm>
            <a:prstGeom prst="wedgeRoundRectCallout">
              <a:avLst>
                <a:gd name="adj1" fmla="val -7950"/>
                <a:gd name="adj2" fmla="val 68134"/>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Ask if pregnancy symptoms have disappeared.</a:t>
              </a:r>
              <a:endParaRPr sz="5400" dirty="0">
                <a:latin typeface="+mn-lt"/>
              </a:endParaRPr>
            </a:p>
          </p:txBody>
        </p:sp>
        <p:sp>
          <p:nvSpPr>
            <p:cNvPr id="21" name="Google Shape;367;p26">
              <a:extLst>
                <a:ext uri="{FF2B5EF4-FFF2-40B4-BE49-F238E27FC236}">
                  <a16:creationId xmlns:a16="http://schemas.microsoft.com/office/drawing/2014/main" id="{0F062E0F-6FE4-D2F8-E840-3AAF60C100BE}"/>
                </a:ext>
              </a:extLst>
            </p:cNvPr>
            <p:cNvSpPr/>
            <p:nvPr/>
          </p:nvSpPr>
          <p:spPr>
            <a:xfrm>
              <a:off x="6742176" y="1234459"/>
              <a:ext cx="4209288" cy="722376"/>
            </a:xfrm>
            <a:prstGeom prst="wedgeRoundRectCallout">
              <a:avLst>
                <a:gd name="adj1" fmla="val -39081"/>
                <a:gd name="adj2" fmla="val 80147"/>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“Am I still pregnant?”</a:t>
              </a:r>
              <a:endParaRPr sz="5400" dirty="0">
                <a:latin typeface="+mn-lt"/>
              </a:endParaRPr>
            </a:p>
          </p:txBody>
        </p:sp>
      </p:grpSp>
      <p:grpSp>
        <p:nvGrpSpPr>
          <p:cNvPr id="22" name="Google Shape;362;p26">
            <a:extLst>
              <a:ext uri="{FF2B5EF4-FFF2-40B4-BE49-F238E27FC236}">
                <a16:creationId xmlns:a16="http://schemas.microsoft.com/office/drawing/2014/main" id="{44242CAC-3F5C-01EA-F734-F6F84AE3C8BC}"/>
              </a:ext>
            </a:extLst>
          </p:cNvPr>
          <p:cNvGrpSpPr/>
          <p:nvPr/>
        </p:nvGrpSpPr>
        <p:grpSpPr>
          <a:xfrm>
            <a:off x="12656505" y="7712127"/>
            <a:ext cx="11076629" cy="5586287"/>
            <a:chOff x="6554246" y="3700816"/>
            <a:chExt cx="5739915" cy="2894817"/>
          </a:xfrm>
        </p:grpSpPr>
        <p:sp>
          <p:nvSpPr>
            <p:cNvPr id="23" name="Google Shape;363;p26">
              <a:extLst>
                <a:ext uri="{FF2B5EF4-FFF2-40B4-BE49-F238E27FC236}">
                  <a16:creationId xmlns:a16="http://schemas.microsoft.com/office/drawing/2014/main" id="{04F09CFF-AAD4-7552-46C3-64628D265E07}"/>
                </a:ext>
              </a:extLst>
            </p:cNvPr>
            <p:cNvSpPr/>
            <p:nvPr/>
          </p:nvSpPr>
          <p:spPr>
            <a:xfrm>
              <a:off x="7523735" y="4632159"/>
              <a:ext cx="4770426" cy="1963474"/>
            </a:xfrm>
            <a:prstGeom prst="wedgeRoundRectCallout">
              <a:avLst>
                <a:gd name="adj1" fmla="val -31423"/>
                <a:gd name="adj2" fmla="val 59561"/>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a:p>
              <a:pPr marL="0" marR="0" lvl="0" indent="0" algn="l" rtl="0">
                <a:spcBef>
                  <a:spcPts val="0"/>
                </a:spcBef>
                <a:spcAft>
                  <a:spcPts val="0"/>
                </a:spcAft>
                <a:buNone/>
              </a:pPr>
              <a:r>
                <a:rPr lang="en-US" sz="5400" dirty="0">
                  <a:solidFill>
                    <a:schemeClr val="lt1"/>
                  </a:solidFill>
                  <a:latin typeface="+mn-lt"/>
                  <a:ea typeface="Calibri"/>
                  <a:cs typeface="Calibri"/>
                  <a:sym typeface="Calibri"/>
                </a:rPr>
                <a:t>Offer follow-up appointment.</a:t>
              </a:r>
              <a:endParaRPr sz="5400" dirty="0">
                <a:latin typeface="+mn-lt"/>
              </a:endParaRPr>
            </a:p>
          </p:txBody>
        </p:sp>
        <p:sp>
          <p:nvSpPr>
            <p:cNvPr id="25" name="Google Shape;364;p26">
              <a:extLst>
                <a:ext uri="{FF2B5EF4-FFF2-40B4-BE49-F238E27FC236}">
                  <a16:creationId xmlns:a16="http://schemas.microsoft.com/office/drawing/2014/main" id="{6F808BEF-C529-24FF-3AE0-9409AB213C60}"/>
                </a:ext>
              </a:extLst>
            </p:cNvPr>
            <p:cNvSpPr/>
            <p:nvPr/>
          </p:nvSpPr>
          <p:spPr>
            <a:xfrm>
              <a:off x="6554246" y="3700816"/>
              <a:ext cx="4519818" cy="980842"/>
            </a:xfrm>
            <a:prstGeom prst="wedgeRoundRectCallout">
              <a:avLst>
                <a:gd name="adj1" fmla="val 62015"/>
                <a:gd name="adj2" fmla="val 37109"/>
                <a:gd name="adj3" fmla="val 16667"/>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still bleeding after 2 weeks.”</a:t>
              </a:r>
              <a:endParaRPr sz="5400" dirty="0">
                <a:latin typeface="+mn-lt"/>
              </a:endParaRPr>
            </a:p>
          </p:txBody>
        </p:sp>
      </p:grpSp>
    </p:spTree>
    <p:extLst>
      <p:ext uri="{BB962C8B-B14F-4D97-AF65-F5344CB8AC3E}">
        <p14:creationId xmlns:p14="http://schemas.microsoft.com/office/powerpoint/2010/main" val="85010512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FBA9A3-292D-BF4D-7FC9-2B653EED8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748" y="0"/>
            <a:ext cx="19734682" cy="13749318"/>
          </a:xfrm>
          <a:prstGeom prst="rect">
            <a:avLst/>
          </a:prstGeom>
        </p:spPr>
      </p:pic>
      <p:sp>
        <p:nvSpPr>
          <p:cNvPr id="6" name="TextBox 5">
            <a:extLst>
              <a:ext uri="{FF2B5EF4-FFF2-40B4-BE49-F238E27FC236}">
                <a16:creationId xmlns:a16="http://schemas.microsoft.com/office/drawing/2014/main" id="{9B9EC2BA-A0D6-ED27-BE54-2F0F2DF1F3FD}"/>
              </a:ext>
            </a:extLst>
          </p:cNvPr>
          <p:cNvSpPr txBox="1"/>
          <p:nvPr/>
        </p:nvSpPr>
        <p:spPr>
          <a:xfrm rot="5400000">
            <a:off x="21148220" y="12380861"/>
            <a:ext cx="2270171" cy="4001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lang="en-US" sz="1400" dirty="0">
                <a:solidFill>
                  <a:schemeClr val="bg2"/>
                </a:solidFill>
              </a:rPr>
              <a:t>https://www.rhites.org/maps</a:t>
            </a:r>
            <a:endParaRPr kumimoji="0" lang="en-US" sz="1400" b="0" i="0" u="none" strike="noStrike" cap="none" spc="0" normalizeH="0" baseline="0" dirty="0">
              <a:ln>
                <a:noFill/>
              </a:ln>
              <a:solidFill>
                <a:schemeClr val="bg2"/>
              </a:solidFill>
              <a:effectLst/>
              <a:uFillTx/>
              <a:latin typeface="+mj-lt"/>
              <a:ea typeface="+mj-ea"/>
              <a:cs typeface="+mj-cs"/>
              <a:sym typeface="Helvetica"/>
            </a:endParaRPr>
          </a:p>
        </p:txBody>
      </p:sp>
      <p:sp>
        <p:nvSpPr>
          <p:cNvPr id="4" name="Rectangle 7">
            <a:extLst>
              <a:ext uri="{FF2B5EF4-FFF2-40B4-BE49-F238E27FC236}">
                <a16:creationId xmlns:a16="http://schemas.microsoft.com/office/drawing/2014/main" id="{589DE9BD-FC9F-176D-6813-ED1EC6C9F115}"/>
              </a:ext>
            </a:extLst>
          </p:cNvPr>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31</a:t>
            </a:fld>
            <a:endParaRPr dirty="0"/>
          </a:p>
        </p:txBody>
      </p:sp>
    </p:spTree>
    <p:extLst>
      <p:ext uri="{BB962C8B-B14F-4D97-AF65-F5344CB8AC3E}">
        <p14:creationId xmlns:p14="http://schemas.microsoft.com/office/powerpoint/2010/main" val="216860327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32</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567461" y="3137727"/>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Ty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2" y="6883685"/>
            <a:ext cx="11932167"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28 years old</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They/them pronouns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Took a pregnancy test</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Booked telehealth appointment with you.</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43929" y="4888393"/>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85161" y="4730078"/>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41318" y="13441742"/>
            <a:ext cx="254268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https://genderphotos.vice.com/</a:t>
            </a:r>
          </a:p>
        </p:txBody>
      </p:sp>
      <p:pic>
        <p:nvPicPr>
          <p:cNvPr id="11" name="Picture Placeholder 10">
            <a:extLst>
              <a:ext uri="{FF2B5EF4-FFF2-40B4-BE49-F238E27FC236}">
                <a16:creationId xmlns:a16="http://schemas.microsoft.com/office/drawing/2014/main" id="{439C7CFA-4599-E847-AC88-2F2EA497A646}"/>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8384" t="-238" r="38762" b="238"/>
          <a:stretch/>
        </p:blipFill>
        <p:spPr>
          <a:xfrm>
            <a:off x="1212594" y="0"/>
            <a:ext cx="10882860" cy="13716000"/>
          </a:xfrm>
        </p:spPr>
      </p:pic>
    </p:spTree>
    <p:extLst>
      <p:ext uri="{BB962C8B-B14F-4D97-AF65-F5344CB8AC3E}">
        <p14:creationId xmlns:p14="http://schemas.microsoft.com/office/powerpoint/2010/main" val="298752396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33</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6443960" cy="1619736"/>
          </a:xfrm>
          <a:prstGeom prst="rect">
            <a:avLst/>
          </a:prstGeom>
        </p:spPr>
        <p:txBody>
          <a:bodyPr anchor="t">
            <a:noAutofit/>
          </a:bodyPr>
          <a:lstStyle/>
          <a:p>
            <a:pPr algn="l">
              <a:lnSpc>
                <a:spcPts val="12500"/>
              </a:lnSpc>
            </a:pPr>
            <a:r>
              <a:rPr lang="en-US" sz="8800" dirty="0"/>
              <a:t>Telehealth Abortion Discussion Points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1536786"/>
              <a:ext cx="15641320" cy="118265"/>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938509" y="1378261"/>
                <a:ext cx="15958503" cy="43495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2284253"/>
            <a:ext cx="1813588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0980">
              <a:lnSpc>
                <a:spcPct val="80000"/>
              </a:lnSpc>
              <a:spcBef>
                <a:spcPts val="0"/>
              </a:spcBef>
              <a:buClr>
                <a:schemeClr val="bg2"/>
              </a:buClr>
            </a:pPr>
            <a:r>
              <a:rPr lang="en-US" sz="5400" b="0" dirty="0">
                <a:solidFill>
                  <a:schemeClr val="bg2"/>
                </a:solidFill>
                <a:latin typeface="+mn-lt"/>
              </a:rPr>
              <a:t> Abortion options counseling</a:t>
            </a:r>
          </a:p>
          <a:p>
            <a:pPr marL="228600" lvl="0" indent="-220980">
              <a:lnSpc>
                <a:spcPct val="80000"/>
              </a:lnSpc>
              <a:spcBef>
                <a:spcPts val="1000"/>
              </a:spcBef>
              <a:buClr>
                <a:schemeClr val="bg2"/>
              </a:buClr>
            </a:pPr>
            <a:r>
              <a:rPr lang="en-US" sz="5400" b="0" dirty="0">
                <a:solidFill>
                  <a:schemeClr val="bg2"/>
                </a:solidFill>
                <a:latin typeface="+mn-lt"/>
              </a:rPr>
              <a:t> Medical history, including LMP for gestational dating</a:t>
            </a:r>
          </a:p>
          <a:p>
            <a:pPr marL="228600" lvl="0" indent="-220980">
              <a:lnSpc>
                <a:spcPct val="80000"/>
              </a:lnSpc>
              <a:spcBef>
                <a:spcPts val="1000"/>
              </a:spcBef>
              <a:buClr>
                <a:schemeClr val="bg2"/>
              </a:buClr>
            </a:pPr>
            <a:r>
              <a:rPr lang="en-US" sz="5400" b="0" dirty="0">
                <a:solidFill>
                  <a:schemeClr val="bg2"/>
                </a:solidFill>
                <a:latin typeface="+mn-lt"/>
              </a:rPr>
              <a:t> Explain protocol and steps for taking mifepristone and misoprostol</a:t>
            </a:r>
          </a:p>
          <a:p>
            <a:pPr marL="228600" indent="-220980">
              <a:lnSpc>
                <a:spcPct val="80000"/>
              </a:lnSpc>
              <a:spcBef>
                <a:spcPts val="1000"/>
              </a:spcBef>
              <a:buClr>
                <a:schemeClr val="bg2"/>
              </a:buClr>
            </a:pPr>
            <a:r>
              <a:rPr lang="en-US" sz="5400" b="0" dirty="0">
                <a:solidFill>
                  <a:schemeClr val="bg2"/>
                </a:solidFill>
                <a:latin typeface="+mn-lt"/>
              </a:rPr>
              <a:t> Review of expected effects &amp; signs to call clinician</a:t>
            </a:r>
          </a:p>
          <a:p>
            <a:pPr marL="228600" lvl="0" indent="-220980">
              <a:lnSpc>
                <a:spcPct val="80000"/>
              </a:lnSpc>
              <a:spcBef>
                <a:spcPts val="1000"/>
              </a:spcBef>
              <a:buClr>
                <a:schemeClr val="bg2"/>
              </a:buClr>
            </a:pPr>
            <a:r>
              <a:rPr lang="en-US" sz="5400" b="0" dirty="0">
                <a:solidFill>
                  <a:schemeClr val="bg2"/>
                </a:solidFill>
                <a:latin typeface="+mn-lt"/>
              </a:rPr>
              <a:t> E-sign patient agreement </a:t>
            </a:r>
          </a:p>
          <a:p>
            <a:pPr marL="228600" lvl="0" indent="-220980">
              <a:lnSpc>
                <a:spcPct val="80000"/>
              </a:lnSpc>
              <a:spcBef>
                <a:spcPts val="1000"/>
              </a:spcBef>
              <a:buClr>
                <a:schemeClr val="bg2"/>
              </a:buClr>
            </a:pPr>
            <a:r>
              <a:rPr lang="en-US" sz="5400" b="0" dirty="0">
                <a:solidFill>
                  <a:schemeClr val="bg2"/>
                </a:solidFill>
                <a:latin typeface="+mn-lt"/>
              </a:rPr>
              <a:t> Talk about options for getting the pills: mailing or in-office pick up</a:t>
            </a:r>
          </a:p>
          <a:p>
            <a:pPr marL="685800" lvl="1" indent="-224790">
              <a:lnSpc>
                <a:spcPct val="80000"/>
              </a:lnSpc>
              <a:spcBef>
                <a:spcPts val="500"/>
              </a:spcBef>
              <a:buClr>
                <a:schemeClr val="bg2"/>
              </a:buClr>
            </a:pPr>
            <a:r>
              <a:rPr lang="en-US" sz="5400" b="0" dirty="0">
                <a:solidFill>
                  <a:schemeClr val="bg2"/>
                </a:solidFill>
                <a:latin typeface="+mn-lt"/>
              </a:rPr>
              <a:t> Mail: include mifepristone, 4-8 200mcg pills of misoprostol, pain medicine, urine pregnancy test, instruction sheet in package</a:t>
            </a:r>
          </a:p>
          <a:p>
            <a:pPr marL="228600" lvl="0" indent="-220980">
              <a:lnSpc>
                <a:spcPct val="80000"/>
              </a:lnSpc>
              <a:spcBef>
                <a:spcPts val="1000"/>
              </a:spcBef>
              <a:buClr>
                <a:schemeClr val="bg2"/>
              </a:buClr>
            </a:pPr>
            <a:r>
              <a:rPr lang="en-US" sz="5400" b="0" dirty="0">
                <a:solidFill>
                  <a:schemeClr val="bg2"/>
                </a:solidFill>
                <a:latin typeface="+mn-lt"/>
              </a:rPr>
              <a:t> Offer follow-up visit in-person, via telehealth/phone call</a:t>
            </a:r>
          </a:p>
          <a:p>
            <a:pPr marL="228600" lvl="0" indent="-220980">
              <a:lnSpc>
                <a:spcPct val="80000"/>
              </a:lnSpc>
              <a:spcBef>
                <a:spcPts val="1000"/>
              </a:spcBef>
              <a:buClr>
                <a:schemeClr val="bg2"/>
              </a:buClr>
            </a:pPr>
            <a:r>
              <a:rPr lang="en-US" sz="5400" b="0" dirty="0">
                <a:solidFill>
                  <a:schemeClr val="bg2"/>
                </a:solidFill>
                <a:latin typeface="+mn-lt"/>
              </a:rPr>
              <a:t> Home urine pregnancy test 4 weeks later </a:t>
            </a:r>
          </a:p>
          <a:p>
            <a:pPr marL="863600" indent="-685800">
              <a:lnSpc>
                <a:spcPct val="80000"/>
              </a:lnSpc>
              <a:spcBef>
                <a:spcPts val="1000"/>
              </a:spcBef>
              <a:buClr>
                <a:schemeClr val="bg2"/>
              </a:buClr>
            </a:pPr>
            <a:endParaRPr lang="en-US" sz="5400" b="0" dirty="0">
              <a:solidFill>
                <a:schemeClr val="bg2"/>
              </a:solidFill>
              <a:latin typeface="+mn-lt"/>
            </a:endParaRPr>
          </a:p>
        </p:txBody>
      </p:sp>
    </p:spTree>
    <p:extLst>
      <p:ext uri="{BB962C8B-B14F-4D97-AF65-F5344CB8AC3E}">
        <p14:creationId xmlns:p14="http://schemas.microsoft.com/office/powerpoint/2010/main" val="296323814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6596360" cy="3102770"/>
          </a:xfrm>
          <a:prstGeom prst="rect">
            <a:avLst/>
          </a:prstGeom>
        </p:spPr>
        <p:txBody>
          <a:bodyPr anchor="t">
            <a:noAutofit/>
          </a:bodyPr>
          <a:lstStyle/>
          <a:p>
            <a:pPr algn="l">
              <a:lnSpc>
                <a:spcPts val="12500"/>
              </a:lnSpc>
            </a:pPr>
            <a:r>
              <a:rPr lang="en-US" sz="8800" dirty="0"/>
              <a:t>Options for Picking up the Pills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V="1">
              <a:off x="949004" y="1669414"/>
              <a:ext cx="13503596" cy="102102"/>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flipV="1">
                <a:off x="790231" y="1511228"/>
                <a:ext cx="13820781" cy="418834"/>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2692961"/>
            <a:ext cx="17122767" cy="978674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693420" indent="-685800">
              <a:lnSpc>
                <a:spcPct val="80000"/>
              </a:lnSpc>
              <a:spcBef>
                <a:spcPts val="0"/>
              </a:spcBef>
              <a:buClr>
                <a:schemeClr val="bg2"/>
              </a:buClr>
            </a:pPr>
            <a:r>
              <a:rPr lang="en-US" sz="5400" dirty="0">
                <a:solidFill>
                  <a:schemeClr val="bg2"/>
                </a:solidFill>
                <a:latin typeface="+mn-lt"/>
              </a:rPr>
              <a:t>Mail from the health center</a:t>
            </a:r>
          </a:p>
          <a:p>
            <a:pPr marL="1226820" lvl="1" indent="-685800">
              <a:lnSpc>
                <a:spcPct val="80000"/>
              </a:lnSpc>
              <a:spcBef>
                <a:spcPts val="0"/>
              </a:spcBef>
              <a:buClr>
                <a:schemeClr val="bg2"/>
              </a:buClr>
            </a:pPr>
            <a:r>
              <a:rPr lang="en-US" sz="5400" b="0" dirty="0">
                <a:solidFill>
                  <a:schemeClr val="bg2"/>
                </a:solidFill>
                <a:latin typeface="+mn-lt"/>
              </a:rPr>
              <a:t>Include mifepristone, 4-8 200mcg pills of misoprostol, pain medicine, urine pregnancy test, instruction sheet in package</a:t>
            </a:r>
          </a:p>
          <a:p>
            <a:pPr marL="1226820" lvl="1" indent="-685800">
              <a:lnSpc>
                <a:spcPct val="80000"/>
              </a:lnSpc>
              <a:spcBef>
                <a:spcPts val="0"/>
              </a:spcBef>
              <a:buClr>
                <a:schemeClr val="bg2"/>
              </a:buClr>
            </a:pPr>
            <a:endParaRPr lang="en-US" sz="5400" b="0" dirty="0">
              <a:solidFill>
                <a:schemeClr val="bg2"/>
              </a:solidFill>
              <a:latin typeface="+mn-lt"/>
            </a:endParaRPr>
          </a:p>
          <a:p>
            <a:pPr marL="693420" indent="-685800">
              <a:lnSpc>
                <a:spcPct val="80000"/>
              </a:lnSpc>
              <a:spcBef>
                <a:spcPts val="0"/>
              </a:spcBef>
              <a:buClr>
                <a:schemeClr val="bg2"/>
              </a:buClr>
            </a:pPr>
            <a:r>
              <a:rPr lang="en-US" sz="5400" dirty="0">
                <a:solidFill>
                  <a:schemeClr val="bg2"/>
                </a:solidFill>
                <a:latin typeface="+mn-lt"/>
              </a:rPr>
              <a:t>Mail order pharmacy</a:t>
            </a:r>
          </a:p>
          <a:p>
            <a:pPr marL="1226820" lvl="1" indent="-685800">
              <a:lnSpc>
                <a:spcPct val="80000"/>
              </a:lnSpc>
              <a:spcBef>
                <a:spcPts val="0"/>
              </a:spcBef>
              <a:buClr>
                <a:schemeClr val="bg2"/>
              </a:buClr>
            </a:pPr>
            <a:r>
              <a:rPr lang="en-US" sz="5400" b="0" dirty="0">
                <a:solidFill>
                  <a:schemeClr val="bg2"/>
                </a:solidFill>
                <a:latin typeface="+mn-lt"/>
              </a:rPr>
              <a:t>HoneyBee, American Mail Order Pharmacy, Manifest</a:t>
            </a:r>
          </a:p>
          <a:p>
            <a:pPr marL="1226820" lvl="1" indent="-685800">
              <a:lnSpc>
                <a:spcPct val="80000"/>
              </a:lnSpc>
              <a:spcBef>
                <a:spcPts val="0"/>
              </a:spcBef>
              <a:buClr>
                <a:schemeClr val="bg2"/>
              </a:buClr>
            </a:pPr>
            <a:endParaRPr lang="en-US" sz="5400" b="0" dirty="0">
              <a:solidFill>
                <a:schemeClr val="bg2"/>
              </a:solidFill>
              <a:latin typeface="+mn-lt"/>
            </a:endParaRPr>
          </a:p>
          <a:p>
            <a:pPr marL="693420" indent="-685800">
              <a:lnSpc>
                <a:spcPct val="80000"/>
              </a:lnSpc>
              <a:spcBef>
                <a:spcPts val="0"/>
              </a:spcBef>
              <a:buClr>
                <a:schemeClr val="bg2"/>
              </a:buClr>
            </a:pPr>
            <a:r>
              <a:rPr lang="en-US" sz="5400" dirty="0">
                <a:solidFill>
                  <a:schemeClr val="bg2"/>
                </a:solidFill>
                <a:latin typeface="+mn-lt"/>
              </a:rPr>
              <a:t>Pharmacy dispensing</a:t>
            </a:r>
          </a:p>
          <a:p>
            <a:pPr marL="1226820" lvl="1" indent="-685800">
              <a:lnSpc>
                <a:spcPct val="80000"/>
              </a:lnSpc>
              <a:spcBef>
                <a:spcPts val="0"/>
              </a:spcBef>
              <a:buClr>
                <a:schemeClr val="bg2"/>
              </a:buClr>
            </a:pPr>
            <a:r>
              <a:rPr lang="en-US" sz="5400" b="0" dirty="0">
                <a:solidFill>
                  <a:schemeClr val="bg2"/>
                </a:solidFill>
                <a:latin typeface="+mn-lt"/>
              </a:rPr>
              <a:t>CVS and Walgreens in many states are certified to dispense </a:t>
            </a:r>
          </a:p>
          <a:p>
            <a:pPr marL="1226820" lvl="1" indent="-685800">
              <a:lnSpc>
                <a:spcPct val="80000"/>
              </a:lnSpc>
              <a:spcBef>
                <a:spcPts val="0"/>
              </a:spcBef>
              <a:buClr>
                <a:schemeClr val="bg2"/>
              </a:buClr>
            </a:pPr>
            <a:r>
              <a:rPr lang="en-US" sz="5400" b="0" dirty="0">
                <a:solidFill>
                  <a:schemeClr val="bg2"/>
                </a:solidFill>
                <a:latin typeface="+mn-lt"/>
              </a:rPr>
              <a:t>Local/independent pharmacies may also become certified</a:t>
            </a:r>
          </a:p>
          <a:p>
            <a:pPr marL="1226820" lvl="1" indent="-685800">
              <a:lnSpc>
                <a:spcPct val="80000"/>
              </a:lnSpc>
              <a:spcBef>
                <a:spcPts val="0"/>
              </a:spcBef>
              <a:buClr>
                <a:schemeClr val="bg2"/>
              </a:buClr>
            </a:pPr>
            <a:r>
              <a:rPr lang="en-US" sz="5400" b="0" dirty="0">
                <a:solidFill>
                  <a:schemeClr val="bg2"/>
                </a:solidFill>
                <a:latin typeface="+mn-lt"/>
              </a:rPr>
              <a:t>Prescriber must obtain NDC/lot number</a:t>
            </a:r>
          </a:p>
          <a:p>
            <a:pPr marL="693420" indent="-685800">
              <a:lnSpc>
                <a:spcPct val="80000"/>
              </a:lnSpc>
              <a:spcBef>
                <a:spcPts val="0"/>
              </a:spcBef>
              <a:buClr>
                <a:schemeClr val="bg2"/>
              </a:buClr>
            </a:pPr>
            <a:endParaRPr lang="en-US" sz="5400" b="0" dirty="0">
              <a:solidFill>
                <a:schemeClr val="bg2"/>
              </a:solidFill>
              <a:latin typeface="+mn-lt"/>
            </a:endParaRPr>
          </a:p>
        </p:txBody>
      </p:sp>
    </p:spTree>
    <p:extLst>
      <p:ext uri="{BB962C8B-B14F-4D97-AF65-F5344CB8AC3E}">
        <p14:creationId xmlns:p14="http://schemas.microsoft.com/office/powerpoint/2010/main" val="269672748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35</a:t>
            </a:fld>
            <a:endParaRPr/>
          </a:p>
        </p:txBody>
      </p:sp>
      <p:pic>
        <p:nvPicPr>
          <p:cNvPr id="5" name="Picture Placeholder 4">
            <a:extLst>
              <a:ext uri="{FF2B5EF4-FFF2-40B4-BE49-F238E27FC236}">
                <a16:creationId xmlns:a16="http://schemas.microsoft.com/office/drawing/2014/main" id="{F038B8AD-FF5E-4B4E-BD11-C3A25E6BA266}"/>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t="-3228" b="-3228"/>
          <a:stretch/>
        </p:blipFill>
        <p:spPr>
          <a:xfrm>
            <a:off x="7932683" y="0"/>
            <a:ext cx="16145064" cy="13715996"/>
          </a:xfrm>
          <a:ln>
            <a:noFill/>
          </a:ln>
          <a:effectLst>
            <a:outerShdw blurRad="384138" sx="102000" sy="102000" algn="ctr" rotWithShape="0">
              <a:prstClr val="black">
                <a:alpha val="40000"/>
              </a:prstClr>
            </a:outerShdw>
          </a:effectLst>
        </p:spPr>
      </p:pic>
      <p:sp>
        <p:nvSpPr>
          <p:cNvPr id="551" name="Title 4"/>
          <p:cNvSpPr txBox="1">
            <a:spLocks noGrp="1"/>
          </p:cNvSpPr>
          <p:nvPr>
            <p:ph type="title"/>
          </p:nvPr>
        </p:nvSpPr>
        <p:spPr>
          <a:xfrm>
            <a:off x="1371598" y="5515429"/>
            <a:ext cx="5690181" cy="2685141"/>
          </a:xfrm>
          <a:prstGeom prst="rect">
            <a:avLst/>
          </a:prstGeom>
        </p:spPr>
        <p:txBody>
          <a:bodyPr>
            <a:normAutofit fontScale="90000"/>
          </a:bodyPr>
          <a:lstStyle/>
          <a:p>
            <a:r>
              <a:rPr lang="en-US" dirty="0"/>
              <a:t>TELEHEALTH CARE FOR MEDICATION ABORTION WORKFLOW</a:t>
            </a:r>
            <a:endParaRPr lang="en-US" b="0" dirty="0"/>
          </a:p>
        </p:txBody>
      </p:sp>
    </p:spTree>
    <p:extLst>
      <p:ext uri="{BB962C8B-B14F-4D97-AF65-F5344CB8AC3E}">
        <p14:creationId xmlns:p14="http://schemas.microsoft.com/office/powerpoint/2010/main" val="326637859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887897"/>
            <a:ext cx="67242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36</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Ty: Additional Considerations</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6238026"/>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Clinician set-up</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privacy</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IPV and safety</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Gender-affirming care</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1" y="5998629"/>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3" y="5840314"/>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l="22814" r="22814"/>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20480" y="13441742"/>
            <a:ext cx="25635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https://genderphotos.vice.com/</a:t>
            </a:r>
          </a:p>
        </p:txBody>
      </p:sp>
    </p:spTree>
    <p:extLst>
      <p:ext uri="{BB962C8B-B14F-4D97-AF65-F5344CB8AC3E}">
        <p14:creationId xmlns:p14="http://schemas.microsoft.com/office/powerpoint/2010/main" val="36365945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37</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124256" y="418260"/>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Sonia </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4333468"/>
            <a:ext cx="10882860" cy="7948330"/>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29 years old</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Wants a medication abortion</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Unsure LMP:</a:t>
            </a:r>
          </a:p>
          <a:p>
            <a:pPr indent="-68461" hangingPunct="1">
              <a:spcBef>
                <a:spcPct val="0"/>
              </a:spcBef>
              <a:spcAft>
                <a:spcPct val="0"/>
              </a:spcAft>
              <a:buClr>
                <a:schemeClr val="accent3"/>
              </a:buClr>
              <a:buSzPct val="100000"/>
              <a:buFontTx/>
              <a:buChar char="•"/>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endParaRPr>
          </a:p>
          <a:p>
            <a:pPr hangingPunct="1">
              <a:spcBef>
                <a:spcPct val="0"/>
              </a:spcBef>
              <a:spcAft>
                <a:spcPct val="0"/>
              </a:spcAft>
              <a:buClr>
                <a:schemeClr val="accent3"/>
              </a:buClr>
              <a:buSzPct val="100000"/>
            </a:pPr>
            <a:r>
              <a:rPr lang="en-US" altLang="en-US" sz="40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When was your last menstrual period?</a:t>
            </a:r>
          </a:p>
          <a:p>
            <a:pPr hangingPunct="1">
              <a:spcBef>
                <a:spcPct val="0"/>
              </a:spcBef>
              <a:spcAft>
                <a:spcPct val="0"/>
              </a:spcAft>
              <a:buClr>
                <a:schemeClr val="accent3"/>
              </a:buClr>
              <a:buSzPct val="100000"/>
            </a:pPr>
            <a:r>
              <a:rPr lang="en-US" altLang="en-US" sz="40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How many weeks pregnant do you think you are?</a:t>
            </a:r>
          </a:p>
          <a:p>
            <a:pPr hangingPunct="1">
              <a:spcBef>
                <a:spcPct val="0"/>
              </a:spcBef>
              <a:spcAft>
                <a:spcPct val="0"/>
              </a:spcAft>
              <a:buClr>
                <a:schemeClr val="accent3"/>
              </a:buClr>
              <a:buSzPct val="100000"/>
            </a:pPr>
            <a:r>
              <a:rPr lang="en-US" altLang="en-US" sz="40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When do you believe you became pregnant?</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1" y="223613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3" y="2077819"/>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t="7872" b="7872"/>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0717614" y="13414892"/>
            <a:ext cx="366638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Unsplash, https://unsplash.com/photos/YcX2e-X6aBE</a:t>
            </a:r>
          </a:p>
        </p:txBody>
      </p:sp>
    </p:spTree>
    <p:extLst>
      <p:ext uri="{BB962C8B-B14F-4D97-AF65-F5344CB8AC3E}">
        <p14:creationId xmlns:p14="http://schemas.microsoft.com/office/powerpoint/2010/main" val="238389997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8135883" cy="1619736"/>
          </a:xfrm>
          <a:prstGeom prst="rect">
            <a:avLst/>
          </a:prstGeom>
        </p:spPr>
        <p:txBody>
          <a:bodyPr anchor="t">
            <a:noAutofit/>
          </a:bodyPr>
          <a:lstStyle/>
          <a:p>
            <a:pPr algn="l">
              <a:lnSpc>
                <a:spcPts val="12500"/>
              </a:lnSpc>
            </a:pP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Self</a:t>
            </a:r>
            <a:r>
              <a:rPr lang="en-US" sz="8800" dirty="0"/>
              <a:t>-Managed Abortion (SMA)</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04800" y="1892271"/>
              <a:ext cx="118872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6030" y="1733881"/>
                <a:ext cx="12204379"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3124917"/>
            <a:ext cx="18516600"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0"/>
              </a:spcBef>
              <a:buClr>
                <a:schemeClr val="bg2"/>
              </a:buClr>
            </a:pPr>
            <a:r>
              <a:rPr lang="en-US" sz="5400" b="0" dirty="0">
                <a:solidFill>
                  <a:schemeClr val="bg2"/>
                </a:solidFill>
                <a:latin typeface="+mn-lt"/>
              </a:rPr>
              <a:t> Self-Managed Abortion: an abortion that someone does outside of the medical system, without clinician supervision</a:t>
            </a:r>
          </a:p>
          <a:p>
            <a:pPr marL="1595438" lvl="1" indent="-260350">
              <a:lnSpc>
                <a:spcPct val="100000"/>
              </a:lnSpc>
              <a:spcBef>
                <a:spcPts val="500"/>
              </a:spcBef>
              <a:buClr>
                <a:schemeClr val="bg2"/>
              </a:buClr>
            </a:pPr>
            <a:r>
              <a:rPr lang="en-US" sz="5400" b="0" dirty="0">
                <a:solidFill>
                  <a:schemeClr val="bg2"/>
                </a:solidFill>
                <a:latin typeface="+mn-lt"/>
              </a:rPr>
              <a:t> Most commonly by self-sourcing mifepristone and misoprostol or misoprostol alone (same medications as a clinician-supervised abortion) </a:t>
            </a:r>
          </a:p>
          <a:p>
            <a:pPr marL="1595438" lvl="1" indent="-260350">
              <a:lnSpc>
                <a:spcPct val="100000"/>
              </a:lnSpc>
              <a:spcBef>
                <a:spcPts val="500"/>
              </a:spcBef>
              <a:buClr>
                <a:schemeClr val="bg2"/>
              </a:buClr>
            </a:pPr>
            <a:r>
              <a:rPr lang="en-US" sz="5400" b="0" dirty="0">
                <a:solidFill>
                  <a:schemeClr val="bg2"/>
                </a:solidFill>
                <a:latin typeface="+mn-lt"/>
              </a:rPr>
              <a:t> Also may use herbs, botanicals, menstrual extraction</a:t>
            </a:r>
          </a:p>
          <a:p>
            <a:pPr marL="228600" lvl="0" indent="-254000">
              <a:lnSpc>
                <a:spcPct val="100000"/>
              </a:lnSpc>
              <a:spcBef>
                <a:spcPts val="1000"/>
              </a:spcBef>
              <a:buClr>
                <a:schemeClr val="bg2"/>
              </a:buClr>
            </a:pPr>
            <a:r>
              <a:rPr lang="en-US" sz="5400" b="0" dirty="0">
                <a:solidFill>
                  <a:schemeClr val="bg2"/>
                </a:solidFill>
                <a:latin typeface="+mn-lt"/>
              </a:rPr>
              <a:t>Medication Abortion: an abortion with medicines provided by a clinician in-clinic or via telemedicine </a:t>
            </a:r>
          </a:p>
          <a:p>
            <a:pPr marL="228600" lvl="0" indent="-254000">
              <a:lnSpc>
                <a:spcPct val="100000"/>
              </a:lnSpc>
              <a:spcBef>
                <a:spcPts val="1000"/>
              </a:spcBef>
              <a:buClr>
                <a:schemeClr val="bg2"/>
              </a:buClr>
            </a:pPr>
            <a:r>
              <a:rPr lang="en-US" sz="5400" b="0" dirty="0">
                <a:solidFill>
                  <a:schemeClr val="bg2"/>
                </a:solidFill>
                <a:latin typeface="+mn-lt"/>
              </a:rPr>
              <a:t>No one should be criminalized for their abortion</a:t>
            </a:r>
          </a:p>
          <a:p>
            <a:pPr marL="863600" indent="-685800">
              <a:lnSpc>
                <a:spcPct val="100000"/>
              </a:lnSpc>
              <a:spcBef>
                <a:spcPts val="1000"/>
              </a:spcBef>
              <a:buClr>
                <a:schemeClr val="bg2"/>
              </a:buClr>
              <a:buSzPts val="2800"/>
            </a:pPr>
            <a:endParaRPr lang="en-US" sz="5400" b="0" dirty="0">
              <a:solidFill>
                <a:schemeClr val="bg2"/>
              </a:solidFill>
              <a:latin typeface="+mn-lt"/>
            </a:endParaRPr>
          </a:p>
        </p:txBody>
      </p:sp>
    </p:spTree>
    <p:extLst>
      <p:ext uri="{BB962C8B-B14F-4D97-AF65-F5344CB8AC3E}">
        <p14:creationId xmlns:p14="http://schemas.microsoft.com/office/powerpoint/2010/main" val="406979390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solidFill>
                  <a:schemeClr val="bg2"/>
                </a:solidFill>
              </a:rPr>
              <a:t>39</a:t>
            </a:fld>
            <a:endParaRPr>
              <a:solidFill>
                <a:schemeClr val="bg2"/>
              </a:solidFill>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1539" y="327748"/>
            <a:ext cx="23840922" cy="1619736"/>
          </a:xfrm>
          <a:prstGeom prst="rect">
            <a:avLst/>
          </a:prstGeom>
        </p:spPr>
        <p:txBody>
          <a:bodyPr anchor="t">
            <a:noAutofit/>
          </a:bodyPr>
          <a:lstStyle/>
          <a:p>
            <a:pPr algn="ctr">
              <a:lnSpc>
                <a:spcPct val="100000"/>
              </a:lnSpc>
            </a:pPr>
            <a:r>
              <a:rPr lang="en-US" sz="7500" dirty="0"/>
              <a:t>US Data &amp; </a:t>
            </a:r>
            <a:r>
              <a:rPr lang="en-US" sz="7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7"/>
                  </a:ext>
                </a:extLst>
              </a:rPr>
              <a:t>Demand</a:t>
            </a:r>
            <a:r>
              <a:rPr lang="en-US" sz="7500" dirty="0"/>
              <a:t> for Self-Managed Abortion</a:t>
            </a:r>
            <a:endParaRPr lang="en-US" sz="7500" b="0" dirty="0"/>
          </a:p>
        </p:txBody>
      </p:sp>
      <p:sp>
        <p:nvSpPr>
          <p:cNvPr id="2" name="TextBox 1">
            <a:extLst>
              <a:ext uri="{FF2B5EF4-FFF2-40B4-BE49-F238E27FC236}">
                <a16:creationId xmlns:a16="http://schemas.microsoft.com/office/drawing/2014/main" id="{432F81F1-DB0A-DBAA-6CF7-A932717E5F0A}"/>
              </a:ext>
            </a:extLst>
          </p:cNvPr>
          <p:cNvSpPr txBox="1"/>
          <p:nvPr/>
        </p:nvSpPr>
        <p:spPr>
          <a:xfrm>
            <a:off x="22936200" y="13335000"/>
            <a:ext cx="122661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chemeClr val="bg2"/>
                </a:solidFill>
                <a:effectLst/>
                <a:uFillTx/>
                <a:latin typeface="+mj-lt"/>
                <a:ea typeface="+mj-ea"/>
                <a:cs typeface="+mj-cs"/>
                <a:sym typeface="Helvetica"/>
              </a:rPr>
              <a:t>Image Source: RHAP</a:t>
            </a:r>
          </a:p>
        </p:txBody>
      </p:sp>
      <p:pic>
        <p:nvPicPr>
          <p:cNvPr id="5" name="New picture">
            <a:extLst>
              <a:ext uri="{FF2B5EF4-FFF2-40B4-BE49-F238E27FC236}">
                <a16:creationId xmlns:a16="http://schemas.microsoft.com/office/drawing/2014/main" id="{136D4517-8825-8B6F-09B6-13732559017D}"/>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845273" y="1947484"/>
            <a:ext cx="18693454" cy="7825001"/>
          </a:xfrm>
          <a:prstGeom prst="rect">
            <a:avLst/>
          </a:prstGeom>
          <a:noFill/>
          <a:ln w="9525"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F8D9EDE-E0ED-9953-7A54-5C91C587B701}"/>
              </a:ext>
            </a:extLst>
          </p:cNvPr>
          <p:cNvSpPr txBox="1"/>
          <p:nvPr/>
        </p:nvSpPr>
        <p:spPr>
          <a:xfrm>
            <a:off x="4586709" y="9809299"/>
            <a:ext cx="15210582" cy="373179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ctr">
              <a:lnSpc>
                <a:spcPct val="100000"/>
              </a:lnSpc>
              <a:spcBef>
                <a:spcPts val="1000"/>
              </a:spcBef>
              <a:buClr>
                <a:schemeClr val="bg2"/>
              </a:buClr>
            </a:pPr>
            <a:r>
              <a:rPr lang="en-US" sz="5600" b="1" dirty="0">
                <a:solidFill>
                  <a:schemeClr val="bg2"/>
                </a:solidFill>
                <a:latin typeface="+mn-lt"/>
              </a:rPr>
              <a:t>Why SMA?</a:t>
            </a:r>
          </a:p>
          <a:p>
            <a:pPr marL="2052638" lvl="1" indent="-685800">
              <a:lnSpc>
                <a:spcPct val="100000"/>
              </a:lnSpc>
              <a:spcBef>
                <a:spcPts val="500"/>
              </a:spcBef>
              <a:buClr>
                <a:schemeClr val="bg2"/>
              </a:buClr>
              <a:buFont typeface="Arial" panose="020B0604020202020204" pitchFamily="34" charset="0"/>
              <a:buChar char="•"/>
            </a:pPr>
            <a:r>
              <a:rPr lang="en-US" sz="5600" b="0" dirty="0">
                <a:solidFill>
                  <a:schemeClr val="bg2"/>
                </a:solidFill>
                <a:latin typeface="+mn-lt"/>
              </a:rPr>
              <a:t> State-based abortion restrictions</a:t>
            </a:r>
          </a:p>
          <a:p>
            <a:pPr marL="2052638" lvl="1" indent="-685800">
              <a:lnSpc>
                <a:spcPct val="100000"/>
              </a:lnSpc>
              <a:spcBef>
                <a:spcPts val="500"/>
              </a:spcBef>
              <a:buClr>
                <a:schemeClr val="bg2"/>
              </a:buClr>
              <a:buFont typeface="Arial" panose="020B0604020202020204" pitchFamily="34" charset="0"/>
              <a:buChar char="•"/>
            </a:pPr>
            <a:r>
              <a:rPr lang="en-US" sz="5600" b="0" dirty="0">
                <a:solidFill>
                  <a:schemeClr val="bg2"/>
                </a:solidFill>
                <a:latin typeface="+mn-lt"/>
              </a:rPr>
              <a:t> Privacy, comfort, autonomy, convenience</a:t>
            </a:r>
          </a:p>
          <a:p>
            <a:pPr marL="2052638" lvl="1" indent="-685800">
              <a:lnSpc>
                <a:spcPct val="100000"/>
              </a:lnSpc>
              <a:spcBef>
                <a:spcPts val="500"/>
              </a:spcBef>
              <a:buClr>
                <a:schemeClr val="bg2"/>
              </a:buClr>
              <a:buFont typeface="Arial" panose="020B0604020202020204" pitchFamily="34" charset="0"/>
              <a:buChar char="•"/>
            </a:pPr>
            <a:r>
              <a:rPr lang="en-US" sz="5600" b="0" dirty="0">
                <a:solidFill>
                  <a:schemeClr val="bg2"/>
                </a:solidFill>
                <a:latin typeface="+mn-lt"/>
              </a:rPr>
              <a:t> Avoid risks &amp; harms of discrimination, etc</a:t>
            </a:r>
            <a:r>
              <a:rPr lang="en-US" sz="5600" dirty="0">
                <a:solidFill>
                  <a:schemeClr val="bg2"/>
                </a:solidFill>
                <a:latin typeface="+mn-lt"/>
              </a:rPr>
              <a:t>.</a:t>
            </a:r>
            <a:endParaRPr lang="en-US" sz="5600" b="0" dirty="0">
              <a:solidFill>
                <a:schemeClr val="bg2"/>
              </a:solidFill>
              <a:latin typeface="+mn-lt"/>
            </a:endParaRPr>
          </a:p>
        </p:txBody>
      </p:sp>
      <p:sp>
        <p:nvSpPr>
          <p:cNvPr id="4" name="TextBox 3">
            <a:extLst>
              <a:ext uri="{FF2B5EF4-FFF2-40B4-BE49-F238E27FC236}">
                <a16:creationId xmlns:a16="http://schemas.microsoft.com/office/drawing/2014/main" id="{3742621A-2627-E8BD-F01F-B19C830A25D6}"/>
              </a:ext>
            </a:extLst>
          </p:cNvPr>
          <p:cNvSpPr txBox="1"/>
          <p:nvPr/>
        </p:nvSpPr>
        <p:spPr>
          <a:xfrm>
            <a:off x="19609367" y="13273444"/>
            <a:ext cx="4679484" cy="4001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2"/>
                </a:solidFill>
                <a:effectLst/>
                <a:uFillTx/>
                <a:latin typeface="+mj-lt"/>
                <a:ea typeface="+mj-ea"/>
                <a:cs typeface="+mj-cs"/>
                <a:sym typeface="Helvetica"/>
              </a:rPr>
              <a:t>Image Source: Aiken et al 2024: </a:t>
            </a:r>
            <a:r>
              <a:rPr lang="en-US" sz="1400" b="0" i="0" dirty="0">
                <a:solidFill>
                  <a:schemeClr val="bg2"/>
                </a:solidFill>
                <a:effectLst/>
                <a:latin typeface="system-ui"/>
              </a:rPr>
              <a:t>doi:10.1001/jama.2024.4266</a:t>
            </a:r>
            <a:endParaRPr kumimoji="0" lang="en-US" sz="1400" b="0" i="0" u="none" strike="noStrike" cap="none" spc="0" normalizeH="0" baseline="0" dirty="0">
              <a:ln>
                <a:noFill/>
              </a:ln>
              <a:solidFill>
                <a:schemeClr val="bg2"/>
              </a:solidFill>
              <a:effectLst/>
              <a:uFillTx/>
              <a:sym typeface="Helvetica"/>
            </a:endParaRPr>
          </a:p>
        </p:txBody>
      </p:sp>
    </p:spTree>
    <p:extLst>
      <p:ext uri="{BB962C8B-B14F-4D97-AF65-F5344CB8AC3E}">
        <p14:creationId xmlns:p14="http://schemas.microsoft.com/office/powerpoint/2010/main" val="304735217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3030200" y="533192"/>
            <a:ext cx="10976916" cy="1264961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marL="685800" indent="-685800" fontAlgn="base">
              <a:lnSpc>
                <a:spcPct val="100000"/>
              </a:lnSpc>
              <a:buFont typeface="Arial" panose="020B0604020202020204" pitchFamily="34" charset="0"/>
              <a:buChar char="•"/>
            </a:pPr>
            <a:r>
              <a:rPr lang="en-US" sz="5400" dirty="0">
                <a:solidFill>
                  <a:schemeClr val="bg2"/>
                </a:solidFill>
                <a:latin typeface="+mn-lt"/>
              </a:rPr>
              <a:t>Describe the steps to provide two medication abortion care regimens: 1) mifepristone and misoprostol, and 2) misoprostol alone</a:t>
            </a:r>
          </a:p>
          <a:p>
            <a:pPr fontAlgn="base">
              <a:lnSpc>
                <a:spcPct val="100000"/>
              </a:lnSpc>
            </a:pPr>
            <a:endParaRPr lang="en-US" sz="5400" dirty="0">
              <a:solidFill>
                <a:schemeClr val="bg2"/>
              </a:solidFill>
              <a:latin typeface="+mn-lt"/>
            </a:endParaRPr>
          </a:p>
          <a:p>
            <a:pPr marL="685800" indent="-685800" fontAlgn="base">
              <a:lnSpc>
                <a:spcPct val="100000"/>
              </a:lnSpc>
              <a:buFont typeface="Arial" panose="020B0604020202020204" pitchFamily="34" charset="0"/>
              <a:buChar char="•"/>
            </a:pPr>
            <a:r>
              <a:rPr lang="en-US" sz="5400" dirty="0">
                <a:solidFill>
                  <a:schemeClr val="bg2"/>
                </a:solidFill>
                <a:latin typeface="+mn-lt"/>
              </a:rPr>
              <a:t>Apply knowledge on medication abortion regimens to answer questions or provide follow-up care, including for people who may self-manage / self-source their abortion.</a:t>
            </a:r>
          </a:p>
          <a:p>
            <a:pPr fontAlgn="base">
              <a:lnSpc>
                <a:spcPct val="100000"/>
              </a:lnSpc>
            </a:pPr>
            <a:r>
              <a:rPr lang="en-US" sz="5400" dirty="0">
                <a:solidFill>
                  <a:schemeClr val="bg2"/>
                </a:solidFill>
                <a:latin typeface="+mn-lt"/>
              </a:rPr>
              <a:t> </a:t>
            </a:r>
          </a:p>
          <a:p>
            <a:pPr marL="685800" indent="-685800" fontAlgn="base">
              <a:lnSpc>
                <a:spcPct val="100000"/>
              </a:lnSpc>
              <a:buFont typeface="Arial" panose="020B0604020202020204" pitchFamily="34" charset="0"/>
              <a:buChar char="•"/>
            </a:pPr>
            <a:r>
              <a:rPr lang="en-US" sz="5400" dirty="0">
                <a:solidFill>
                  <a:schemeClr val="bg2"/>
                </a:solidFill>
                <a:latin typeface="+mn-lt"/>
              </a:rPr>
              <a:t>Access resources to solve logistical and administrative barriers to providing medication abortion in primary care.</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3" y="5263668"/>
            <a:ext cx="11728704" cy="4937247"/>
          </a:xfrm>
          <a:prstGeom prst="rect">
            <a:avLst/>
          </a:prstGeom>
        </p:spPr>
        <p:txBody>
          <a:bodyPr anchor="t">
            <a:normAutofit/>
          </a:bodyPr>
          <a:lstStyle/>
          <a:p>
            <a:pPr>
              <a:lnSpc>
                <a:spcPts val="14500"/>
              </a:lnSpc>
            </a:pPr>
            <a:r>
              <a:rPr lang="en-US" sz="16500" b="0" dirty="0"/>
              <a:t>LEARNING OBJECTIVES.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40</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20486" y="344467"/>
            <a:ext cx="7927451" cy="1619736"/>
          </a:xfrm>
          <a:prstGeom prst="rect">
            <a:avLst/>
          </a:prstGeom>
        </p:spPr>
        <p:txBody>
          <a:bodyPr anchor="t">
            <a:noAutofit/>
          </a:bodyPr>
          <a:lstStyle/>
          <a:p>
            <a:pPr algn="l">
              <a:lnSpc>
                <a:spcPts val="12500"/>
              </a:lnSpc>
            </a:pP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Safety of SMA</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20486" y="1954775"/>
              <a:ext cx="676656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461718" y="1796385"/>
                <a:ext cx="708373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399980" y="2555611"/>
            <a:ext cx="17416072"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bg2"/>
              </a:buClr>
            </a:pPr>
            <a:r>
              <a:rPr lang="en-US" dirty="0">
                <a:solidFill>
                  <a:schemeClr val="accent4"/>
                </a:solidFill>
              </a:rPr>
              <a:t>WHO components</a:t>
            </a:r>
            <a:r>
              <a:rPr lang="en-US" dirty="0">
                <a:solidFill>
                  <a:schemeClr val="bg2"/>
                </a:solidFill>
              </a:rPr>
              <a:t>: </a:t>
            </a:r>
            <a:r>
              <a:rPr lang="en-US" b="0" dirty="0">
                <a:solidFill>
                  <a:schemeClr val="bg2"/>
                </a:solidFill>
              </a:rPr>
              <a:t>self-assessment of eligibility, self-administration of abortion medications, self-assessment of abortion success</a:t>
            </a:r>
          </a:p>
          <a:p>
            <a:pPr>
              <a:spcBef>
                <a:spcPts val="1000"/>
              </a:spcBef>
              <a:buClr>
                <a:schemeClr val="bg2"/>
              </a:buClr>
            </a:pPr>
            <a:r>
              <a:rPr lang="en-US" dirty="0">
                <a:solidFill>
                  <a:schemeClr val="accent1"/>
                </a:solidFill>
              </a:rPr>
              <a:t>Mife &amp; Miso: </a:t>
            </a:r>
          </a:p>
          <a:p>
            <a:pPr marL="2278063" lvl="1" indent="-650875">
              <a:spcBef>
                <a:spcPts val="1000"/>
              </a:spcBef>
              <a:buClr>
                <a:schemeClr val="bg2"/>
              </a:buClr>
            </a:pPr>
            <a:r>
              <a:rPr lang="en-US" b="0" dirty="0">
                <a:solidFill>
                  <a:schemeClr val="bg2"/>
                </a:solidFill>
              </a:rPr>
              <a:t>Patients take the pills at home, manage their abortion, get follow-up if/when they need it</a:t>
            </a:r>
          </a:p>
          <a:p>
            <a:pPr marL="2278063" lvl="1" indent="-650875">
              <a:spcBef>
                <a:spcPts val="1000"/>
              </a:spcBef>
              <a:buClr>
                <a:schemeClr val="bg2"/>
              </a:buClr>
            </a:pPr>
            <a:r>
              <a:rPr lang="en-US" b="0" dirty="0">
                <a:solidFill>
                  <a:schemeClr val="bg2"/>
                </a:solidFill>
              </a:rPr>
              <a:t>Telemedicine is no less safe than in-clinic </a:t>
            </a:r>
          </a:p>
          <a:p>
            <a:pPr>
              <a:spcBef>
                <a:spcPts val="1000"/>
              </a:spcBef>
              <a:buClr>
                <a:schemeClr val="bg2"/>
              </a:buClr>
            </a:pPr>
            <a:r>
              <a:rPr lang="en-US" dirty="0">
                <a:solidFill>
                  <a:schemeClr val="accent1"/>
                </a:solidFill>
              </a:rPr>
              <a:t>Miso-only: </a:t>
            </a:r>
          </a:p>
          <a:p>
            <a:pPr marL="2082800" lvl="1" indent="-520700">
              <a:spcBef>
                <a:spcPts val="500"/>
              </a:spcBef>
              <a:buClr>
                <a:schemeClr val="bg2"/>
              </a:buClr>
            </a:pPr>
            <a:r>
              <a:rPr lang="en-US" b="0" dirty="0">
                <a:solidFill>
                  <a:schemeClr val="bg2"/>
                </a:solidFill>
              </a:rPr>
              <a:t>With accurate information, miso is a safe &amp; effective alternative to mife + miso</a:t>
            </a:r>
          </a:p>
          <a:p>
            <a:pPr marL="2082800" lvl="1" indent="-520700">
              <a:spcBef>
                <a:spcPts val="500"/>
              </a:spcBef>
              <a:buClr>
                <a:schemeClr val="bg2"/>
              </a:buClr>
            </a:pPr>
            <a:r>
              <a:rPr lang="en-US" b="0" dirty="0">
                <a:solidFill>
                  <a:schemeClr val="bg2"/>
                </a:solidFill>
              </a:rPr>
              <a:t>Repeat doses may be necessary</a:t>
            </a:r>
          </a:p>
          <a:p>
            <a:pPr marL="2082800" lvl="1" indent="-520700">
              <a:spcBef>
                <a:spcPts val="500"/>
              </a:spcBef>
              <a:buClr>
                <a:schemeClr val="bg2"/>
              </a:buClr>
            </a:pPr>
            <a:r>
              <a:rPr lang="en-US" b="0" dirty="0">
                <a:solidFill>
                  <a:schemeClr val="bg2"/>
                </a:solidFill>
              </a:rPr>
              <a:t>Accompaniment </a:t>
            </a:r>
            <a:r>
              <a:rPr lang="en-US" b="0" dirty="0">
                <a:solidFill>
                  <a:schemeClr val="tx1"/>
                </a:solidFill>
              </a:rPr>
              <a:t>models</a:t>
            </a:r>
          </a:p>
        </p:txBody>
      </p:sp>
      <p:sp>
        <p:nvSpPr>
          <p:cNvPr id="3" name="TextBox 2">
            <a:extLst>
              <a:ext uri="{FF2B5EF4-FFF2-40B4-BE49-F238E27FC236}">
                <a16:creationId xmlns:a16="http://schemas.microsoft.com/office/drawing/2014/main" id="{1072D65C-F43A-B403-694B-99D93F6E8A71}"/>
              </a:ext>
            </a:extLst>
          </p:cNvPr>
          <p:cNvSpPr txBox="1"/>
          <p:nvPr/>
        </p:nvSpPr>
        <p:spPr>
          <a:xfrm>
            <a:off x="21228971" y="13360051"/>
            <a:ext cx="3155029"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a:solidFill>
                  <a:schemeClr val="tx1"/>
                </a:solidFill>
              </a:rPr>
              <a:t>Image Source: RHAP “How to Use Abortion Pills” Factsheet</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a:ln>
                <a:noFill/>
              </a:ln>
              <a:solidFill>
                <a:schemeClr val="tx1"/>
              </a:solidFill>
              <a:effectLst/>
              <a:uFillTx/>
              <a:latin typeface="+mj-lt"/>
              <a:ea typeface="+mj-ea"/>
              <a:cs typeface="+mj-cs"/>
              <a:sym typeface="Helvetica"/>
            </a:endParaRPr>
          </a:p>
        </p:txBody>
      </p:sp>
      <p:pic>
        <p:nvPicPr>
          <p:cNvPr id="6" name="Picture 5">
            <a:extLst>
              <a:ext uri="{FF2B5EF4-FFF2-40B4-BE49-F238E27FC236}">
                <a16:creationId xmlns:a16="http://schemas.microsoft.com/office/drawing/2014/main" id="{1B5037AC-DC09-934B-066B-E2D8588D5D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03788" y="6858000"/>
            <a:ext cx="4050366" cy="5688716"/>
          </a:xfrm>
          <a:prstGeom prst="rect">
            <a:avLst/>
          </a:prstGeom>
        </p:spPr>
      </p:pic>
      <p:pic>
        <p:nvPicPr>
          <p:cNvPr id="12" name="Picture 11">
            <a:extLst>
              <a:ext uri="{FF2B5EF4-FFF2-40B4-BE49-F238E27FC236}">
                <a16:creationId xmlns:a16="http://schemas.microsoft.com/office/drawing/2014/main" id="{FDEEC2F2-228E-4968-107B-9DC2828B0B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03788" y="903473"/>
            <a:ext cx="4050365" cy="5169037"/>
          </a:xfrm>
          <a:prstGeom prst="rect">
            <a:avLst/>
          </a:prstGeom>
        </p:spPr>
      </p:pic>
    </p:spTree>
    <p:extLst>
      <p:ext uri="{BB962C8B-B14F-4D97-AF65-F5344CB8AC3E}">
        <p14:creationId xmlns:p14="http://schemas.microsoft.com/office/powerpoint/2010/main" val="130618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41</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335930" y="2997806"/>
            <a:ext cx="13062857" cy="1619736"/>
          </a:xfrm>
          <a:prstGeom prst="rect">
            <a:avLst/>
          </a:prstGeom>
        </p:spPr>
        <p:txBody>
          <a:bodyPr anchor="t">
            <a:noAutofit/>
          </a:bodyPr>
          <a:lstStyle/>
          <a:p>
            <a:pPr algn="l">
              <a:lnSpc>
                <a:spcPts val="12500"/>
              </a:lnSpc>
            </a:pPr>
            <a:r>
              <a:rPr lang="en-US" sz="8800" dirty="0"/>
              <a:t>Misoprostol Alone Medication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2270615" y="6222494"/>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2111849" y="6064104"/>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2335929" y="6847118"/>
            <a:ext cx="1201782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bg2"/>
              </a:buClr>
            </a:pPr>
            <a:r>
              <a:rPr lang="en-US" b="0" dirty="0">
                <a:solidFill>
                  <a:schemeClr val="bg2"/>
                </a:solidFill>
                <a:latin typeface="+mn-lt"/>
              </a:rPr>
              <a:t> Have 12 pills, 200 mcg each</a:t>
            </a:r>
          </a:p>
          <a:p>
            <a:pPr marL="228600" lvl="0" indent="-228600">
              <a:lnSpc>
                <a:spcPct val="100000"/>
              </a:lnSpc>
              <a:spcBef>
                <a:spcPts val="0"/>
              </a:spcBef>
              <a:buClr>
                <a:schemeClr val="bg2"/>
              </a:buClr>
            </a:pPr>
            <a:r>
              <a:rPr lang="en-US" b="0" dirty="0">
                <a:solidFill>
                  <a:schemeClr val="bg2"/>
                </a:solidFill>
                <a:latin typeface="+mn-lt"/>
              </a:rPr>
              <a:t> Pain medicine before misoprostol</a:t>
            </a:r>
          </a:p>
          <a:p>
            <a:pPr marL="228600" lvl="0" indent="-228600">
              <a:lnSpc>
                <a:spcPct val="100000"/>
              </a:lnSpc>
              <a:spcBef>
                <a:spcPts val="0"/>
              </a:spcBef>
              <a:buClr>
                <a:schemeClr val="bg2"/>
              </a:buClr>
            </a:pPr>
            <a:r>
              <a:rPr lang="en-US" b="0" dirty="0">
                <a:solidFill>
                  <a:schemeClr val="bg2"/>
                </a:solidFill>
                <a:latin typeface="+mn-lt"/>
              </a:rPr>
              <a:t> 4 misoprostol tablets every 3 hours for at least 3 doses</a:t>
            </a:r>
          </a:p>
          <a:p>
            <a:pPr marL="228600" lvl="0" indent="-228600">
              <a:lnSpc>
                <a:spcPct val="100000"/>
              </a:lnSpc>
              <a:spcBef>
                <a:spcPts val="0"/>
              </a:spcBef>
              <a:buClr>
                <a:schemeClr val="bg2"/>
              </a:buClr>
            </a:pPr>
            <a:r>
              <a:rPr lang="en-US" b="0" dirty="0">
                <a:solidFill>
                  <a:schemeClr val="bg2"/>
                </a:solidFill>
                <a:latin typeface="+mn-lt"/>
              </a:rPr>
              <a:t> More doses may be needed</a:t>
            </a:r>
          </a:p>
          <a:p>
            <a:pPr marL="228600" lvl="0" indent="-228600">
              <a:lnSpc>
                <a:spcPct val="100000"/>
              </a:lnSpc>
              <a:spcBef>
                <a:spcPts val="0"/>
              </a:spcBef>
              <a:buClr>
                <a:schemeClr val="bg2"/>
              </a:buClr>
            </a:pPr>
            <a:endParaRPr lang="en-US" b="0" dirty="0">
              <a:solidFill>
                <a:schemeClr val="bg2"/>
              </a:solidFill>
              <a:latin typeface="+mn-lt"/>
            </a:endParaRPr>
          </a:p>
        </p:txBody>
      </p:sp>
      <p:pic>
        <p:nvPicPr>
          <p:cNvPr id="4" name="Picture 3">
            <a:extLst>
              <a:ext uri="{FF2B5EF4-FFF2-40B4-BE49-F238E27FC236}">
                <a16:creationId xmlns:a16="http://schemas.microsoft.com/office/drawing/2014/main" id="{756E8ED8-117A-D9BA-617C-83F5DC427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882" y="684546"/>
            <a:ext cx="9816500" cy="12703706"/>
          </a:xfrm>
          <a:prstGeom prst="rect">
            <a:avLst/>
          </a:prstGeom>
          <a:effectLst>
            <a:outerShdw blurRad="389251" sx="102000" sy="102000" algn="ctr" rotWithShape="0">
              <a:prstClr val="black">
                <a:alpha val="40000"/>
              </a:prstClr>
            </a:outerShdw>
          </a:effectLst>
        </p:spPr>
      </p:pic>
      <p:sp>
        <p:nvSpPr>
          <p:cNvPr id="2" name="TextBox 1">
            <a:extLst>
              <a:ext uri="{FF2B5EF4-FFF2-40B4-BE49-F238E27FC236}">
                <a16:creationId xmlns:a16="http://schemas.microsoft.com/office/drawing/2014/main" id="{9940D155-5056-9470-359A-95F5751D6731}"/>
              </a:ext>
            </a:extLst>
          </p:cNvPr>
          <p:cNvSpPr txBox="1"/>
          <p:nvPr/>
        </p:nvSpPr>
        <p:spPr>
          <a:xfrm>
            <a:off x="19566198" y="13348300"/>
            <a:ext cx="477406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chemeClr val="bg2"/>
                </a:solidFill>
                <a:effectLst/>
                <a:uFillTx/>
                <a:latin typeface="+mj-lt"/>
                <a:ea typeface="+mj-ea"/>
                <a:cs typeface="+mj-cs"/>
                <a:sym typeface="Helvetica"/>
              </a:rPr>
              <a:t>Image Source: RHAP, “How to Use Misoprostol-Only For a Medication Abortion” Factsheet</a:t>
            </a:r>
          </a:p>
        </p:txBody>
      </p:sp>
    </p:spTree>
    <p:extLst>
      <p:ext uri="{BB962C8B-B14F-4D97-AF65-F5344CB8AC3E}">
        <p14:creationId xmlns:p14="http://schemas.microsoft.com/office/powerpoint/2010/main" val="171810308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E9F02E-2604-BEDF-A88C-2A26854DC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514350"/>
            <a:ext cx="12839700" cy="11932009"/>
          </a:xfrm>
          <a:prstGeom prst="rect">
            <a:avLst/>
          </a:prstGeom>
        </p:spPr>
      </p:pic>
      <p:sp>
        <p:nvSpPr>
          <p:cNvPr id="10" name="Content Placeholder 2">
            <a:extLst>
              <a:ext uri="{FF2B5EF4-FFF2-40B4-BE49-F238E27FC236}">
                <a16:creationId xmlns:a16="http://schemas.microsoft.com/office/drawing/2014/main" id="{C14C6454-B1DF-4BE9-2452-8AE1DAF73764}"/>
              </a:ext>
            </a:extLst>
          </p:cNvPr>
          <p:cNvSpPr txBox="1">
            <a:spLocks/>
          </p:cNvSpPr>
          <p:nvPr/>
        </p:nvSpPr>
        <p:spPr>
          <a:xfrm>
            <a:off x="13995400" y="1500557"/>
            <a:ext cx="10096500" cy="1071488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bg2"/>
              </a:buClr>
            </a:pPr>
            <a:r>
              <a:rPr lang="en-US" b="0" dirty="0">
                <a:solidFill>
                  <a:schemeClr val="bg2"/>
                </a:solidFill>
                <a:latin typeface="+mn-lt"/>
              </a:rPr>
              <a:t> More intense and prolonged side effects (fever, chills, diarrhea, nausea, cramping) than MAB with mifepristone</a:t>
            </a:r>
          </a:p>
          <a:p>
            <a:pPr marL="228600" lvl="0" indent="-228600">
              <a:lnSpc>
                <a:spcPct val="100000"/>
              </a:lnSpc>
              <a:spcBef>
                <a:spcPts val="0"/>
              </a:spcBef>
              <a:buClr>
                <a:schemeClr val="bg2"/>
              </a:buClr>
            </a:pPr>
            <a:r>
              <a:rPr lang="en-US" b="0" dirty="0">
                <a:solidFill>
                  <a:schemeClr val="bg2"/>
                </a:solidFill>
                <a:latin typeface="+mn-lt"/>
              </a:rPr>
              <a:t> Bleeding may begin within 1-4 hours after first miso dose</a:t>
            </a:r>
          </a:p>
          <a:p>
            <a:pPr marL="228600" lvl="0" indent="-228600">
              <a:lnSpc>
                <a:spcPct val="100000"/>
              </a:lnSpc>
              <a:spcBef>
                <a:spcPts val="0"/>
              </a:spcBef>
              <a:buClr>
                <a:schemeClr val="bg2"/>
              </a:buClr>
            </a:pPr>
            <a:r>
              <a:rPr lang="en-US" b="0" dirty="0">
                <a:solidFill>
                  <a:schemeClr val="bg2"/>
                </a:solidFill>
                <a:latin typeface="+mn-lt"/>
              </a:rPr>
              <a:t> Heaviest bleeding usually starts after 3</a:t>
            </a:r>
            <a:r>
              <a:rPr lang="en-US" b="0" baseline="30000" dirty="0">
                <a:solidFill>
                  <a:schemeClr val="bg2"/>
                </a:solidFill>
                <a:latin typeface="+mn-lt"/>
              </a:rPr>
              <a:t>rd</a:t>
            </a:r>
            <a:r>
              <a:rPr lang="en-US" b="0" dirty="0">
                <a:solidFill>
                  <a:schemeClr val="bg2"/>
                </a:solidFill>
                <a:latin typeface="+mn-lt"/>
              </a:rPr>
              <a:t> dose and will last 1-3 days</a:t>
            </a:r>
          </a:p>
          <a:p>
            <a:pPr marL="228600" lvl="0" indent="-228600">
              <a:lnSpc>
                <a:spcPct val="100000"/>
              </a:lnSpc>
              <a:spcBef>
                <a:spcPts val="0"/>
              </a:spcBef>
              <a:buClr>
                <a:schemeClr val="bg2"/>
              </a:buClr>
            </a:pPr>
            <a:r>
              <a:rPr lang="en-US" b="0" dirty="0">
                <a:solidFill>
                  <a:schemeClr val="bg2"/>
                </a:solidFill>
                <a:latin typeface="+mn-lt"/>
              </a:rPr>
              <a:t> Bleeding can last ~2 week</a:t>
            </a:r>
          </a:p>
          <a:p>
            <a:pPr marL="228600" lvl="0" indent="-228600">
              <a:lnSpc>
                <a:spcPct val="100000"/>
              </a:lnSpc>
              <a:spcBef>
                <a:spcPts val="0"/>
              </a:spcBef>
              <a:buClr>
                <a:schemeClr val="bg2"/>
              </a:buClr>
            </a:pPr>
            <a:r>
              <a:rPr lang="en-US" b="0" dirty="0">
                <a:solidFill>
                  <a:schemeClr val="bg2"/>
                </a:solidFill>
                <a:latin typeface="+mn-lt"/>
              </a:rPr>
              <a:t> Remember 2x2 rule</a:t>
            </a:r>
          </a:p>
          <a:p>
            <a:pPr marL="228600" lvl="0" indent="-228600">
              <a:lnSpc>
                <a:spcPct val="100000"/>
              </a:lnSpc>
              <a:spcBef>
                <a:spcPts val="0"/>
              </a:spcBef>
              <a:buClr>
                <a:schemeClr val="bg2"/>
              </a:buClr>
            </a:pPr>
            <a:endParaRPr lang="en-US" b="0" dirty="0">
              <a:solidFill>
                <a:schemeClr val="bg2"/>
              </a:solidFill>
              <a:latin typeface="+mn-lt"/>
            </a:endParaRPr>
          </a:p>
        </p:txBody>
      </p:sp>
      <p:sp>
        <p:nvSpPr>
          <p:cNvPr id="11" name="TextBox 10">
            <a:extLst>
              <a:ext uri="{FF2B5EF4-FFF2-40B4-BE49-F238E27FC236}">
                <a16:creationId xmlns:a16="http://schemas.microsoft.com/office/drawing/2014/main" id="{4AA2CAAB-E947-3140-5F7B-2A7E6AEBBAC8}"/>
              </a:ext>
            </a:extLst>
          </p:cNvPr>
          <p:cNvSpPr txBox="1"/>
          <p:nvPr/>
        </p:nvSpPr>
        <p:spPr>
          <a:xfrm>
            <a:off x="19566198" y="13348300"/>
            <a:ext cx="477406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chemeClr val="bg2"/>
                </a:solidFill>
                <a:effectLst/>
                <a:uFillTx/>
                <a:latin typeface="+mj-lt"/>
                <a:ea typeface="+mj-ea"/>
                <a:cs typeface="+mj-cs"/>
                <a:sym typeface="Helvetica"/>
              </a:rPr>
              <a:t>Image Source: RHAP, “How to Use Misoprostol-Only For a Medication Abortion” Factsheet</a:t>
            </a:r>
          </a:p>
        </p:txBody>
      </p:sp>
      <p:sp>
        <p:nvSpPr>
          <p:cNvPr id="2" name="Rectangle 7">
            <a:extLst>
              <a:ext uri="{FF2B5EF4-FFF2-40B4-BE49-F238E27FC236}">
                <a16:creationId xmlns:a16="http://schemas.microsoft.com/office/drawing/2014/main" id="{FEFBCBF6-22E3-8B6C-C2B4-C84F0D749A41}"/>
              </a:ext>
            </a:extLst>
          </p:cNvPr>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42</a:t>
            </a:fld>
            <a:endParaRPr/>
          </a:p>
        </p:txBody>
      </p:sp>
    </p:spTree>
    <p:extLst>
      <p:ext uri="{BB962C8B-B14F-4D97-AF65-F5344CB8AC3E}">
        <p14:creationId xmlns:p14="http://schemas.microsoft.com/office/powerpoint/2010/main" val="3825384136"/>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43</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457710" y="1058881"/>
            <a:ext cx="11734290" cy="1619736"/>
          </a:xfrm>
          <a:prstGeom prst="rect">
            <a:avLst/>
          </a:prstGeom>
        </p:spPr>
        <p:txBody>
          <a:bodyPr anchor="t">
            <a:noAutofit/>
          </a:bodyPr>
          <a:lstStyle/>
          <a:p>
            <a:pPr algn="l">
              <a:lnSpc>
                <a:spcPts val="12500"/>
              </a:lnSpc>
            </a:pPr>
            <a:r>
              <a:rPr lang="en-US" sz="880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SMA and Criminalization</a:t>
            </a:r>
            <a:endParaRPr lang="en-US" sz="880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456114" y="2710672"/>
              <a:ext cx="11064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297344" y="2552282"/>
                <a:ext cx="1138142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457711" y="3209981"/>
            <a:ext cx="12964376"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bg2"/>
              </a:buClr>
            </a:pPr>
            <a:r>
              <a:rPr lang="en-US" sz="5400" b="0" dirty="0">
                <a:solidFill>
                  <a:schemeClr val="bg2"/>
                </a:solidFill>
                <a:latin typeface="+mn-lt"/>
                <a:ea typeface="Calibri"/>
                <a:cs typeface="Calibri"/>
                <a:sym typeface="Calibri"/>
              </a:rPr>
              <a:t> It is not illegal for pregnant people to manage their own abortions</a:t>
            </a:r>
          </a:p>
          <a:p>
            <a:pPr>
              <a:spcBef>
                <a:spcPts val="0"/>
              </a:spcBef>
              <a:buClr>
                <a:schemeClr val="bg2"/>
              </a:buClr>
            </a:pPr>
            <a:r>
              <a:rPr lang="en-US" sz="5400" b="0" dirty="0">
                <a:solidFill>
                  <a:schemeClr val="bg2"/>
                </a:solidFill>
                <a:latin typeface="+mn-lt"/>
                <a:ea typeface="Calibri"/>
                <a:cs typeface="Calibri"/>
                <a:sym typeface="Calibri"/>
              </a:rPr>
              <a:t> Legal landscape is murky – threat of being investigated or criminalized for self-managing an abortion is still real</a:t>
            </a:r>
          </a:p>
          <a:p>
            <a:pPr>
              <a:spcBef>
                <a:spcPts val="0"/>
              </a:spcBef>
              <a:buClr>
                <a:schemeClr val="bg2"/>
              </a:buClr>
            </a:pPr>
            <a:r>
              <a:rPr lang="en-US" sz="5400" b="0" dirty="0">
                <a:solidFill>
                  <a:schemeClr val="bg2"/>
                </a:solidFill>
                <a:latin typeface="+mn-lt"/>
                <a:ea typeface="Calibri"/>
                <a:cs typeface="Calibri"/>
                <a:sym typeface="Calibri"/>
              </a:rPr>
              <a:t> Cases of criminalization on patients often reported by health care workers</a:t>
            </a:r>
          </a:p>
          <a:p>
            <a:pPr>
              <a:spcBef>
                <a:spcPts val="0"/>
              </a:spcBef>
              <a:buClr>
                <a:schemeClr val="bg2"/>
              </a:buClr>
            </a:pPr>
            <a:r>
              <a:rPr lang="en-US" sz="5400" b="0" dirty="0">
                <a:solidFill>
                  <a:schemeClr val="bg2"/>
                </a:solidFill>
                <a:latin typeface="+mn-lt"/>
                <a:ea typeface="Calibri"/>
                <a:cs typeface="Calibri"/>
                <a:sym typeface="Calibri"/>
              </a:rPr>
              <a:t> Laws often misapplied by police and prosecutors</a:t>
            </a:r>
          </a:p>
          <a:p>
            <a:pPr>
              <a:spcBef>
                <a:spcPts val="0"/>
              </a:spcBef>
              <a:buClr>
                <a:schemeClr val="bg2"/>
              </a:buClr>
            </a:pPr>
            <a:r>
              <a:rPr lang="en-US" sz="5400" b="0" dirty="0">
                <a:solidFill>
                  <a:schemeClr val="bg2"/>
                </a:solidFill>
                <a:latin typeface="+mn-lt"/>
                <a:ea typeface="Calibri"/>
                <a:cs typeface="Calibri"/>
                <a:sym typeface="Calibri"/>
              </a:rPr>
              <a:t> Criminalization (or fear of) is the main barrier that prevents people from safely managing their abortion</a:t>
            </a:r>
            <a:endParaRPr lang="en-US" sz="5400" b="0" dirty="0">
              <a:solidFill>
                <a:schemeClr val="bg2"/>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chemeClr val="tx1"/>
                </a:solidFill>
                <a:effectLst/>
                <a:uFillTx/>
                <a:latin typeface="+mj-lt"/>
                <a:ea typeface="+mj-ea"/>
                <a:cs typeface="+mj-cs"/>
                <a:sym typeface="Helvetica"/>
              </a:rPr>
              <a:t>Photo: RHAP</a:t>
            </a:r>
          </a:p>
        </p:txBody>
      </p:sp>
      <p:sp>
        <p:nvSpPr>
          <p:cNvPr id="3" name="TextBox 2">
            <a:extLst>
              <a:ext uri="{FF2B5EF4-FFF2-40B4-BE49-F238E27FC236}">
                <a16:creationId xmlns:a16="http://schemas.microsoft.com/office/drawing/2014/main" id="{1072D65C-F43A-B403-694B-99D93F6E8A71}"/>
              </a:ext>
            </a:extLst>
          </p:cNvPr>
          <p:cNvSpPr txBox="1"/>
          <p:nvPr/>
        </p:nvSpPr>
        <p:spPr>
          <a:xfrm>
            <a:off x="19823138" y="13377448"/>
            <a:ext cx="456086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a:t>
            </a:r>
            <a:r>
              <a:rPr lang="en-US" sz="1000" dirty="0">
                <a:solidFill>
                  <a:schemeClr val="bg2"/>
                </a:solidFill>
                <a:latin typeface="Calibri"/>
                <a:ea typeface="Calibri"/>
                <a:cs typeface="Calibri"/>
                <a:sym typeface="Calibri"/>
              </a:rPr>
              <a:t>https://</a:t>
            </a:r>
            <a:r>
              <a:rPr lang="en-US" sz="1000" dirty="0" err="1">
                <a:solidFill>
                  <a:schemeClr val="bg2"/>
                </a:solidFill>
                <a:latin typeface="Calibri"/>
                <a:ea typeface="Calibri"/>
                <a:cs typeface="Calibri"/>
                <a:sym typeface="Calibri"/>
              </a:rPr>
              <a:t>www.interruptingcriminalization.com</a:t>
            </a:r>
            <a:r>
              <a:rPr lang="en-US" sz="1000" dirty="0">
                <a:solidFill>
                  <a:schemeClr val="bg2"/>
                </a:solidFill>
                <a:latin typeface="Calibri"/>
                <a:ea typeface="Calibri"/>
                <a:cs typeface="Calibri"/>
                <a:sym typeface="Calibri"/>
              </a:rPr>
              <a:t>/decriminalize-abortion </a:t>
            </a:r>
            <a:endParaRPr lang="en-US" sz="1000" dirty="0">
              <a:solidFill>
                <a:schemeClr val="bg2"/>
              </a:solidFill>
            </a:endParaRPr>
          </a:p>
          <a:p>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2" name="Google Shape;443;p38">
            <a:extLst>
              <a:ext uri="{FF2B5EF4-FFF2-40B4-BE49-F238E27FC236}">
                <a16:creationId xmlns:a16="http://schemas.microsoft.com/office/drawing/2014/main" id="{ED810C04-2602-6576-DC83-2790283D7766}"/>
              </a:ext>
            </a:extLst>
          </p:cNvPr>
          <p:cNvPicPr preferRelativeResize="0"/>
          <p:nvPr/>
        </p:nvPicPr>
        <p:blipFill rotWithShape="1">
          <a:blip r:embed="rId5">
            <a:alphaModFix/>
          </a:blip>
          <a:srcRect/>
          <a:stretch/>
        </p:blipFill>
        <p:spPr>
          <a:xfrm>
            <a:off x="13422086" y="1488708"/>
            <a:ext cx="10504203" cy="10738583"/>
          </a:xfrm>
          <a:prstGeom prst="rect">
            <a:avLst/>
          </a:prstGeom>
          <a:noFill/>
          <a:ln>
            <a:noFill/>
          </a:ln>
          <a:effectLst>
            <a:outerShdw blurRad="415682" dist="38100" dir="5400000" algn="t" rotWithShape="0">
              <a:prstClr val="black">
                <a:alpha val="40000"/>
              </a:prstClr>
            </a:outerShdw>
          </a:effectLst>
        </p:spPr>
      </p:pic>
    </p:spTree>
    <p:extLst>
      <p:ext uri="{BB962C8B-B14F-4D97-AF65-F5344CB8AC3E}">
        <p14:creationId xmlns:p14="http://schemas.microsoft.com/office/powerpoint/2010/main" val="167539550"/>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44</a:t>
            </a:fld>
            <a:endParaRPr/>
          </a:p>
        </p:txBody>
      </p:sp>
      <p:sp>
        <p:nvSpPr>
          <p:cNvPr id="551" name="Title 4"/>
          <p:cNvSpPr txBox="1">
            <a:spLocks noGrp="1"/>
          </p:cNvSpPr>
          <p:nvPr>
            <p:ph type="title"/>
          </p:nvPr>
        </p:nvSpPr>
        <p:spPr>
          <a:xfrm>
            <a:off x="16264806" y="5515429"/>
            <a:ext cx="7021288" cy="2685141"/>
          </a:xfrm>
          <a:prstGeom prst="rect">
            <a:avLst/>
          </a:prstGeom>
        </p:spPr>
        <p:txBody>
          <a:bodyPr>
            <a:normAutofit fontScale="90000"/>
          </a:bodyPr>
          <a:lstStyle/>
          <a:p>
            <a:r>
              <a:rPr lang="en-US" b="0" dirty="0"/>
              <a:t>How can we as clinicians support self-managed abortion as part of the full range of safe abortion options?</a:t>
            </a:r>
          </a:p>
        </p:txBody>
      </p:sp>
      <p:pic>
        <p:nvPicPr>
          <p:cNvPr id="8" name="Google Shape;452;p39">
            <a:extLst>
              <a:ext uri="{FF2B5EF4-FFF2-40B4-BE49-F238E27FC236}">
                <a16:creationId xmlns:a16="http://schemas.microsoft.com/office/drawing/2014/main" id="{1C1FCF0B-BAD2-7E1C-FCF8-B5DF5CE73B12}"/>
              </a:ext>
            </a:extLst>
          </p:cNvPr>
          <p:cNvPicPr preferRelativeResize="0">
            <a:picLocks noGrp="1"/>
          </p:cNvPicPr>
          <p:nvPr>
            <p:ph type="pic" idx="13"/>
          </p:nvPr>
        </p:nvPicPr>
        <p:blipFill rotWithShape="1">
          <a:blip r:embed="rId3">
            <a:alphaModFix/>
          </a:blip>
          <a:srcRect l="-2612" r="-2612"/>
          <a:stretch/>
        </p:blipFill>
        <p:spPr>
          <a:prstGeom prst="rect">
            <a:avLst/>
          </a:prstGeom>
          <a:noFill/>
          <a:ln>
            <a:noFill/>
          </a:ln>
        </p:spPr>
      </p:pic>
      <p:sp>
        <p:nvSpPr>
          <p:cNvPr id="4" name="TextBox 3">
            <a:extLst>
              <a:ext uri="{FF2B5EF4-FFF2-40B4-BE49-F238E27FC236}">
                <a16:creationId xmlns:a16="http://schemas.microsoft.com/office/drawing/2014/main" id="{7993C38B-7EB6-A20D-2634-4A3F45D403D2}"/>
              </a:ext>
            </a:extLst>
          </p:cNvPr>
          <p:cNvSpPr txBox="1"/>
          <p:nvPr/>
        </p:nvSpPr>
        <p:spPr>
          <a:xfrm>
            <a:off x="21848087" y="13341668"/>
            <a:ext cx="2472150"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b="1" dirty="0">
                <a:solidFill>
                  <a:schemeClr val="bg2"/>
                </a:solidFill>
                <a:latin typeface="+mn-lt"/>
              </a:rPr>
              <a:t>Image Source: </a:t>
            </a:r>
            <a:r>
              <a:rPr lang="en-US" sz="1000" b="1" dirty="0" err="1">
                <a:solidFill>
                  <a:schemeClr val="bg2"/>
                </a:solidFill>
                <a:latin typeface="+mn-lt"/>
              </a:rPr>
              <a:t>Abortiononourownterms.org</a:t>
            </a:r>
            <a:endParaRPr lang="en-US" sz="1000" b="1" dirty="0">
              <a:solidFill>
                <a:schemeClr val="bg2"/>
              </a:solidFill>
              <a:latin typeface="+mn-lt"/>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1"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20415430"/>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45</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611665" y="391056"/>
            <a:ext cx="12902123" cy="1619736"/>
          </a:xfrm>
          <a:prstGeom prst="rect">
            <a:avLst/>
          </a:prstGeom>
        </p:spPr>
        <p:txBody>
          <a:bodyPr anchor="t">
            <a:noAutofit/>
          </a:bodyPr>
          <a:lstStyle/>
          <a:p>
            <a:pPr algn="l">
              <a:lnSpc>
                <a:spcPts val="12500"/>
              </a:lnSpc>
            </a:pPr>
            <a:r>
              <a:rPr lang="en-US" sz="8800"/>
              <a:t>Supporting SMA as clinicians</a:t>
            </a:r>
            <a:endParaRPr lang="en-US" sz="8800" b="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611665" y="2010792"/>
              <a:ext cx="12893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452896" y="1852402"/>
                <a:ext cx="1321021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516650" y="2871584"/>
            <a:ext cx="17225094" cy="10516668"/>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lnSpc>
                <a:spcPct val="100000"/>
              </a:lnSpc>
              <a:spcBef>
                <a:spcPts val="0"/>
              </a:spcBef>
              <a:buClr>
                <a:schemeClr val="bg2"/>
              </a:buClr>
            </a:pPr>
            <a:r>
              <a:rPr lang="en-US" sz="5400" b="0" dirty="0">
                <a:solidFill>
                  <a:schemeClr val="bg2"/>
                </a:solidFill>
                <a:latin typeface="+mn-lt"/>
              </a:rPr>
              <a:t>No mandatory reporting – use your discretion</a:t>
            </a:r>
          </a:p>
          <a:p>
            <a:pPr>
              <a:lnSpc>
                <a:spcPct val="100000"/>
              </a:lnSpc>
              <a:spcBef>
                <a:spcPts val="1000"/>
              </a:spcBef>
              <a:buClr>
                <a:schemeClr val="bg2"/>
              </a:buClr>
            </a:pPr>
            <a:r>
              <a:rPr lang="en-US" sz="5400" b="0" dirty="0">
                <a:solidFill>
                  <a:schemeClr val="bg2"/>
                </a:solidFill>
                <a:latin typeface="+mn-lt"/>
              </a:rPr>
              <a:t>Provide </a:t>
            </a:r>
            <a:r>
              <a:rPr lang="en-US" sz="5400" b="0" dirty="0">
                <a:solidFill>
                  <a:schemeClr val="accent1"/>
                </a:solidFill>
                <a:latin typeface="+mn-lt"/>
              </a:rPr>
              <a:t>INFORMATION</a:t>
            </a:r>
            <a:r>
              <a:rPr lang="en-US" sz="5400" b="0" dirty="0">
                <a:solidFill>
                  <a:schemeClr val="bg2"/>
                </a:solidFill>
                <a:latin typeface="+mn-lt"/>
              </a:rPr>
              <a:t> and </a:t>
            </a:r>
            <a:r>
              <a:rPr lang="en-US" sz="5400" b="0" dirty="0">
                <a:solidFill>
                  <a:schemeClr val="accent1"/>
                </a:solidFill>
                <a:latin typeface="+mn-lt"/>
              </a:rPr>
              <a:t>COUNSELING</a:t>
            </a:r>
            <a:r>
              <a:rPr lang="en-US" sz="5400" b="0" dirty="0">
                <a:solidFill>
                  <a:schemeClr val="bg2"/>
                </a:solidFill>
                <a:latin typeface="+mn-lt"/>
              </a:rPr>
              <a:t> about abortion options, including how to use abortion pills </a:t>
            </a:r>
          </a:p>
          <a:p>
            <a:pPr>
              <a:lnSpc>
                <a:spcPct val="100000"/>
              </a:lnSpc>
              <a:spcBef>
                <a:spcPts val="1000"/>
              </a:spcBef>
              <a:buClr>
                <a:schemeClr val="bg2"/>
              </a:buClr>
            </a:pPr>
            <a:r>
              <a:rPr lang="en-US" sz="5400" b="0" dirty="0">
                <a:solidFill>
                  <a:schemeClr val="bg2"/>
                </a:solidFill>
                <a:latin typeface="+mn-lt"/>
              </a:rPr>
              <a:t>Post abortion care mimics clinical presentation of EPL</a:t>
            </a:r>
          </a:p>
          <a:p>
            <a:pPr>
              <a:lnSpc>
                <a:spcPct val="100000"/>
              </a:lnSpc>
              <a:spcBef>
                <a:spcPts val="1000"/>
              </a:spcBef>
              <a:buClr>
                <a:schemeClr val="bg2"/>
              </a:buClr>
            </a:pPr>
            <a:r>
              <a:rPr lang="en-US" sz="5400" b="0" dirty="0">
                <a:solidFill>
                  <a:schemeClr val="bg2"/>
                </a:solidFill>
                <a:latin typeface="+mn-lt"/>
              </a:rPr>
              <a:t>Educate colleagues using values clarification</a:t>
            </a:r>
          </a:p>
          <a:p>
            <a:pPr>
              <a:lnSpc>
                <a:spcPct val="100000"/>
              </a:lnSpc>
              <a:spcBef>
                <a:spcPts val="1000"/>
              </a:spcBef>
              <a:buClr>
                <a:schemeClr val="bg2"/>
              </a:buClr>
            </a:pPr>
            <a:r>
              <a:rPr lang="en-US" sz="5400" b="0" dirty="0">
                <a:solidFill>
                  <a:schemeClr val="bg2"/>
                </a:solidFill>
                <a:latin typeface="+mn-lt"/>
              </a:rPr>
              <a:t>Review written policies and create policies</a:t>
            </a:r>
          </a:p>
          <a:p>
            <a:pPr>
              <a:lnSpc>
                <a:spcPct val="100000"/>
              </a:lnSpc>
              <a:spcBef>
                <a:spcPts val="1000"/>
              </a:spcBef>
              <a:buClr>
                <a:schemeClr val="bg2"/>
              </a:buClr>
            </a:pPr>
            <a:r>
              <a:rPr lang="en-US" sz="5400" b="0" dirty="0">
                <a:solidFill>
                  <a:schemeClr val="bg2"/>
                </a:solidFill>
                <a:latin typeface="+mn-lt"/>
              </a:rPr>
              <a:t>Get mandatory reporting &amp; HIPAA/privacy trainings for your institution</a:t>
            </a:r>
          </a:p>
          <a:p>
            <a:pPr>
              <a:lnSpc>
                <a:spcPct val="100000"/>
              </a:lnSpc>
              <a:spcBef>
                <a:spcPts val="1000"/>
              </a:spcBef>
              <a:buClr>
                <a:schemeClr val="bg2"/>
              </a:buClr>
            </a:pPr>
            <a:r>
              <a:rPr lang="en-US" sz="5400" b="0" dirty="0">
                <a:solidFill>
                  <a:schemeClr val="bg2"/>
                </a:solidFill>
                <a:latin typeface="+mn-lt"/>
              </a:rPr>
              <a:t>Speak about SMA with compassion, respect</a:t>
            </a:r>
          </a:p>
          <a:p>
            <a:pPr>
              <a:lnSpc>
                <a:spcPct val="100000"/>
              </a:lnSpc>
              <a:spcBef>
                <a:spcPts val="1000"/>
              </a:spcBef>
              <a:buClr>
                <a:schemeClr val="bg2"/>
              </a:buClr>
            </a:pPr>
            <a:r>
              <a:rPr lang="en-US" sz="5400" b="0" dirty="0">
                <a:solidFill>
                  <a:schemeClr val="bg2"/>
                </a:solidFill>
                <a:latin typeface="+mn-lt"/>
              </a:rPr>
              <a:t>Abortion Defense Network: </a:t>
            </a:r>
            <a:r>
              <a:rPr lang="en-US" sz="5400" b="0" i="0" dirty="0" err="1">
                <a:solidFill>
                  <a:schemeClr val="bg2"/>
                </a:solidFill>
                <a:latin typeface="+mn-lt"/>
                <a:ea typeface="+mn-ea"/>
                <a:cs typeface="+mn-cs"/>
                <a:sym typeface="Calibri"/>
              </a:rPr>
              <a:t>abortiondefensenetwork.org</a:t>
            </a:r>
            <a:endParaRPr lang="en-US" sz="5400" b="0" i="0" dirty="0">
              <a:solidFill>
                <a:schemeClr val="bg2"/>
              </a:solidFill>
              <a:latin typeface="+mn-lt"/>
              <a:ea typeface="+mn-ea"/>
              <a:cs typeface="+mn-cs"/>
              <a:sym typeface="Calibri"/>
            </a:endParaRPr>
          </a:p>
          <a:p>
            <a:pPr>
              <a:lnSpc>
                <a:spcPct val="100000"/>
              </a:lnSpc>
              <a:spcBef>
                <a:spcPts val="1000"/>
              </a:spcBef>
              <a:buClr>
                <a:schemeClr val="bg2"/>
              </a:buClr>
            </a:pPr>
            <a:endParaRPr lang="en-US" sz="5400" b="0" dirty="0">
              <a:solidFill>
                <a:schemeClr val="bg2"/>
              </a:solidFill>
              <a:latin typeface="+mn-lt"/>
            </a:endParaRPr>
          </a:p>
        </p:txBody>
      </p:sp>
      <p:pic>
        <p:nvPicPr>
          <p:cNvPr id="7" name="Picture 6">
            <a:extLst>
              <a:ext uri="{FF2B5EF4-FFF2-40B4-BE49-F238E27FC236}">
                <a16:creationId xmlns:a16="http://schemas.microsoft.com/office/drawing/2014/main" id="{28367DDA-9C45-D304-D275-4B283B72A4E0}"/>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1" y="-491000"/>
            <a:ext cx="6516650" cy="13633032"/>
          </a:xfrm>
          <a:prstGeom prst="rect">
            <a:avLst/>
          </a:prstGeom>
        </p:spPr>
      </p:pic>
    </p:spTree>
    <p:extLst>
      <p:ext uri="{BB962C8B-B14F-4D97-AF65-F5344CB8AC3E}">
        <p14:creationId xmlns:p14="http://schemas.microsoft.com/office/powerpoint/2010/main" val="131873096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065244" y="5238264"/>
            <a:ext cx="8253512" cy="1619736"/>
          </a:xfrm>
          <a:prstGeom prst="rect">
            <a:avLst/>
          </a:prstGeom>
        </p:spPr>
        <p:txBody>
          <a:bodyPr anchor="t">
            <a:noAutofit/>
          </a:bodyPr>
          <a:lstStyle/>
          <a:p>
            <a:pPr algn="ctr">
              <a:lnSpc>
                <a:spcPts val="12500"/>
              </a:lnSpc>
            </a:pPr>
            <a:r>
              <a:rPr lang="en-US" sz="125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Optional Case Studies</a:t>
            </a:r>
            <a:endParaRPr lang="en-US" sz="125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997716" y="8458200"/>
              <a:ext cx="8321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838949" y="8299810"/>
                <a:ext cx="8638214" cy="399386"/>
              </a:xfrm>
              <a:prstGeom prst="rect">
                <a:avLst/>
              </a:prstGeom>
            </p:spPr>
          </p:pic>
        </mc:Fallback>
      </mc:AlternateContent>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3226479519"/>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47</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397955" y="2742729"/>
            <a:ext cx="11588090" cy="8230541"/>
          </a:xfrm>
          <a:prstGeom prst="rect">
            <a:avLst/>
          </a:prstGeom>
        </p:spPr>
        <p:txBody>
          <a:bodyPr anchor="t">
            <a:noAutofit/>
          </a:bodyPr>
          <a:lstStyle/>
          <a:p>
            <a:pPr algn="ctr">
              <a:lnSpc>
                <a:spcPts val="12500"/>
              </a:lnSpc>
            </a:pPr>
            <a:r>
              <a:rPr lang="en-US" sz="9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What challenges do you anticipate if you were to try to provide medication abortion care in your office?</a:t>
            </a:r>
            <a:endParaRPr lang="en-US" sz="9600" dirty="0"/>
          </a:p>
        </p:txBody>
      </p:sp>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216336211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48</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836057" y="2413000"/>
            <a:ext cx="11734290" cy="1619736"/>
          </a:xfrm>
          <a:prstGeom prst="rect">
            <a:avLst/>
          </a:prstGeom>
        </p:spPr>
        <p:txBody>
          <a:bodyPr anchor="t">
            <a:noAutofit/>
          </a:bodyPr>
          <a:lstStyle/>
          <a:p>
            <a:pPr algn="l">
              <a:lnSpc>
                <a:spcPts val="12500"/>
              </a:lnSpc>
            </a:pPr>
            <a:r>
              <a:rPr lang="en-US" sz="880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Issues to think about</a:t>
            </a:r>
            <a:endParaRPr lang="en-US" sz="880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860222" y="4032736"/>
              <a:ext cx="8778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701455" y="3874346"/>
                <a:ext cx="909541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836058" y="4553987"/>
            <a:ext cx="11734289" cy="523056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914400" indent="-914400">
              <a:spcBef>
                <a:spcPts val="0"/>
              </a:spcBef>
              <a:buClr>
                <a:schemeClr val="bg2"/>
              </a:buClr>
              <a:buFont typeface="+mj-lt"/>
              <a:buAutoNum type="arabicPeriod"/>
            </a:pPr>
            <a:r>
              <a:rPr lang="en-US" sz="5400" b="0" dirty="0">
                <a:solidFill>
                  <a:schemeClr val="bg2"/>
                </a:solidFill>
                <a:latin typeface="+mn-lt"/>
                <a:ea typeface="Calibri"/>
                <a:cs typeface="Calibri"/>
                <a:sym typeface="Calibri"/>
              </a:rPr>
              <a:t>Special considerations if you receive federal funding</a:t>
            </a:r>
          </a:p>
          <a:p>
            <a:pPr marL="914400" indent="-914400">
              <a:spcBef>
                <a:spcPts val="0"/>
              </a:spcBef>
              <a:buClr>
                <a:schemeClr val="bg2"/>
              </a:buClr>
              <a:buFont typeface="+mj-lt"/>
              <a:buAutoNum type="arabicPeriod"/>
            </a:pPr>
            <a:r>
              <a:rPr lang="en-US" sz="5400" b="0" dirty="0">
                <a:solidFill>
                  <a:schemeClr val="bg2"/>
                </a:solidFill>
                <a:latin typeface="+mn-lt"/>
                <a:ea typeface="Calibri"/>
                <a:cs typeface="Calibri"/>
                <a:sym typeface="Calibri"/>
              </a:rPr>
              <a:t>Laws regulating abortion in your state</a:t>
            </a:r>
          </a:p>
          <a:p>
            <a:pPr marL="914400" indent="-914400">
              <a:spcBef>
                <a:spcPts val="0"/>
              </a:spcBef>
              <a:buClr>
                <a:schemeClr val="bg2"/>
              </a:buClr>
              <a:buFont typeface="+mj-lt"/>
              <a:buAutoNum type="arabicPeriod"/>
            </a:pPr>
            <a:r>
              <a:rPr lang="en-US" sz="5400" b="0" dirty="0">
                <a:solidFill>
                  <a:schemeClr val="bg2"/>
                </a:solidFill>
                <a:latin typeface="+mn-lt"/>
                <a:cs typeface="Calibri"/>
                <a:sym typeface="Calibri"/>
              </a:rPr>
              <a:t>Organize a planning committee</a:t>
            </a:r>
          </a:p>
          <a:p>
            <a:pPr marL="914400" indent="-914400">
              <a:spcBef>
                <a:spcPts val="0"/>
              </a:spcBef>
              <a:buClr>
                <a:schemeClr val="bg2"/>
              </a:buClr>
              <a:buFont typeface="+mj-lt"/>
              <a:buAutoNum type="arabicPeriod"/>
            </a:pPr>
            <a:r>
              <a:rPr lang="en-US" sz="5400" b="0" dirty="0">
                <a:solidFill>
                  <a:schemeClr val="bg2"/>
                </a:solidFill>
                <a:latin typeface="+mn-lt"/>
                <a:cs typeface="Calibri"/>
                <a:sym typeface="Calibri"/>
              </a:rPr>
              <a:t>Staff support</a:t>
            </a:r>
          </a:p>
          <a:p>
            <a:pPr marL="914400" indent="-914400">
              <a:spcBef>
                <a:spcPts val="0"/>
              </a:spcBef>
              <a:buClr>
                <a:schemeClr val="bg2"/>
              </a:buClr>
              <a:buFont typeface="+mj-lt"/>
              <a:buAutoNum type="arabicPeriod"/>
            </a:pPr>
            <a:r>
              <a:rPr lang="en-US" sz="5400" b="0" dirty="0">
                <a:solidFill>
                  <a:schemeClr val="bg2"/>
                </a:solidFill>
                <a:latin typeface="+mn-lt"/>
                <a:cs typeface="Calibri"/>
                <a:sym typeface="Calibri"/>
              </a:rPr>
              <a:t>Pharmacy</a:t>
            </a:r>
          </a:p>
          <a:p>
            <a:pPr marL="914400" indent="-914400">
              <a:spcBef>
                <a:spcPts val="0"/>
              </a:spcBef>
              <a:buClr>
                <a:schemeClr val="bg2"/>
              </a:buClr>
              <a:buFont typeface="+mj-lt"/>
              <a:buAutoNum type="arabicPeriod"/>
            </a:pPr>
            <a:r>
              <a:rPr lang="en-US" sz="5400" b="0" dirty="0">
                <a:solidFill>
                  <a:schemeClr val="bg2"/>
                </a:solidFill>
                <a:latin typeface="+mn-lt"/>
                <a:cs typeface="Calibri"/>
                <a:sym typeface="Calibri"/>
              </a:rPr>
              <a:t>Clinical policies + procedures</a:t>
            </a:r>
          </a:p>
          <a:p>
            <a:pPr marL="914400" indent="-914400">
              <a:spcBef>
                <a:spcPts val="0"/>
              </a:spcBef>
              <a:buClr>
                <a:schemeClr val="bg2"/>
              </a:buClr>
              <a:buFont typeface="+mj-lt"/>
              <a:buAutoNum type="arabicPeriod"/>
            </a:pPr>
            <a:r>
              <a:rPr lang="en-US" sz="5400" b="0" dirty="0">
                <a:solidFill>
                  <a:schemeClr val="bg2"/>
                </a:solidFill>
                <a:latin typeface="+mn-lt"/>
                <a:cs typeface="Calibri"/>
                <a:sym typeface="Calibri"/>
              </a:rPr>
              <a:t>Billing and reimbursement</a:t>
            </a:r>
          </a:p>
          <a:p>
            <a:pPr marL="914400" indent="-914400">
              <a:spcBef>
                <a:spcPts val="0"/>
              </a:spcBef>
              <a:buClr>
                <a:schemeClr val="bg2"/>
              </a:buClr>
              <a:buFont typeface="+mj-lt"/>
              <a:buAutoNum type="arabicPeriod"/>
            </a:pPr>
            <a:r>
              <a:rPr lang="en-US" sz="5400" b="0" dirty="0">
                <a:solidFill>
                  <a:schemeClr val="bg2"/>
                </a:solidFill>
                <a:latin typeface="+mn-lt"/>
                <a:cs typeface="Calibri"/>
                <a:sym typeface="Calibri"/>
              </a:rPr>
              <a:t>Professional liability insurance</a:t>
            </a:r>
            <a:endParaRPr lang="en-US" sz="5400" b="0" dirty="0">
              <a:solidFill>
                <a:schemeClr val="bg2"/>
              </a:solidFill>
              <a:latin typeface="+mn-lt"/>
            </a:endParaRPr>
          </a:p>
        </p:txBody>
      </p:sp>
      <p:pic>
        <p:nvPicPr>
          <p:cNvPr id="4" name="Picture 3">
            <a:extLst>
              <a:ext uri="{FF2B5EF4-FFF2-40B4-BE49-F238E27FC236}">
                <a16:creationId xmlns:a16="http://schemas.microsoft.com/office/drawing/2014/main" id="{C5BE0AF4-0592-9AA9-44A7-A11B042DD8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657943" y="2413000"/>
            <a:ext cx="8890000" cy="8890000"/>
          </a:xfrm>
          <a:prstGeom prst="rect">
            <a:avLst/>
          </a:prstGeom>
        </p:spPr>
      </p:pic>
      <p:pic>
        <p:nvPicPr>
          <p:cNvPr id="2" name="Picture 1">
            <a:extLst>
              <a:ext uri="{FF2B5EF4-FFF2-40B4-BE49-F238E27FC236}">
                <a16:creationId xmlns:a16="http://schemas.microsoft.com/office/drawing/2014/main" id="{B3EE6E4A-0B9B-9F5B-1BE2-4B51C26766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10343" y="2565400"/>
            <a:ext cx="8890000" cy="8890000"/>
          </a:xfrm>
          <a:prstGeom prst="rect">
            <a:avLst/>
          </a:prstGeom>
        </p:spPr>
      </p:pic>
    </p:spTree>
    <p:extLst>
      <p:ext uri="{BB962C8B-B14F-4D97-AF65-F5344CB8AC3E}">
        <p14:creationId xmlns:p14="http://schemas.microsoft.com/office/powerpoint/2010/main" val="83725778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FE09FD3-C1F9-AD4A-B78C-681CD6AF43A7}"/>
              </a:ext>
            </a:extLst>
          </p:cNvPr>
          <p:cNvPicPr>
            <a:picLocks noGrp="1" noChangeAspect="1"/>
          </p:cNvPicPr>
          <p:nvPr>
            <p:ph type="pic"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389" r="16389"/>
          <a:stretch>
            <a:fillRect/>
          </a:stretch>
        </p:blipFill>
        <p:spPr>
          <a:xfrm>
            <a:off x="10553700" y="0"/>
            <a:ext cx="13830300" cy="13715996"/>
          </a:xfrm>
        </p:spPr>
      </p:pic>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49</a:t>
            </a:fld>
            <a:endParaRPr/>
          </a:p>
        </p:txBody>
      </p:sp>
      <p:pic>
        <p:nvPicPr>
          <p:cNvPr id="11" name="Shape 521">
            <a:extLst>
              <a:ext uri="{FF2B5EF4-FFF2-40B4-BE49-F238E27FC236}">
                <a16:creationId xmlns:a16="http://schemas.microsoft.com/office/drawing/2014/main" id="{0E06862D-A11C-4D44-8EAA-EEE9C16157D3}"/>
              </a:ext>
            </a:extLst>
          </p:cNvPr>
          <p:cNvPicPr preferRelativeResize="0">
            <a:picLocks noChangeAspect="1" noChangeArrowheads="1"/>
          </p:cNvPicPr>
          <p:nvPr/>
        </p:nvPicPr>
        <p:blipFill rotWithShape="1">
          <a:blip r:embed="rId5">
            <a:extLst>
              <a:ext uri="{28A0092B-C50C-407E-A947-70E740481C1C}">
                <a14:useLocalDpi xmlns:a14="http://schemas.microsoft.com/office/drawing/2010/main" val="0"/>
              </a:ext>
            </a:extLst>
          </a:blip>
          <a:srcRect t="-21863" b="-21863"/>
          <a:stretch/>
        </p:blipFill>
        <p:spPr bwMode="auto">
          <a:xfrm>
            <a:off x="14646658" y="-100600"/>
            <a:ext cx="5644384" cy="6958598"/>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74147AD9-EB4B-9E45-9945-7EDA28FBE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59" r="1359"/>
          <a:stretch/>
        </p:blipFill>
        <p:spPr bwMode="auto">
          <a:xfrm>
            <a:off x="15083567" y="6580682"/>
            <a:ext cx="4770565" cy="6346171"/>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1419333" y="2903975"/>
            <a:ext cx="8262257" cy="10022878"/>
          </a:xfrm>
          <a:prstGeom prst="rect">
            <a:avLst/>
          </a:prstGeom>
        </p:spPr>
        <p:txBody>
          <a:bodyPr anchor="t">
            <a:normAutofit/>
          </a:bodyPr>
          <a:lstStyle/>
          <a:p>
            <a:pPr>
              <a:lnSpc>
                <a:spcPts val="12500"/>
              </a:lnSpc>
            </a:pPr>
            <a:r>
              <a:rPr lang="en-US" sz="10000" b="0"/>
              <a:t>RESOURCES.</a:t>
            </a:r>
          </a:p>
        </p:txBody>
      </p:sp>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EFFCAE5-B61E-B842-AEEF-BC07B7EFF8D4}"/>
                  </a:ext>
                </a:extLst>
              </p14:cNvPr>
              <p14:cNvContentPartPr/>
              <p14:nvPr/>
            </p14:nvContentPartPr>
            <p14:xfrm>
              <a:off x="1605236" y="4527536"/>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8"/>
              <a:stretch>
                <a:fillRect/>
              </a:stretch>
            </p:blipFill>
            <p:spPr>
              <a:xfrm>
                <a:off x="1446472" y="4370020"/>
                <a:ext cx="6462541" cy="360394"/>
              </a:xfrm>
              <a:prstGeom prst="rect">
                <a:avLst/>
              </a:prstGeom>
            </p:spPr>
          </p:pic>
        </mc:Fallback>
      </mc:AlternateContent>
      <p:sp>
        <p:nvSpPr>
          <p:cNvPr id="17" name="Rectangle 16">
            <a:extLst>
              <a:ext uri="{FF2B5EF4-FFF2-40B4-BE49-F238E27FC236}">
                <a16:creationId xmlns:a16="http://schemas.microsoft.com/office/drawing/2014/main" id="{5DBB0276-3B7E-7E45-9DF9-841A949404E5}"/>
              </a:ext>
            </a:extLst>
          </p:cNvPr>
          <p:cNvSpPr/>
          <p:nvPr/>
        </p:nvSpPr>
        <p:spPr>
          <a:xfrm>
            <a:off x="1182198" y="4822259"/>
            <a:ext cx="7339457" cy="6186309"/>
          </a:xfrm>
          <a:prstGeom prst="rect">
            <a:avLst/>
          </a:prstGeom>
        </p:spPr>
        <p:txBody>
          <a:bodyPr wrap="square">
            <a:spAutoFit/>
          </a:bodyPr>
          <a:lstStyle/>
          <a:p>
            <a:pPr marL="571500" indent="-571500" hangingPunct="1">
              <a:buClr>
                <a:schemeClr val="bg2"/>
              </a:buClr>
              <a:buFont typeface="Arial" panose="020B0604020202020204" pitchFamily="34" charset="0"/>
              <a:buChar char="•"/>
            </a:pPr>
            <a:r>
              <a:rPr lang="en-US" dirty="0">
                <a:solidFill>
                  <a:schemeClr val="bg2"/>
                </a:solidFill>
                <a:latin typeface="Tw Cen MT" panose="020B0602020104020603" pitchFamily="34" charset="77"/>
                <a:ea typeface="Open Sans Extrabold" panose="020B0606030504020204" pitchFamily="34" charset="0"/>
                <a:cs typeface="Open Sans Extrabold" panose="020B0606030504020204" pitchFamily="34" charset="0"/>
              </a:rPr>
              <a:t>Telehealth Care for Medication Abortion Workflow</a:t>
            </a:r>
          </a:p>
          <a:p>
            <a:pPr marL="571500" indent="-571500" hangingPunct="1">
              <a:buClr>
                <a:schemeClr val="bg2"/>
              </a:buClr>
              <a:buFont typeface="Arial" panose="020B0604020202020204" pitchFamily="34" charset="0"/>
              <a:buChar char="•"/>
            </a:pPr>
            <a:r>
              <a:rPr lang="en-US" dirty="0">
                <a:solidFill>
                  <a:schemeClr val="bg2"/>
                </a:solidFill>
                <a:latin typeface="Tw Cen MT" panose="020B0602020104020603" pitchFamily="34" charset="77"/>
                <a:ea typeface="Open Sans Extrabold" panose="020B0606030504020204" pitchFamily="34" charset="0"/>
                <a:cs typeface="Open Sans Extrabold" panose="020B0606030504020204" pitchFamily="34" charset="0"/>
              </a:rPr>
              <a:t>Early Abortion Options</a:t>
            </a:r>
          </a:p>
          <a:p>
            <a:pPr marL="571500" indent="-571500" hangingPunct="1">
              <a:buClr>
                <a:schemeClr val="bg2"/>
              </a:buClr>
              <a:buFont typeface="Arial" panose="020B0604020202020204" pitchFamily="34" charset="0"/>
              <a:buChar char="•"/>
            </a:pPr>
            <a:r>
              <a:rPr lang="en-US" dirty="0">
                <a:solidFill>
                  <a:schemeClr val="bg2"/>
                </a:solidFill>
                <a:latin typeface="Tw Cen MT" panose="020B0602020104020603" pitchFamily="34" charset="77"/>
                <a:ea typeface="Open Sans Extrabold" panose="020B0606030504020204" pitchFamily="34" charset="0"/>
                <a:cs typeface="Open Sans Extrabold" panose="020B0606030504020204" pitchFamily="34" charset="0"/>
              </a:rPr>
              <a:t>Medication Abortion FAQ</a:t>
            </a:r>
          </a:p>
          <a:p>
            <a:pPr marL="571500" indent="-571500" hangingPunct="1">
              <a:buClr>
                <a:schemeClr val="bg2"/>
              </a:buClr>
              <a:buFont typeface="Arial" panose="020B0604020202020204" pitchFamily="34" charset="0"/>
              <a:buChar char="•"/>
            </a:pPr>
            <a:r>
              <a:rPr lang="en-US" dirty="0">
                <a:solidFill>
                  <a:schemeClr val="bg2"/>
                </a:solidFill>
                <a:latin typeface="Tw Cen MT" panose="020B0602020104020603" pitchFamily="34" charset="77"/>
                <a:ea typeface="Open Sans Extrabold" panose="020B0606030504020204" pitchFamily="34" charset="0"/>
                <a:cs typeface="Open Sans Extrabold" panose="020B0606030504020204" pitchFamily="34" charset="0"/>
              </a:rPr>
              <a:t>Protocol for Medication Abortion Using Mifepristone and Misoprostol</a:t>
            </a:r>
          </a:p>
          <a:p>
            <a:pPr marL="571500" indent="-571500" hangingPunct="1">
              <a:buClr>
                <a:schemeClr val="bg2"/>
              </a:buClr>
              <a:buFont typeface="Arial" panose="020B0604020202020204" pitchFamily="34" charset="0"/>
              <a:buChar char="•"/>
            </a:pPr>
            <a:r>
              <a:rPr lang="en-US" dirty="0">
                <a:solidFill>
                  <a:schemeClr val="bg2"/>
                </a:solidFill>
                <a:latin typeface="Tw Cen MT" panose="020B0602020104020603" pitchFamily="34" charset="77"/>
                <a:ea typeface="Open Sans Extrabold" panose="020B0606030504020204" pitchFamily="34" charset="0"/>
                <a:cs typeface="Open Sans Extrabold" panose="020B0606030504020204" pitchFamily="34" charset="0"/>
              </a:rPr>
              <a:t>Coding for Medication Abortion using Mifepristone and Misoprostol</a:t>
            </a:r>
          </a:p>
          <a:p>
            <a:pPr marL="571500" indent="-571500" hangingPunct="1">
              <a:buClr>
                <a:schemeClr val="bg2"/>
              </a:buClr>
              <a:buFont typeface="Arial" panose="020B0604020202020204" pitchFamily="34" charset="0"/>
              <a:buChar char="•"/>
            </a:pPr>
            <a:r>
              <a:rPr lang="en-US" dirty="0">
                <a:solidFill>
                  <a:schemeClr val="bg2"/>
                </a:solidFill>
                <a:latin typeface="Tw Cen MT" panose="020B0602020104020603" pitchFamily="34" charset="77"/>
                <a:ea typeface="Open Sans Extrabold" panose="020B0606030504020204" pitchFamily="34" charset="0"/>
                <a:cs typeface="Open Sans Extrabold" panose="020B0606030504020204" pitchFamily="34" charset="0"/>
              </a:rPr>
              <a:t>Sam’s Medication Abortion Zine</a:t>
            </a:r>
          </a:p>
          <a:p>
            <a:pPr marL="571500" indent="-571500" hangingPunct="1">
              <a:buClr>
                <a:schemeClr val="bg2"/>
              </a:buClr>
              <a:buFont typeface="Arial" panose="020B0604020202020204" pitchFamily="34" charset="0"/>
              <a:buChar char="•"/>
            </a:pPr>
            <a:r>
              <a:rPr lang="en-US" dirty="0">
                <a:solidFill>
                  <a:schemeClr val="bg2"/>
                </a:solidFill>
                <a:latin typeface="Tw Cen MT" panose="020B0602020104020603" pitchFamily="34" charset="77"/>
                <a:ea typeface="Open Sans Extrabold" panose="020B0606030504020204" pitchFamily="34" charset="0"/>
                <a:cs typeface="Open Sans Extrabold" panose="020B0606030504020204" pitchFamily="34" charset="0"/>
              </a:rPr>
              <a:t>Algorithm for Phone Triage of Bleeding with Medication Abortion</a:t>
            </a:r>
          </a:p>
        </p:txBody>
      </p:sp>
    </p:spTree>
    <p:extLst>
      <p:ext uri="{BB962C8B-B14F-4D97-AF65-F5344CB8AC3E}">
        <p14:creationId xmlns:p14="http://schemas.microsoft.com/office/powerpoint/2010/main" val="344984710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743F8C-FA49-AA1D-6A3B-F998878D8161}"/>
              </a:ext>
            </a:extLst>
          </p:cNvPr>
          <p:cNvSpPr>
            <a:spLocks noGrp="1"/>
          </p:cNvSpPr>
          <p:nvPr>
            <p:ph type="title"/>
          </p:nvPr>
        </p:nvSpPr>
        <p:spPr>
          <a:xfrm>
            <a:off x="794004" y="5132831"/>
            <a:ext cx="9081516" cy="3962400"/>
          </a:xfrm>
        </p:spPr>
        <p:txBody>
          <a:bodyPr>
            <a:noAutofit/>
          </a:bodyPr>
          <a:lstStyle/>
          <a:p>
            <a:r>
              <a:rPr lang="en-US" sz="15000"/>
              <a:t>WHY I PROVIDE ABORTION CARE</a:t>
            </a:r>
          </a:p>
        </p:txBody>
      </p:sp>
      <p:pic>
        <p:nvPicPr>
          <p:cNvPr id="4" name="Picture 3">
            <a:extLst>
              <a:ext uri="{FF2B5EF4-FFF2-40B4-BE49-F238E27FC236}">
                <a16:creationId xmlns:a16="http://schemas.microsoft.com/office/drawing/2014/main" id="{D6FC0169-E49F-3C11-775D-9BBAE571801D}"/>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8773366" y="-802678"/>
            <a:ext cx="15610634" cy="15321355"/>
          </a:xfrm>
          <a:prstGeom prst="rect">
            <a:avLst/>
          </a:prstGeom>
        </p:spPr>
      </p:pic>
      <p:sp>
        <p:nvSpPr>
          <p:cNvPr id="5" name="Rectangle 7">
            <a:extLst>
              <a:ext uri="{FF2B5EF4-FFF2-40B4-BE49-F238E27FC236}">
                <a16:creationId xmlns:a16="http://schemas.microsoft.com/office/drawing/2014/main" id="{02CF274D-D3EF-9133-AB63-A21401C87625}"/>
              </a:ext>
            </a:extLst>
          </p:cNvPr>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a:t>
            </a:fld>
            <a:endParaRPr/>
          </a:p>
        </p:txBody>
      </p:sp>
    </p:spTree>
    <p:extLst>
      <p:ext uri="{BB962C8B-B14F-4D97-AF65-F5344CB8AC3E}">
        <p14:creationId xmlns:p14="http://schemas.microsoft.com/office/powerpoint/2010/main" val="1670560255"/>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88623" y="-141934"/>
            <a:ext cx="15252782" cy="1193230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0"/>
            <a:r>
              <a:rPr lang="en-US" sz="1000" dirty="0">
                <a:solidFill>
                  <a:schemeClr val="bg2"/>
                </a:solidFill>
              </a:rPr>
              <a:t>Abortion care guideline. Geneva: World Health Organization; 2022. </a:t>
            </a:r>
            <a:r>
              <a:rPr lang="en-US" sz="1000" dirty="0" err="1">
                <a:solidFill>
                  <a:schemeClr val="bg2"/>
                </a:solidFill>
              </a:rPr>
              <a:t>Licence</a:t>
            </a:r>
            <a:r>
              <a:rPr lang="en-US" sz="1000" dirty="0">
                <a:solidFill>
                  <a:schemeClr val="bg2"/>
                </a:solidFill>
              </a:rPr>
              <a:t>: CC BY-NC-SA 3.0 IGO.</a:t>
            </a:r>
          </a:p>
          <a:p>
            <a:pPr lvl="0"/>
            <a:r>
              <a:rPr lang="en-US" sz="1000" dirty="0">
                <a:solidFill>
                  <a:schemeClr val="bg2"/>
                </a:solidFill>
              </a:rPr>
              <a:t>Access Delivered A Toolkit for Providers Offering Medication Abortion. </a:t>
            </a:r>
            <a:r>
              <a:rPr lang="en-US" sz="1000" dirty="0" err="1">
                <a:solidFill>
                  <a:schemeClr val="bg2"/>
                </a:solidFill>
              </a:rPr>
              <a:t>Familymedicine.uw.edu</a:t>
            </a:r>
            <a:r>
              <a:rPr lang="en-US" sz="1000" dirty="0">
                <a:solidFill>
                  <a:schemeClr val="bg2"/>
                </a:solidFill>
              </a:rPr>
              <a:t>. https://</a:t>
            </a:r>
            <a:r>
              <a:rPr lang="en-US" sz="1000" dirty="0" err="1">
                <a:solidFill>
                  <a:schemeClr val="bg2"/>
                </a:solidFill>
              </a:rPr>
              <a:t>familymedicine.uw.edu</a:t>
            </a:r>
            <a:r>
              <a:rPr lang="en-US" sz="1000" dirty="0">
                <a:solidFill>
                  <a:schemeClr val="bg2"/>
                </a:solidFill>
              </a:rPr>
              <a:t>/</a:t>
            </a:r>
            <a:r>
              <a:rPr lang="en-US" sz="1000" dirty="0" err="1">
                <a:solidFill>
                  <a:schemeClr val="bg2"/>
                </a:solidFill>
              </a:rPr>
              <a:t>accessdelivered</a:t>
            </a:r>
            <a:r>
              <a:rPr lang="en-US" sz="1000" dirty="0">
                <a:solidFill>
                  <a:schemeClr val="bg2"/>
                </a:solidFill>
              </a:rPr>
              <a:t>/. Published 2022. Accessed May 19, 2022.</a:t>
            </a:r>
          </a:p>
          <a:p>
            <a:pPr lvl="0"/>
            <a:r>
              <a:rPr lang="en-US" sz="1000" dirty="0">
                <a:solidFill>
                  <a:schemeClr val="bg2"/>
                </a:solidFill>
              </a:rPr>
              <a:t>Aiken ARA, Broussard K, Johnson DM, Padron E. Motivations and experiences of people seeking medication abortion online in the United States. </a:t>
            </a:r>
            <a:r>
              <a:rPr lang="en-US" sz="1000" dirty="0" err="1">
                <a:solidFill>
                  <a:schemeClr val="bg2"/>
                </a:solidFill>
              </a:rPr>
              <a:t>Perspect</a:t>
            </a:r>
            <a:r>
              <a:rPr lang="en-US" sz="1000" dirty="0">
                <a:solidFill>
                  <a:schemeClr val="bg2"/>
                </a:solidFill>
              </a:rPr>
              <a:t> Sex </a:t>
            </a:r>
            <a:r>
              <a:rPr lang="en-US" sz="1000" dirty="0" err="1">
                <a:solidFill>
                  <a:schemeClr val="bg2"/>
                </a:solidFill>
              </a:rPr>
              <a:t>Reprod</a:t>
            </a:r>
            <a:r>
              <a:rPr lang="en-US" sz="1000" dirty="0">
                <a:solidFill>
                  <a:schemeClr val="bg2"/>
                </a:solidFill>
              </a:rPr>
              <a:t> Health. 2018;50(4):157–163.</a:t>
            </a:r>
          </a:p>
          <a:p>
            <a:pPr lvl="0"/>
            <a:r>
              <a:rPr lang="en-US" sz="1000" dirty="0">
                <a:solidFill>
                  <a:schemeClr val="bg2"/>
                </a:solidFill>
              </a:rPr>
              <a:t>Aiken ARA, </a:t>
            </a:r>
            <a:r>
              <a:rPr lang="en-US" sz="1000" dirty="0" err="1">
                <a:solidFill>
                  <a:schemeClr val="bg2"/>
                </a:solidFill>
              </a:rPr>
              <a:t>Digol</a:t>
            </a:r>
            <a:r>
              <a:rPr lang="en-US" sz="1000" dirty="0">
                <a:solidFill>
                  <a:schemeClr val="bg2"/>
                </a:solidFill>
              </a:rPr>
              <a:t> I, Trussell J, </a:t>
            </a:r>
            <a:r>
              <a:rPr lang="en-US" sz="1000" dirty="0" err="1">
                <a:solidFill>
                  <a:schemeClr val="bg2"/>
                </a:solidFill>
              </a:rPr>
              <a:t>Gomperts</a:t>
            </a:r>
            <a:r>
              <a:rPr lang="en-US" sz="1000" dirty="0">
                <a:solidFill>
                  <a:schemeClr val="bg2"/>
                </a:solidFill>
              </a:rPr>
              <a:t> R. Self reported outcomes and adverse events after medical abortion through online telemedicine: population based study in the Republic of Ireland and Northern Ireland. BMJ. 2017;357:j2011. </a:t>
            </a:r>
          </a:p>
          <a:p>
            <a:pPr lvl="0"/>
            <a:r>
              <a:rPr lang="en-US" sz="1000" dirty="0">
                <a:solidFill>
                  <a:schemeClr val="bg2"/>
                </a:solidFill>
              </a:rPr>
              <a:t>Aiken A, Romanova E, </a:t>
            </a:r>
            <a:r>
              <a:rPr lang="en-US" sz="1000" dirty="0" err="1">
                <a:solidFill>
                  <a:schemeClr val="bg2"/>
                </a:solidFill>
              </a:rPr>
              <a:t>Morber</a:t>
            </a:r>
            <a:r>
              <a:rPr lang="en-US" sz="1000" dirty="0">
                <a:solidFill>
                  <a:schemeClr val="bg2"/>
                </a:solidFill>
              </a:rPr>
              <a:t> J, </a:t>
            </a:r>
            <a:r>
              <a:rPr lang="en-US" sz="1000" dirty="0" err="1">
                <a:solidFill>
                  <a:schemeClr val="bg2"/>
                </a:solidFill>
              </a:rPr>
              <a:t>Gomperts</a:t>
            </a:r>
            <a:r>
              <a:rPr lang="en-US" sz="1000" dirty="0">
                <a:solidFill>
                  <a:schemeClr val="bg2"/>
                </a:solidFill>
              </a:rPr>
              <a:t> R. Safety and effectiveness of self-managed medication abortion provided using online telemedicine in the United States: A population based study. </a:t>
            </a:r>
            <a:r>
              <a:rPr lang="en-US" sz="1000" i="1" dirty="0">
                <a:solidFill>
                  <a:schemeClr val="bg2"/>
                </a:solidFill>
              </a:rPr>
              <a:t>The Lancet Regional Health - Americas</a:t>
            </a:r>
            <a:r>
              <a:rPr lang="en-US" sz="1000" dirty="0">
                <a:solidFill>
                  <a:schemeClr val="bg2"/>
                </a:solidFill>
              </a:rPr>
              <a:t>. 2022:100200. doi:10.1016/j.lana.2022.100200</a:t>
            </a:r>
          </a:p>
          <a:p>
            <a:pPr lvl="0"/>
            <a:r>
              <a:rPr lang="en-US" sz="1000" dirty="0">
                <a:solidFill>
                  <a:schemeClr val="bg2"/>
                </a:solidFill>
              </a:rPr>
              <a:t>Aiken ARA, Starling JE, </a:t>
            </a:r>
            <a:r>
              <a:rPr lang="en-US" sz="1000" dirty="0" err="1">
                <a:solidFill>
                  <a:schemeClr val="bg2"/>
                </a:solidFill>
              </a:rPr>
              <a:t>Gomperts</a:t>
            </a:r>
            <a:r>
              <a:rPr lang="en-US" sz="1000" dirty="0">
                <a:solidFill>
                  <a:schemeClr val="bg2"/>
                </a:solidFill>
              </a:rPr>
              <a:t> R, Tec M, Scott JG, Aiken CE. Demand for self-managed online telemedicine abortion in the United States during the coronavirus disease 2019 (COVID-19) pandemic. </a:t>
            </a:r>
            <a:r>
              <a:rPr lang="en-US" sz="1000" dirty="0" err="1">
                <a:solidFill>
                  <a:schemeClr val="bg2"/>
                </a:solidFill>
              </a:rPr>
              <a:t>Obstet</a:t>
            </a:r>
            <a:r>
              <a:rPr lang="en-US" sz="1000" dirty="0">
                <a:solidFill>
                  <a:schemeClr val="bg2"/>
                </a:solidFill>
              </a:rPr>
              <a:t> Gynecol. 2020;136(4):835–837.</a:t>
            </a:r>
          </a:p>
          <a:p>
            <a:pPr lvl="0"/>
            <a:r>
              <a:rPr lang="en-US" sz="1000" dirty="0">
                <a:solidFill>
                  <a:schemeClr val="bg2"/>
                </a:solidFill>
              </a:rPr>
              <a:t>Aiken A, Starling J, </a:t>
            </a:r>
            <a:r>
              <a:rPr lang="en-US" sz="1000" dirty="0" err="1">
                <a:solidFill>
                  <a:schemeClr val="bg2"/>
                </a:solidFill>
              </a:rPr>
              <a:t>Gomperts</a:t>
            </a:r>
            <a:r>
              <a:rPr lang="en-US" sz="1000" dirty="0">
                <a:solidFill>
                  <a:schemeClr val="bg2"/>
                </a:solidFill>
              </a:rPr>
              <a:t> R. Factors associated with use of an online telemedicine service to access self-managed medical abortion in the US. JAMA </a:t>
            </a:r>
            <a:r>
              <a:rPr lang="en-US" sz="1000" dirty="0" err="1">
                <a:solidFill>
                  <a:schemeClr val="bg2"/>
                </a:solidFill>
              </a:rPr>
              <a:t>Netw</a:t>
            </a:r>
            <a:r>
              <a:rPr lang="en-US" sz="1000" dirty="0">
                <a:solidFill>
                  <a:schemeClr val="bg2"/>
                </a:solidFill>
              </a:rPr>
              <a:t> Open. 2021;4(5):e2111852.</a:t>
            </a:r>
          </a:p>
          <a:p>
            <a:pPr lvl="0"/>
            <a:r>
              <a:rPr lang="en-US" sz="1000" dirty="0">
                <a:solidFill>
                  <a:schemeClr val="bg2"/>
                </a:solidFill>
              </a:rPr>
              <a:t>All-Options: All-options pregnancy support. All-</a:t>
            </a:r>
            <a:r>
              <a:rPr lang="en-US" sz="1000" dirty="0" err="1">
                <a:solidFill>
                  <a:schemeClr val="bg2"/>
                </a:solidFill>
              </a:rPr>
              <a:t>options.org</a:t>
            </a:r>
            <a:r>
              <a:rPr lang="en-US" sz="1000" dirty="0">
                <a:solidFill>
                  <a:schemeClr val="bg2"/>
                </a:solidFill>
              </a:rPr>
              <a:t>. https://</a:t>
            </a:r>
            <a:r>
              <a:rPr lang="en-US" sz="1000" dirty="0" err="1">
                <a:solidFill>
                  <a:schemeClr val="bg2"/>
                </a:solidFill>
              </a:rPr>
              <a:t>www.all-options.org</a:t>
            </a:r>
            <a:r>
              <a:rPr lang="en-US" sz="1000" dirty="0">
                <a:solidFill>
                  <a:schemeClr val="bg2"/>
                </a:solidFill>
              </a:rPr>
              <a:t>/. Published 2022. Accessed May 19, 2022. </a:t>
            </a:r>
          </a:p>
          <a:p>
            <a:pPr lvl="0"/>
            <a:r>
              <a:rPr lang="en-US" sz="1000" dirty="0">
                <a:solidFill>
                  <a:schemeClr val="bg2"/>
                </a:solidFill>
              </a:rPr>
              <a:t>Anderson E, </a:t>
            </a:r>
            <a:r>
              <a:rPr lang="en-US" sz="1000" dirty="0" err="1">
                <a:solidFill>
                  <a:schemeClr val="bg2"/>
                </a:solidFill>
              </a:rPr>
              <a:t>Salganicoff</a:t>
            </a:r>
            <a:r>
              <a:rPr lang="en-US" sz="1000" dirty="0">
                <a:solidFill>
                  <a:schemeClr val="bg2"/>
                </a:solidFill>
              </a:rPr>
              <a:t> A, Sobel L. State Restrictions on Telehealth Abortion. KFF. https://</a:t>
            </a:r>
            <a:r>
              <a:rPr lang="en-US" sz="1000" dirty="0" err="1">
                <a:solidFill>
                  <a:schemeClr val="bg2"/>
                </a:solidFill>
              </a:rPr>
              <a:t>www.kff.org</a:t>
            </a:r>
            <a:r>
              <a:rPr lang="en-US" sz="1000" dirty="0">
                <a:solidFill>
                  <a:schemeClr val="bg2"/>
                </a:solidFill>
              </a:rPr>
              <a:t>/</a:t>
            </a:r>
            <a:r>
              <a:rPr lang="en-US" sz="1000" dirty="0" err="1">
                <a:solidFill>
                  <a:schemeClr val="bg2"/>
                </a:solidFill>
              </a:rPr>
              <a:t>womens</a:t>
            </a:r>
            <a:r>
              <a:rPr lang="en-US" sz="1000" dirty="0">
                <a:solidFill>
                  <a:schemeClr val="bg2"/>
                </a:solidFill>
              </a:rPr>
              <a:t>-health-policy/slide/state-restrictions-on-telehealth-abortion/. Published 2021. Accessed May 19, 2022.</a:t>
            </a:r>
          </a:p>
          <a:p>
            <a:pPr lvl="0"/>
            <a:r>
              <a:rPr lang="en-US" sz="1000" dirty="0">
                <a:solidFill>
                  <a:schemeClr val="bg2"/>
                </a:solidFill>
              </a:rPr>
              <a:t>An Overview of Abortion Laws. Guttmacher Institute. https://</a:t>
            </a:r>
            <a:r>
              <a:rPr lang="en-US" sz="1000" dirty="0" err="1">
                <a:solidFill>
                  <a:schemeClr val="bg2"/>
                </a:solidFill>
              </a:rPr>
              <a:t>www.guttmacher.org</a:t>
            </a:r>
            <a:r>
              <a:rPr lang="en-US" sz="1000" dirty="0">
                <a:solidFill>
                  <a:schemeClr val="bg2"/>
                </a:solidFill>
              </a:rPr>
              <a:t>/state-policy/explore/overview-abortion-laws. Published 2022. Accessed May 19, 2022.</a:t>
            </a:r>
          </a:p>
          <a:p>
            <a:pPr lvl="0"/>
            <a:r>
              <a:rPr lang="en-US" sz="1000" dirty="0">
                <a:solidFill>
                  <a:schemeClr val="bg2"/>
                </a:solidFill>
              </a:rPr>
              <a:t>Baird D. Mode of action of medical methods of abortion. </a:t>
            </a:r>
            <a:r>
              <a:rPr lang="en-US" sz="1000" i="1" dirty="0">
                <a:solidFill>
                  <a:schemeClr val="bg2"/>
                </a:solidFill>
              </a:rPr>
              <a:t>JAMWA</a:t>
            </a:r>
            <a:r>
              <a:rPr lang="en-US" sz="1000" dirty="0">
                <a:solidFill>
                  <a:schemeClr val="bg2"/>
                </a:solidFill>
              </a:rPr>
              <a:t>. 2000; </a:t>
            </a:r>
            <a:r>
              <a:rPr lang="en-US" sz="1000" b="1" dirty="0">
                <a:solidFill>
                  <a:schemeClr val="bg2"/>
                </a:solidFill>
              </a:rPr>
              <a:t>35</a:t>
            </a:r>
            <a:r>
              <a:rPr lang="en-US" sz="1000" dirty="0">
                <a:solidFill>
                  <a:schemeClr val="bg2"/>
                </a:solidFill>
              </a:rPr>
              <a:t>(3): S121-126. </a:t>
            </a:r>
          </a:p>
          <a:p>
            <a:pPr lvl="0"/>
            <a:r>
              <a:rPr lang="en-US" sz="1000" dirty="0">
                <a:solidFill>
                  <a:schemeClr val="bg2"/>
                </a:solidFill>
              </a:rPr>
              <a:t>Beverly W, </a:t>
            </a:r>
            <a:r>
              <a:rPr lang="en-US" sz="1000" dirty="0" err="1">
                <a:solidFill>
                  <a:schemeClr val="bg2"/>
                </a:solidFill>
              </a:rPr>
              <a:t>Dzuba</a:t>
            </a:r>
            <a:r>
              <a:rPr lang="en-US" sz="1000" dirty="0">
                <a:solidFill>
                  <a:schemeClr val="bg2"/>
                </a:solidFill>
              </a:rPr>
              <a:t> IG, Chong E, et al. Extending Outpatient Medical Abortion Services Through 70 Days of Gestational Age. Obstetrics &amp; Gynecology. 2012;120(5):1070-1076. doi:10.1097/AOG.0b013e31826c315f.</a:t>
            </a:r>
          </a:p>
          <a:p>
            <a:pPr lvl="0"/>
            <a:r>
              <a:rPr lang="en-US" sz="1000" dirty="0">
                <a:solidFill>
                  <a:schemeClr val="bg2"/>
                </a:solidFill>
              </a:rPr>
              <a:t>Blanchard K, Shochet T, </a:t>
            </a:r>
            <a:r>
              <a:rPr lang="en-US" sz="1000" dirty="0" err="1">
                <a:solidFill>
                  <a:schemeClr val="bg2"/>
                </a:solidFill>
              </a:rPr>
              <a:t>Coyaji</a:t>
            </a:r>
            <a:r>
              <a:rPr lang="en-US" sz="1000" dirty="0">
                <a:solidFill>
                  <a:schemeClr val="bg2"/>
                </a:solidFill>
              </a:rPr>
              <a:t> K, </a:t>
            </a:r>
            <a:r>
              <a:rPr lang="en-US" sz="1000" dirty="0" err="1">
                <a:solidFill>
                  <a:schemeClr val="bg2"/>
                </a:solidFill>
              </a:rPr>
              <a:t>Thi</a:t>
            </a:r>
            <a:r>
              <a:rPr lang="en-US" sz="1000" dirty="0">
                <a:solidFill>
                  <a:schemeClr val="bg2"/>
                </a:solidFill>
              </a:rPr>
              <a:t> </a:t>
            </a:r>
            <a:r>
              <a:rPr lang="en-US" sz="1000" dirty="0" err="1">
                <a:solidFill>
                  <a:schemeClr val="bg2"/>
                </a:solidFill>
              </a:rPr>
              <a:t>Nhu</a:t>
            </a:r>
            <a:r>
              <a:rPr lang="en-US" sz="1000" dirty="0">
                <a:solidFill>
                  <a:schemeClr val="bg2"/>
                </a:solidFill>
              </a:rPr>
              <a:t> Ngoc N, </a:t>
            </a:r>
            <a:r>
              <a:rPr lang="en-US" sz="1000" dirty="0" err="1">
                <a:solidFill>
                  <a:schemeClr val="bg2"/>
                </a:solidFill>
              </a:rPr>
              <a:t>Winikoff</a:t>
            </a:r>
            <a:r>
              <a:rPr lang="en-US" sz="1000" dirty="0">
                <a:solidFill>
                  <a:schemeClr val="bg2"/>
                </a:solidFill>
              </a:rPr>
              <a:t> B. Misoprostol alone for early abortion: an evaluation of seven potential regimens. </a:t>
            </a:r>
            <a:r>
              <a:rPr lang="en-US" sz="1000" i="1" dirty="0">
                <a:solidFill>
                  <a:schemeClr val="bg2"/>
                </a:solidFill>
              </a:rPr>
              <a:t>Contraception. </a:t>
            </a:r>
            <a:r>
              <a:rPr lang="en-US" sz="1000" dirty="0">
                <a:solidFill>
                  <a:schemeClr val="bg2"/>
                </a:solidFill>
              </a:rPr>
              <a:t>Aug 2005;72(2):91-97.</a:t>
            </a:r>
          </a:p>
          <a:p>
            <a:pPr lvl="0"/>
            <a:r>
              <a:rPr lang="en-US" sz="1000" dirty="0">
                <a:solidFill>
                  <a:schemeClr val="bg2"/>
                </a:solidFill>
              </a:rPr>
              <a:t>Blanchard K, </a:t>
            </a:r>
            <a:r>
              <a:rPr lang="en-US" sz="1000" dirty="0" err="1">
                <a:solidFill>
                  <a:schemeClr val="bg2"/>
                </a:solidFill>
              </a:rPr>
              <a:t>Winikoff</a:t>
            </a:r>
            <a:r>
              <a:rPr lang="en-US" sz="1000" dirty="0">
                <a:solidFill>
                  <a:schemeClr val="bg2"/>
                </a:solidFill>
              </a:rPr>
              <a:t> B, </a:t>
            </a:r>
            <a:r>
              <a:rPr lang="en-US" sz="1000" dirty="0" err="1">
                <a:solidFill>
                  <a:schemeClr val="bg2"/>
                </a:solidFill>
              </a:rPr>
              <a:t>Ellertson</a:t>
            </a:r>
            <a:r>
              <a:rPr lang="en-US" sz="1000" dirty="0">
                <a:solidFill>
                  <a:schemeClr val="bg2"/>
                </a:solidFill>
              </a:rPr>
              <a:t> C. Misoprostol used alone for the termination of early pregnancy. A review of the evidence. </a:t>
            </a:r>
            <a:r>
              <a:rPr lang="en-US" sz="1000" i="1" dirty="0">
                <a:solidFill>
                  <a:schemeClr val="bg2"/>
                </a:solidFill>
              </a:rPr>
              <a:t>Contraception. </a:t>
            </a:r>
            <a:r>
              <a:rPr lang="en-US" sz="1000" dirty="0">
                <a:solidFill>
                  <a:schemeClr val="bg2"/>
                </a:solidFill>
              </a:rPr>
              <a:t>Apr 1999;59(4):209-217. </a:t>
            </a:r>
          </a:p>
          <a:p>
            <a:pPr lvl="0"/>
            <a:r>
              <a:rPr lang="en-US" sz="1000" dirty="0">
                <a:solidFill>
                  <a:schemeClr val="bg2"/>
                </a:solidFill>
              </a:rPr>
              <a:t>Bracken, H., N.T.N. Ngoc, E. Schaff, K. </a:t>
            </a:r>
            <a:r>
              <a:rPr lang="en-US" sz="1000" dirty="0" err="1">
                <a:solidFill>
                  <a:schemeClr val="bg2"/>
                </a:solidFill>
              </a:rPr>
              <a:t>Coyaji</a:t>
            </a:r>
            <a:r>
              <a:rPr lang="en-US" sz="1000" dirty="0">
                <a:solidFill>
                  <a:schemeClr val="bg2"/>
                </a:solidFill>
              </a:rPr>
              <a:t>, S. </a:t>
            </a:r>
            <a:r>
              <a:rPr lang="en-US" sz="1000" dirty="0" err="1">
                <a:solidFill>
                  <a:schemeClr val="bg2"/>
                </a:solidFill>
              </a:rPr>
              <a:t>Ambardekar</a:t>
            </a:r>
            <a:r>
              <a:rPr lang="en-US" sz="1000" dirty="0">
                <a:solidFill>
                  <a:schemeClr val="bg2"/>
                </a:solidFill>
              </a:rPr>
              <a:t>, E. Westheimer, B. </a:t>
            </a:r>
            <a:r>
              <a:rPr lang="en-US" sz="1000" dirty="0" err="1">
                <a:solidFill>
                  <a:schemeClr val="bg2"/>
                </a:solidFill>
              </a:rPr>
              <a:t>Winikoff</a:t>
            </a:r>
            <a:r>
              <a:rPr lang="en-US" sz="1000" b="1" dirty="0">
                <a:solidFill>
                  <a:schemeClr val="bg2"/>
                </a:solidFill>
              </a:rPr>
              <a:t>.</a:t>
            </a:r>
            <a:r>
              <a:rPr lang="en-US" sz="1000" dirty="0">
                <a:solidFill>
                  <a:schemeClr val="bg2"/>
                </a:solidFill>
              </a:rPr>
              <a:t> Mifepristone Followed in 24 Hours to 48 Hours by Misoprostol for Late First-Trimester Abortion. </a:t>
            </a:r>
            <a:r>
              <a:rPr lang="en-US" sz="1000" i="1" dirty="0">
                <a:solidFill>
                  <a:schemeClr val="bg2"/>
                </a:solidFill>
              </a:rPr>
              <a:t>Obstetrics and Gynecology</a:t>
            </a:r>
            <a:r>
              <a:rPr lang="en-US" sz="1000" dirty="0">
                <a:solidFill>
                  <a:schemeClr val="bg2"/>
                </a:solidFill>
              </a:rPr>
              <a:t> (Apr 2007), 109 pp.895-901. </a:t>
            </a:r>
          </a:p>
          <a:p>
            <a:pPr lvl="0"/>
            <a:r>
              <a:rPr lang="en-US" sz="1000" u="sng" dirty="0">
                <a:solidFill>
                  <a:srgbClr val="B0B938"/>
                </a:solidFill>
                <a:hlinkClick r:id="rId5">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1000" i="1" u="sng" dirty="0">
                <a:solidFill>
                  <a:srgbClr val="B0B938"/>
                </a:solidFill>
                <a:hlinkClick r:id="rId5">
                  <a:extLst>
                    <a:ext uri="{A12FA001-AC4F-418D-AE19-62706E023703}">
                      <ahyp:hlinkClr xmlns:ahyp="http://schemas.microsoft.com/office/drawing/2018/hyperlinkcolor" val="tx"/>
                    </a:ext>
                  </a:extLst>
                </a:hlinkClick>
              </a:rPr>
              <a:t>Contraception</a:t>
            </a:r>
            <a:r>
              <a:rPr lang="en-US" sz="1000" u="sng" dirty="0">
                <a:solidFill>
                  <a:schemeClr val="bg2"/>
                </a:solidFill>
                <a:hlinkClick r:id="rId5">
                  <a:extLst>
                    <a:ext uri="{A12FA001-AC4F-418D-AE19-62706E023703}">
                      <ahyp:hlinkClr xmlns:ahyp="http://schemas.microsoft.com/office/drawing/2018/hyperlinkcolor" val="tx"/>
                    </a:ext>
                  </a:extLst>
                </a:hlinkClick>
              </a:rPr>
              <a:t>. 2018 Dec;98(6):535-540. doi: 10.1016/j.contraception.2018.08.005. </a:t>
            </a:r>
            <a:endParaRPr lang="en-US" sz="1000" dirty="0">
              <a:solidFill>
                <a:schemeClr val="bg2"/>
              </a:solidFill>
            </a:endParaRPr>
          </a:p>
          <a:p>
            <a:pPr lvl="0"/>
            <a:r>
              <a:rPr lang="en-US" sz="1000" dirty="0">
                <a:solidFill>
                  <a:schemeClr val="bg2"/>
                </a:solidFill>
              </a:rPr>
              <a:t>Castillo P, </a:t>
            </a:r>
            <a:r>
              <a:rPr lang="en-US" sz="1000" dirty="0" err="1">
                <a:solidFill>
                  <a:schemeClr val="bg2"/>
                </a:solidFill>
              </a:rPr>
              <a:t>Sanhueza</a:t>
            </a:r>
            <a:r>
              <a:rPr lang="en-US" sz="1000" dirty="0">
                <a:solidFill>
                  <a:schemeClr val="bg2"/>
                </a:solidFill>
              </a:rPr>
              <a:t> P, Hernandez EML, </a:t>
            </a:r>
            <a:r>
              <a:rPr lang="en-US" sz="1000" dirty="0" err="1">
                <a:solidFill>
                  <a:schemeClr val="bg2"/>
                </a:solidFill>
              </a:rPr>
              <a:t>Bousieguez</a:t>
            </a:r>
            <a:r>
              <a:rPr lang="en-US" sz="1000" dirty="0">
                <a:solidFill>
                  <a:schemeClr val="bg2"/>
                </a:solidFill>
              </a:rPr>
              <a:t> M, </a:t>
            </a:r>
            <a:r>
              <a:rPr lang="en-US" sz="1000" dirty="0" err="1">
                <a:solidFill>
                  <a:schemeClr val="bg2"/>
                </a:solidFill>
              </a:rPr>
              <a:t>Dzuba</a:t>
            </a:r>
            <a:r>
              <a:rPr lang="en-US" sz="1000" dirty="0">
                <a:solidFill>
                  <a:schemeClr val="bg2"/>
                </a:solidFill>
              </a:rPr>
              <a:t> I. Does a repeat dose of 800mcg misoprostol following mifepristone improve outcomes in the later first trimester? A retrospective chart review in Mexico City.  Paper presented at: National Abortion Federation Annual Meeting; April 22, 2017; Montreal, Quebec.</a:t>
            </a:r>
          </a:p>
          <a:p>
            <a:pPr lvl="0"/>
            <a:r>
              <a:rPr lang="en-US" sz="1000" dirty="0">
                <a:solidFill>
                  <a:schemeClr val="bg2"/>
                </a:solidFill>
              </a:rPr>
              <a:t>Chong E, Shochet T, Raymond E et al. Expansion of a direct-to-patient telemedicine abortion service in the United States and experience during the COVID-19 pandemic. </a:t>
            </a:r>
            <a:r>
              <a:rPr lang="en-US" sz="1000" i="1" dirty="0">
                <a:solidFill>
                  <a:schemeClr val="bg2"/>
                </a:solidFill>
              </a:rPr>
              <a:t>Contraception</a:t>
            </a:r>
            <a:r>
              <a:rPr lang="en-US" sz="1000" dirty="0">
                <a:solidFill>
                  <a:schemeClr val="bg2"/>
                </a:solidFill>
              </a:rPr>
              <a:t>. 2021;104(1):43-48. doi:10.1016/j.contraception.2021.03.019</a:t>
            </a:r>
          </a:p>
          <a:p>
            <a:pPr lvl="0"/>
            <a:r>
              <a:rPr lang="en-US" sz="1000" dirty="0">
                <a:solidFill>
                  <a:schemeClr val="bg2"/>
                </a:solidFill>
              </a:rPr>
              <a:t>Contraceptive Pearls: Post Abortion Contraception. </a:t>
            </a:r>
            <a:r>
              <a:rPr lang="en-US" sz="1000" dirty="0" err="1">
                <a:solidFill>
                  <a:schemeClr val="bg2"/>
                </a:solidFill>
              </a:rPr>
              <a:t>Reproductiveaccess</a:t>
            </a:r>
            <a:r>
              <a:rPr lang="en-US" sz="1000" dirty="0">
                <a:solidFill>
                  <a:schemeClr val="bg2"/>
                </a:solidFill>
              </a:rPr>
              <a:t>. https://</a:t>
            </a:r>
            <a:r>
              <a:rPr lang="en-US" sz="1000" dirty="0" err="1">
                <a:solidFill>
                  <a:schemeClr val="bg2"/>
                </a:solidFill>
              </a:rPr>
              <a:t>www.reproductiveaccess.org</a:t>
            </a:r>
            <a:r>
              <a:rPr lang="en-US" sz="1000" dirty="0">
                <a:solidFill>
                  <a:schemeClr val="bg2"/>
                </a:solidFill>
              </a:rPr>
              <a:t>/resource/contraceptive-pearls-post-abortion-contraception/. Published 2021. Accessed May 19, 2022.</a:t>
            </a:r>
          </a:p>
          <a:p>
            <a:pPr lvl="0"/>
            <a:r>
              <a:rPr lang="en-US" sz="1000" dirty="0" err="1">
                <a:solidFill>
                  <a:schemeClr val="bg2"/>
                </a:solidFill>
              </a:rPr>
              <a:t>Coyaji,K</a:t>
            </a:r>
            <a:r>
              <a:rPr lang="en-US" sz="1000" dirty="0">
                <a:solidFill>
                  <a:schemeClr val="bg2"/>
                </a:solidFill>
              </a:rPr>
              <a:t>., U. Krishna, S. </a:t>
            </a:r>
            <a:r>
              <a:rPr lang="en-US" sz="1000" dirty="0" err="1">
                <a:solidFill>
                  <a:schemeClr val="bg2"/>
                </a:solidFill>
              </a:rPr>
              <a:t>Ambardekar</a:t>
            </a:r>
            <a:r>
              <a:rPr lang="en-US" sz="1000" dirty="0">
                <a:solidFill>
                  <a:schemeClr val="bg2"/>
                </a:solidFill>
              </a:rPr>
              <a:t>, H. Bracken, V. </a:t>
            </a:r>
            <a:r>
              <a:rPr lang="en-US" sz="1000" dirty="0" err="1">
                <a:solidFill>
                  <a:schemeClr val="bg2"/>
                </a:solidFill>
              </a:rPr>
              <a:t>Raote</a:t>
            </a:r>
            <a:r>
              <a:rPr lang="en-US" sz="1000" dirty="0">
                <a:solidFill>
                  <a:schemeClr val="bg2"/>
                </a:solidFill>
              </a:rPr>
              <a:t>, A. </a:t>
            </a:r>
            <a:r>
              <a:rPr lang="en-US" sz="1000" dirty="0" err="1">
                <a:solidFill>
                  <a:schemeClr val="bg2"/>
                </a:solidFill>
              </a:rPr>
              <a:t>Mandlekar</a:t>
            </a:r>
            <a:r>
              <a:rPr lang="en-US" sz="1000" dirty="0">
                <a:solidFill>
                  <a:schemeClr val="bg2"/>
                </a:solidFill>
              </a:rPr>
              <a:t>, B. </a:t>
            </a:r>
            <a:r>
              <a:rPr lang="en-US" sz="1000" dirty="0" err="1">
                <a:solidFill>
                  <a:schemeClr val="bg2"/>
                </a:solidFill>
              </a:rPr>
              <a:t>Winikoff</a:t>
            </a:r>
            <a:r>
              <a:rPr lang="en-US" sz="1000" dirty="0">
                <a:solidFill>
                  <a:schemeClr val="bg2"/>
                </a:solidFill>
              </a:rPr>
              <a:t>. Are two doses of misoprostol after mifepristone for early abortion better than one? </a:t>
            </a:r>
            <a:r>
              <a:rPr lang="en-US" sz="1000" i="1" dirty="0">
                <a:solidFill>
                  <a:schemeClr val="bg2"/>
                </a:solidFill>
              </a:rPr>
              <a:t>British Journal of Obstetrics and </a:t>
            </a:r>
            <a:r>
              <a:rPr lang="en-US" sz="1000" i="1" dirty="0" err="1">
                <a:solidFill>
                  <a:schemeClr val="bg2"/>
                </a:solidFill>
              </a:rPr>
              <a:t>Gynaecology</a:t>
            </a:r>
            <a:r>
              <a:rPr lang="en-US" sz="1000" dirty="0">
                <a:solidFill>
                  <a:schemeClr val="bg2"/>
                </a:solidFill>
              </a:rPr>
              <a:t>, (Mar 2007), 114 (3), pp. 271–278. </a:t>
            </a:r>
          </a:p>
          <a:p>
            <a:pPr lvl="0"/>
            <a:r>
              <a:rPr lang="en-US" sz="1000" dirty="0" err="1">
                <a:solidFill>
                  <a:schemeClr val="bg2"/>
                </a:solidFill>
              </a:rPr>
              <a:t>Creinin</a:t>
            </a:r>
            <a:r>
              <a:rPr lang="en-US" sz="1000" dirty="0">
                <a:solidFill>
                  <a:schemeClr val="bg2"/>
                </a:solidFill>
              </a:rPr>
              <a:t> MD, Fox MC, Teal S, Chen A, Schaff EA, </a:t>
            </a:r>
            <a:r>
              <a:rPr lang="en-US" sz="1000" dirty="0" err="1">
                <a:solidFill>
                  <a:schemeClr val="bg2"/>
                </a:solidFill>
              </a:rPr>
              <a:t>Meyn</a:t>
            </a:r>
            <a:r>
              <a:rPr lang="en-US" sz="1000" dirty="0">
                <a:solidFill>
                  <a:schemeClr val="bg2"/>
                </a:solidFill>
              </a:rPr>
              <a:t> LA: MOD Study Trial Group: A randomized comparison of misoprostol 6 to 8 hours versus 24 hours after mifepristone for abortion. </a:t>
            </a:r>
            <a:r>
              <a:rPr lang="en-US" sz="1000" i="1" dirty="0">
                <a:solidFill>
                  <a:schemeClr val="bg2"/>
                </a:solidFill>
              </a:rPr>
              <a:t>Obstet. Gynecol. </a:t>
            </a:r>
            <a:r>
              <a:rPr lang="en-US" sz="1000" dirty="0">
                <a:solidFill>
                  <a:schemeClr val="bg2"/>
                </a:solidFill>
              </a:rPr>
              <a:t>2004 103(5 Pt. 1): 851-859</a:t>
            </a:r>
          </a:p>
          <a:p>
            <a:pPr lvl="0"/>
            <a:r>
              <a:rPr lang="en-US" sz="1000" u="sng" dirty="0">
                <a:solidFill>
                  <a:srgbClr val="B0B938"/>
                </a:solidFill>
                <a:hlinkClick r:id="rId6">
                  <a:extLst>
                    <a:ext uri="{A12FA001-AC4F-418D-AE19-62706E023703}">
                      <ahyp:hlinkClr xmlns:ahyp="http://schemas.microsoft.com/office/drawing/2018/hyperlinkcolor" val="tx"/>
                    </a:ext>
                  </a:extLst>
                </a:hlinkClick>
              </a:rPr>
              <a:t>Curtis KM, Jatlaoui TC, Tepper NK, et al. U.S. selected practice recommendations for contraceptive use, 2016. </a:t>
            </a:r>
            <a:r>
              <a:rPr lang="en-US" sz="1000" i="1" u="sng" dirty="0">
                <a:solidFill>
                  <a:srgbClr val="B0B938"/>
                </a:solidFill>
                <a:hlinkClick r:id="rId6">
                  <a:extLst>
                    <a:ext uri="{A12FA001-AC4F-418D-AE19-62706E023703}">
                      <ahyp:hlinkClr xmlns:ahyp="http://schemas.microsoft.com/office/drawing/2018/hyperlinkcolor" val="tx"/>
                    </a:ext>
                  </a:extLst>
                </a:hlinkClick>
              </a:rPr>
              <a:t>MMWR Recomm Rep</a:t>
            </a:r>
            <a:r>
              <a:rPr lang="en-US" sz="1000" u="sng" dirty="0">
                <a:solidFill>
                  <a:schemeClr val="bg2"/>
                </a:solidFill>
                <a:hlinkClick r:id="rId6">
                  <a:extLst>
                    <a:ext uri="{A12FA001-AC4F-418D-AE19-62706E023703}">
                      <ahyp:hlinkClr xmlns:ahyp="http://schemas.microsoft.com/office/drawing/2018/hyperlinkcolor" val="tx"/>
                    </a:ext>
                  </a:extLst>
                </a:hlinkClick>
              </a:rPr>
              <a:t>. 2016;65(4):1. </a:t>
            </a:r>
            <a:endParaRPr lang="en-US" sz="1000" dirty="0">
              <a:solidFill>
                <a:schemeClr val="bg2"/>
              </a:solidFill>
            </a:endParaRPr>
          </a:p>
          <a:p>
            <a:pPr lvl="0"/>
            <a:r>
              <a:rPr lang="en-US" sz="1000" u="sng" dirty="0">
                <a:solidFill>
                  <a:schemeClr val="bg2"/>
                </a:solidFill>
                <a:hlinkClick r:id="rId7">
                  <a:extLst>
                    <a:ext uri="{A12FA001-AC4F-418D-AE19-62706E023703}">
                      <ahyp:hlinkClr xmlns:ahyp="http://schemas.microsoft.com/office/drawing/2018/hyperlinkcolor" val="tx"/>
                    </a:ext>
                  </a:extLst>
                </a:hlinkClick>
              </a:rPr>
              <a:t>Denny C. How to start birth control after an abortion. Bedsider website. August 2019. Accessed May 2021. https://www.bedsider.org/features/1319-how-to-start-birth-control-after-an-abortion. </a:t>
            </a:r>
            <a:endParaRPr lang="en-US" sz="1000" dirty="0">
              <a:solidFill>
                <a:schemeClr val="bg2"/>
              </a:solidFill>
            </a:endParaRPr>
          </a:p>
          <a:p>
            <a:pPr lvl="0"/>
            <a:r>
              <a:rPr lang="en-US" sz="1000" dirty="0">
                <a:solidFill>
                  <a:schemeClr val="bg2"/>
                </a:solidFill>
              </a:rPr>
              <a:t>Diaz-Tello F, Grant E, Lin C et al. </a:t>
            </a:r>
            <a:r>
              <a:rPr lang="en-US" sz="1000" i="1" dirty="0">
                <a:solidFill>
                  <a:schemeClr val="bg2"/>
                </a:solidFill>
              </a:rPr>
              <a:t>Abortion Decriminalization Is Part Of The Larger Struggle Against Policing And Criminalization: How Our Movements Can Organize In Solidarity With Each Other</a:t>
            </a:r>
            <a:r>
              <a:rPr lang="en-US" sz="1000" dirty="0">
                <a:solidFill>
                  <a:schemeClr val="bg2"/>
                </a:solidFill>
              </a:rPr>
              <a:t>. Interrupting Criminalization; 2022. https://static1.squarespace.com/static/5ee39ec764dbd7179cf1243c/t/6194235775f2a0615ea53cde/1637098383973/</a:t>
            </a:r>
            <a:r>
              <a:rPr lang="en-US" sz="1000" dirty="0" err="1">
                <a:solidFill>
                  <a:schemeClr val="bg2"/>
                </a:solidFill>
              </a:rPr>
              <a:t>Decriminalize+Abortion</a:t>
            </a:r>
            <a:r>
              <a:rPr lang="en-US" sz="1000" dirty="0">
                <a:solidFill>
                  <a:schemeClr val="bg2"/>
                </a:solidFill>
              </a:rPr>
              <a:t>. Accessed May 19, 2022.</a:t>
            </a:r>
          </a:p>
          <a:p>
            <a:pPr lvl="0"/>
            <a:r>
              <a:rPr lang="en-US" sz="1000" dirty="0">
                <a:solidFill>
                  <a:schemeClr val="bg2"/>
                </a:solidFill>
              </a:rPr>
              <a:t>Donovan MK. Self-managed medication abortion: expanding the available options for U.S. abortion care. Guttmacher Policy Rev. 2018;21:41–47.</a:t>
            </a:r>
          </a:p>
          <a:p>
            <a:pPr lvl="0"/>
            <a:r>
              <a:rPr lang="en-US" sz="1000" i="1" dirty="0">
                <a:solidFill>
                  <a:schemeClr val="bg2"/>
                </a:solidFill>
              </a:rPr>
              <a:t>Do's and </a:t>
            </a:r>
            <a:r>
              <a:rPr lang="en-US" sz="1000" i="1" dirty="0" err="1">
                <a:solidFill>
                  <a:schemeClr val="bg2"/>
                </a:solidFill>
              </a:rPr>
              <a:t>Dont's</a:t>
            </a:r>
            <a:r>
              <a:rPr lang="en-US" sz="1000" dirty="0">
                <a:solidFill>
                  <a:schemeClr val="bg2"/>
                </a:solidFill>
              </a:rPr>
              <a:t>. Bixby Center for Global Reproductive Health; 2021. https://</a:t>
            </a:r>
            <a:r>
              <a:rPr lang="en-US" sz="1000" dirty="0" err="1">
                <a:solidFill>
                  <a:schemeClr val="bg2"/>
                </a:solidFill>
              </a:rPr>
              <a:t>www.innovating-education.org</a:t>
            </a:r>
            <a:r>
              <a:rPr lang="en-US" sz="1000" dirty="0">
                <a:solidFill>
                  <a:schemeClr val="bg2"/>
                </a:solidFill>
              </a:rPr>
              <a:t>/2020/12/dos-and-</a:t>
            </a:r>
            <a:r>
              <a:rPr lang="en-US" sz="1000" dirty="0" err="1">
                <a:solidFill>
                  <a:schemeClr val="bg2"/>
                </a:solidFill>
              </a:rPr>
              <a:t>donts</a:t>
            </a:r>
            <a:r>
              <a:rPr lang="en-US" sz="1000" dirty="0">
                <a:solidFill>
                  <a:schemeClr val="bg2"/>
                </a:solidFill>
              </a:rPr>
              <a:t>/. Accessed April 21, 2022. </a:t>
            </a:r>
          </a:p>
          <a:p>
            <a:pPr lvl="0"/>
            <a:r>
              <a:rPr lang="en-US" sz="1000" i="1" dirty="0">
                <a:solidFill>
                  <a:schemeClr val="bg2"/>
                </a:solidFill>
              </a:rPr>
              <a:t>Early Abortion Options</a:t>
            </a:r>
            <a:r>
              <a:rPr lang="en-US" sz="1000" dirty="0">
                <a:solidFill>
                  <a:schemeClr val="bg2"/>
                </a:solidFill>
              </a:rPr>
              <a:t>. Reproductive Health Access Project; 2022. https://</a:t>
            </a:r>
            <a:r>
              <a:rPr lang="en-US" sz="1000" dirty="0" err="1">
                <a:solidFill>
                  <a:schemeClr val="bg2"/>
                </a:solidFill>
              </a:rPr>
              <a:t>www.reproductiveaccess.org</a:t>
            </a:r>
            <a:r>
              <a:rPr lang="en-US" sz="1000" dirty="0">
                <a:solidFill>
                  <a:schemeClr val="bg2"/>
                </a:solidFill>
              </a:rPr>
              <a:t>/resource/early-abortion-options/. Accessed May 19, 2022.</a:t>
            </a:r>
          </a:p>
          <a:p>
            <a:pPr lvl="0"/>
            <a:r>
              <a:rPr lang="en-US" sz="1000" i="1" dirty="0">
                <a:solidFill>
                  <a:schemeClr val="bg2"/>
                </a:solidFill>
              </a:rPr>
              <a:t>Feminist Medication Abortion Accompaniment 101</a:t>
            </a:r>
            <a:r>
              <a:rPr lang="en-US" sz="1000" dirty="0">
                <a:solidFill>
                  <a:schemeClr val="bg2"/>
                </a:solidFill>
              </a:rPr>
              <a:t>. Ibis Reproductive Health; 2021. https://</a:t>
            </a:r>
            <a:r>
              <a:rPr lang="en-US" sz="1000" dirty="0" err="1">
                <a:solidFill>
                  <a:schemeClr val="bg2"/>
                </a:solidFill>
              </a:rPr>
              <a:t>www.ibisreproductivehealth.org</a:t>
            </a:r>
            <a:r>
              <a:rPr lang="en-US" sz="1000" dirty="0">
                <a:solidFill>
                  <a:schemeClr val="bg2"/>
                </a:solidFill>
              </a:rPr>
              <a:t>/sites/default/files/files/publications/Abortion%20accompaniment%20101.pdf. Accessed May 19, 2022.</a:t>
            </a:r>
          </a:p>
          <a:p>
            <a:pPr lvl="0"/>
            <a:r>
              <a:rPr lang="en-US" sz="1000" dirty="0">
                <a:solidFill>
                  <a:schemeClr val="bg2"/>
                </a:solidFill>
              </a:rPr>
              <a:t>Finer LB and </a:t>
            </a:r>
            <a:r>
              <a:rPr lang="en-US" sz="1000" dirty="0" err="1">
                <a:solidFill>
                  <a:schemeClr val="bg2"/>
                </a:solidFill>
              </a:rPr>
              <a:t>Zolna</a:t>
            </a:r>
            <a:r>
              <a:rPr lang="en-US" sz="1000" dirty="0">
                <a:solidFill>
                  <a:schemeClr val="bg2"/>
                </a:solidFill>
              </a:rPr>
              <a:t> MR, Declines in Unintended Pregnancy in the United States, 2008–2011; </a:t>
            </a:r>
            <a:r>
              <a:rPr lang="en-US" sz="1000" i="1" dirty="0">
                <a:solidFill>
                  <a:schemeClr val="bg2"/>
                </a:solidFill>
              </a:rPr>
              <a:t>The New England Journal of Medicine </a:t>
            </a:r>
            <a:r>
              <a:rPr lang="en-US" sz="1000" dirty="0">
                <a:solidFill>
                  <a:schemeClr val="bg2"/>
                </a:solidFill>
              </a:rPr>
              <a:t>2016, 374(9):843-52.</a:t>
            </a:r>
          </a:p>
          <a:p>
            <a:pPr lvl="0"/>
            <a:r>
              <a:rPr lang="en-US" sz="1000" dirty="0">
                <a:solidFill>
                  <a:schemeClr val="bg2"/>
                </a:solidFill>
              </a:rPr>
              <a:t>Guest J, </a:t>
            </a:r>
            <a:r>
              <a:rPr lang="en-US" sz="1000" dirty="0" err="1">
                <a:solidFill>
                  <a:schemeClr val="bg2"/>
                </a:solidFill>
              </a:rPr>
              <a:t>Chien</a:t>
            </a:r>
            <a:r>
              <a:rPr lang="en-US" sz="1000" dirty="0">
                <a:solidFill>
                  <a:schemeClr val="bg2"/>
                </a:solidFill>
              </a:rPr>
              <a:t> P, Thomson M, </a:t>
            </a:r>
            <a:r>
              <a:rPr lang="en-US" sz="1000" dirty="0" err="1">
                <a:solidFill>
                  <a:schemeClr val="bg2"/>
                </a:solidFill>
              </a:rPr>
              <a:t>Kosseim</a:t>
            </a:r>
            <a:r>
              <a:rPr lang="en-US" sz="1000" dirty="0">
                <a:solidFill>
                  <a:schemeClr val="bg2"/>
                </a:solidFill>
              </a:rPr>
              <a:t> ML. </a:t>
            </a:r>
            <a:r>
              <a:rPr lang="en-US" sz="1000" dirty="0" err="1">
                <a:solidFill>
                  <a:schemeClr val="bg2"/>
                </a:solidFill>
              </a:rPr>
              <a:t>Randomised</a:t>
            </a:r>
            <a:r>
              <a:rPr lang="en-US" sz="1000" dirty="0">
                <a:solidFill>
                  <a:schemeClr val="bg2"/>
                </a:solidFill>
              </a:rPr>
              <a:t> controlled trial comparing efficacy of same day administration of mifepristone and misoprostol for termination of pregnancy with the standard 36- to 48-hour protocol. </a:t>
            </a:r>
            <a:r>
              <a:rPr lang="en-US" sz="1000" i="1" dirty="0" err="1">
                <a:solidFill>
                  <a:schemeClr val="bg2"/>
                </a:solidFill>
              </a:rPr>
              <a:t>Bjog</a:t>
            </a:r>
            <a:r>
              <a:rPr lang="en-US" sz="1000" i="1" dirty="0">
                <a:solidFill>
                  <a:schemeClr val="bg2"/>
                </a:solidFill>
              </a:rPr>
              <a:t>. </a:t>
            </a:r>
            <a:r>
              <a:rPr lang="en-US" sz="1000" dirty="0">
                <a:solidFill>
                  <a:schemeClr val="bg2"/>
                </a:solidFill>
              </a:rPr>
              <a:t>Oct 2005;112(10):1457. </a:t>
            </a:r>
          </a:p>
          <a:p>
            <a:pPr lvl="0"/>
            <a:r>
              <a:rPr lang="en-US" sz="1000" dirty="0">
                <a:solidFill>
                  <a:schemeClr val="bg2"/>
                </a:solidFill>
              </a:rPr>
              <a:t>Herrmann WL </a:t>
            </a:r>
            <a:r>
              <a:rPr lang="en-US" sz="1000" i="1" dirty="0">
                <a:solidFill>
                  <a:schemeClr val="bg2"/>
                </a:solidFill>
              </a:rPr>
              <a:t>et al</a:t>
            </a:r>
            <a:r>
              <a:rPr lang="en-US" sz="1000" dirty="0">
                <a:solidFill>
                  <a:schemeClr val="bg2"/>
                </a:solidFill>
              </a:rPr>
              <a:t>.  Effects of the antiprogesterone RU 486 in early pregnancy and during the menstrual cycle.  </a:t>
            </a:r>
            <a:r>
              <a:rPr lang="en-US" sz="1000" i="1" dirty="0">
                <a:solidFill>
                  <a:schemeClr val="bg2"/>
                </a:solidFill>
              </a:rPr>
              <a:t>Future aspects in contraception</a:t>
            </a:r>
            <a:r>
              <a:rPr lang="en-US" sz="1000" dirty="0">
                <a:solidFill>
                  <a:schemeClr val="bg2"/>
                </a:solidFill>
              </a:rPr>
              <a:t>. 1984 Ch. 22:249-70.</a:t>
            </a:r>
          </a:p>
          <a:p>
            <a:pPr lvl="0"/>
            <a:r>
              <a:rPr lang="en-US" sz="1000" dirty="0">
                <a:solidFill>
                  <a:schemeClr val="bg2"/>
                </a:solidFill>
              </a:rPr>
              <a:t>Ho PC, Blumenthal PD, </a:t>
            </a:r>
            <a:r>
              <a:rPr lang="en-US" sz="1000" dirty="0" err="1">
                <a:solidFill>
                  <a:schemeClr val="bg2"/>
                </a:solidFill>
              </a:rPr>
              <a:t>Gemzell</a:t>
            </a:r>
            <a:r>
              <a:rPr lang="en-US" sz="1000" dirty="0">
                <a:solidFill>
                  <a:schemeClr val="bg2"/>
                </a:solidFill>
              </a:rPr>
              <a:t>-Danielsson K, Gómez Ponce de León R, Mittal S, Tang OS. Misoprostol for the termination of pregnancy with a live fetus at 13 to 26 weeks. </a:t>
            </a:r>
            <a:r>
              <a:rPr lang="en-US" sz="1000" i="1" dirty="0">
                <a:solidFill>
                  <a:schemeClr val="bg2"/>
                </a:solidFill>
              </a:rPr>
              <a:t>Int J </a:t>
            </a:r>
            <a:r>
              <a:rPr lang="en-US" sz="1000" i="1" dirty="0" err="1">
                <a:solidFill>
                  <a:schemeClr val="bg2"/>
                </a:solidFill>
              </a:rPr>
              <a:t>Gynaecol</a:t>
            </a:r>
            <a:r>
              <a:rPr lang="en-US" sz="1000" i="1" dirty="0">
                <a:solidFill>
                  <a:schemeClr val="bg2"/>
                </a:solidFill>
              </a:rPr>
              <a:t> Obstet</a:t>
            </a:r>
            <a:r>
              <a:rPr lang="en-US" sz="1000" dirty="0">
                <a:solidFill>
                  <a:schemeClr val="bg2"/>
                </a:solidFill>
              </a:rPr>
              <a:t>. 2007 Dec;99 Suppl 2:S178-81</a:t>
            </a:r>
          </a:p>
          <a:p>
            <a:pPr lvl="0"/>
            <a:r>
              <a:rPr lang="en-US" sz="1000" dirty="0">
                <a:solidFill>
                  <a:schemeClr val="bg2"/>
                </a:solidFill>
              </a:rPr>
              <a:t>Holistic Abortions [@</a:t>
            </a:r>
            <a:r>
              <a:rPr lang="en-US" sz="1000" dirty="0" err="1">
                <a:solidFill>
                  <a:schemeClr val="bg2"/>
                </a:solidFill>
              </a:rPr>
              <a:t>holistic.abortions</a:t>
            </a:r>
            <a:r>
              <a:rPr lang="en-US" sz="1000" dirty="0">
                <a:solidFill>
                  <a:schemeClr val="bg2"/>
                </a:solidFill>
              </a:rPr>
              <a:t>]. (n.d.). Posts [Instagram profile]. Retrieved May 19, 2022, from https://</a:t>
            </a:r>
            <a:r>
              <a:rPr lang="en-US" sz="1000" dirty="0" err="1">
                <a:solidFill>
                  <a:schemeClr val="bg2"/>
                </a:solidFill>
              </a:rPr>
              <a:t>www.instagram.com</a:t>
            </a:r>
            <a:r>
              <a:rPr lang="en-US" sz="1000" dirty="0">
                <a:solidFill>
                  <a:schemeClr val="bg2"/>
                </a:solidFill>
              </a:rPr>
              <a:t>/</a:t>
            </a:r>
            <a:r>
              <a:rPr lang="en-US" sz="1000" dirty="0" err="1">
                <a:solidFill>
                  <a:schemeClr val="bg2"/>
                </a:solidFill>
              </a:rPr>
              <a:t>holistic.abortions</a:t>
            </a:r>
            <a:endParaRPr lang="en-US" sz="1000" dirty="0">
              <a:solidFill>
                <a:schemeClr val="bg2"/>
              </a:solidFill>
            </a:endParaRPr>
          </a:p>
          <a:p>
            <a:pPr lvl="0"/>
            <a:r>
              <a:rPr lang="en-US" sz="1000" dirty="0">
                <a:solidFill>
                  <a:schemeClr val="bg2"/>
                </a:solidFill>
              </a:rPr>
              <a:t>If/When/How. Self-Managed Abortion and the Law. What health care providers need to know.</a:t>
            </a:r>
          </a:p>
          <a:p>
            <a:pPr lvl="0"/>
            <a:r>
              <a:rPr lang="en-US" sz="1000" dirty="0">
                <a:solidFill>
                  <a:schemeClr val="bg2"/>
                </a:solidFill>
              </a:rPr>
              <a:t>If/When/How. Supporting people who end pregnancies: necessary for reproductive justice. Available at: https://</a:t>
            </a:r>
            <a:r>
              <a:rPr lang="en-US" sz="1000" dirty="0" err="1">
                <a:solidFill>
                  <a:schemeClr val="bg2"/>
                </a:solidFill>
              </a:rPr>
              <a:t>www.ifwhenhow.org</a:t>
            </a:r>
            <a:r>
              <a:rPr lang="en-US" sz="1000" dirty="0">
                <a:solidFill>
                  <a:schemeClr val="bg2"/>
                </a:solidFill>
              </a:rPr>
              <a:t>/wp-content/uploads/2020/04/FINAL-Fact-Sheet-Self-Managed-Abortion-.pdf. Accessed February 11, 2021.  </a:t>
            </a:r>
          </a:p>
          <a:p>
            <a:pPr lvl="0"/>
            <a:r>
              <a:rPr lang="en-US" sz="1000" i="1" dirty="0">
                <a:solidFill>
                  <a:schemeClr val="bg2"/>
                </a:solidFill>
              </a:rPr>
              <a:t>Indications For Sonography For Medication Abortion</a:t>
            </a:r>
            <a:r>
              <a:rPr lang="en-US" sz="1000" dirty="0">
                <a:solidFill>
                  <a:schemeClr val="bg2"/>
                </a:solidFill>
              </a:rPr>
              <a:t>. Reproductive Health Access Project; 2019. https://</a:t>
            </a:r>
            <a:r>
              <a:rPr lang="en-US" sz="1000" dirty="0" err="1">
                <a:solidFill>
                  <a:schemeClr val="bg2"/>
                </a:solidFill>
              </a:rPr>
              <a:t>www.reproductiveaccess.org</a:t>
            </a:r>
            <a:r>
              <a:rPr lang="en-US" sz="1000" dirty="0">
                <a:solidFill>
                  <a:schemeClr val="bg2"/>
                </a:solidFill>
              </a:rPr>
              <a:t>/resource/indications-sonography-medication-abortion/. Accessed May 19, 2022.</a:t>
            </a:r>
          </a:p>
          <a:p>
            <a:pPr lvl="0"/>
            <a:r>
              <a:rPr lang="en-US" sz="1000" dirty="0">
                <a:solidFill>
                  <a:schemeClr val="bg2"/>
                </a:solidFill>
              </a:rPr>
              <a:t>Induced Abortion in the United States, Sept 2019 Fact Sheet, </a:t>
            </a:r>
            <a:r>
              <a:rPr lang="en-US" sz="1000" u="sng" dirty="0">
                <a:solidFill>
                  <a:schemeClr val="bg2"/>
                </a:solidFill>
                <a:hlinkClick r:id="rId8">
                  <a:extLst>
                    <a:ext uri="{A12FA001-AC4F-418D-AE19-62706E023703}">
                      <ahyp:hlinkClr xmlns:ahyp="http://schemas.microsoft.com/office/drawing/2018/hyperlinkcolor" val="tx"/>
                    </a:ext>
                  </a:extLst>
                </a:hlinkClick>
              </a:rPr>
              <a:t>https://www.guttmacher.org/fact-sheet/induced-abortion-united-states</a:t>
            </a:r>
            <a:endParaRPr lang="en-US" sz="1000" dirty="0">
              <a:solidFill>
                <a:schemeClr val="bg2"/>
              </a:solidFill>
            </a:endParaRPr>
          </a:p>
          <a:p>
            <a:pPr lvl="0"/>
            <a:r>
              <a:rPr lang="en-US" sz="1000" dirty="0">
                <a:solidFill>
                  <a:schemeClr val="bg2"/>
                </a:solidFill>
              </a:rPr>
              <a:t>Jain JK, Dutton C, Harwood B, Meckstroth KR, </a:t>
            </a:r>
            <a:r>
              <a:rPr lang="en-US" sz="1000" dirty="0" err="1">
                <a:solidFill>
                  <a:schemeClr val="bg2"/>
                </a:solidFill>
              </a:rPr>
              <a:t>Mishell</a:t>
            </a:r>
            <a:r>
              <a:rPr lang="en-US" sz="1000" dirty="0">
                <a:solidFill>
                  <a:schemeClr val="bg2"/>
                </a:solidFill>
              </a:rPr>
              <a:t> DR, Jr. A prospective randomized, double-blinded, placebo-controlled trial comparing mifepristone and vaginal misoprostol to vaginal misoprostol alone for elective termination of early pregnancy. </a:t>
            </a:r>
            <a:r>
              <a:rPr lang="en-US" sz="1000" i="1" dirty="0">
                <a:solidFill>
                  <a:schemeClr val="bg2"/>
                </a:solidFill>
              </a:rPr>
              <a:t>Hum </a:t>
            </a:r>
            <a:r>
              <a:rPr lang="en-US" sz="1000" i="1" dirty="0" err="1">
                <a:solidFill>
                  <a:schemeClr val="bg2"/>
                </a:solidFill>
              </a:rPr>
              <a:t>Reprod</a:t>
            </a:r>
            <a:r>
              <a:rPr lang="en-US" sz="1000" i="1" dirty="0">
                <a:solidFill>
                  <a:schemeClr val="bg2"/>
                </a:solidFill>
              </a:rPr>
              <a:t>. </a:t>
            </a:r>
            <a:r>
              <a:rPr lang="en-US" sz="1000" dirty="0">
                <a:solidFill>
                  <a:schemeClr val="bg2"/>
                </a:solidFill>
              </a:rPr>
              <a:t>Jun 2002;17(6):1477-1482. </a:t>
            </a:r>
          </a:p>
          <a:p>
            <a:pPr lvl="0"/>
            <a:r>
              <a:rPr lang="en-US" sz="1000" u="sng" dirty="0">
                <a:solidFill>
                  <a:srgbClr val="B0B938"/>
                </a:solidFill>
                <a:hlinkClick r:id="rId9">
                  <a:extLst>
                    <a:ext uri="{A12FA001-AC4F-418D-AE19-62706E023703}">
                      <ahyp:hlinkClr xmlns:ahyp="http://schemas.microsoft.com/office/drawing/2018/hyperlinkcolor" val="tx"/>
                    </a:ext>
                  </a:extLst>
                </a:hlinkClick>
              </a:rPr>
              <a:t>Jain J, Dutton C, Nicosia A, et al. Pharmacokinetics, ovulation suppression and return to ovulation following a lower dose subcutaneous formulation of Depo-Provera. </a:t>
            </a:r>
            <a:r>
              <a:rPr lang="en-US" sz="1000" i="1" u="sng" dirty="0">
                <a:solidFill>
                  <a:srgbClr val="B0B938"/>
                </a:solidFill>
                <a:hlinkClick r:id="rId9">
                  <a:extLst>
                    <a:ext uri="{A12FA001-AC4F-418D-AE19-62706E023703}">
                      <ahyp:hlinkClr xmlns:ahyp="http://schemas.microsoft.com/office/drawing/2018/hyperlinkcolor" val="tx"/>
                    </a:ext>
                  </a:extLst>
                </a:hlinkClick>
              </a:rPr>
              <a:t>Contraception. </a:t>
            </a:r>
            <a:r>
              <a:rPr lang="en-US" sz="1000" u="sng" dirty="0">
                <a:solidFill>
                  <a:schemeClr val="bg2"/>
                </a:solidFill>
                <a:hlinkClick r:id="rId9">
                  <a:extLst>
                    <a:ext uri="{A12FA001-AC4F-418D-AE19-62706E023703}">
                      <ahyp:hlinkClr xmlns:ahyp="http://schemas.microsoft.com/office/drawing/2018/hyperlinkcolor" val="tx"/>
                    </a:ext>
                  </a:extLst>
                </a:hlinkClick>
              </a:rPr>
              <a:t>2004;70(1):11. </a:t>
            </a:r>
            <a:endParaRPr lang="en-US" sz="1000" dirty="0">
              <a:solidFill>
                <a:schemeClr val="bg2"/>
              </a:solidFill>
            </a:endParaRPr>
          </a:p>
          <a:p>
            <a:pPr lvl="0"/>
            <a:r>
              <a:rPr lang="en-US" sz="1000" dirty="0" err="1">
                <a:solidFill>
                  <a:schemeClr val="bg2"/>
                </a:solidFill>
              </a:rPr>
              <a:t>Jerman</a:t>
            </a:r>
            <a:r>
              <a:rPr lang="en-US" sz="1000" dirty="0">
                <a:solidFill>
                  <a:schemeClr val="bg2"/>
                </a:solidFill>
              </a:rPr>
              <a:t> J, Jones R, </a:t>
            </a:r>
            <a:r>
              <a:rPr lang="en-US" sz="1000" dirty="0" err="1">
                <a:solidFill>
                  <a:schemeClr val="bg2"/>
                </a:solidFill>
              </a:rPr>
              <a:t>Onda</a:t>
            </a:r>
            <a:r>
              <a:rPr lang="en-US" sz="1000" dirty="0">
                <a:solidFill>
                  <a:schemeClr val="bg2"/>
                </a:solidFill>
              </a:rPr>
              <a:t> T. Characteristics of U.S. Abortion Patients in 2014 and Changes Since 2008. Guttmacher Institute. https://</a:t>
            </a:r>
            <a:r>
              <a:rPr lang="en-US" sz="1000" dirty="0" err="1">
                <a:solidFill>
                  <a:schemeClr val="bg2"/>
                </a:solidFill>
              </a:rPr>
              <a:t>www.guttmacher.org</a:t>
            </a:r>
            <a:r>
              <a:rPr lang="en-US" sz="1000" dirty="0">
                <a:solidFill>
                  <a:schemeClr val="bg2"/>
                </a:solidFill>
              </a:rPr>
              <a:t>/report/characteristics-us-abortion-patients-2014. Published 2016. Accessed May 18, 2022.</a:t>
            </a:r>
          </a:p>
          <a:p>
            <a:pPr lvl="0"/>
            <a:r>
              <a:rPr lang="en-US" sz="1000" dirty="0">
                <a:solidFill>
                  <a:schemeClr val="bg2"/>
                </a:solidFill>
              </a:rPr>
              <a:t>Jones R, </a:t>
            </a:r>
            <a:r>
              <a:rPr lang="en-US" sz="1000" dirty="0" err="1">
                <a:solidFill>
                  <a:schemeClr val="bg2"/>
                </a:solidFill>
              </a:rPr>
              <a:t>Jerman</a:t>
            </a:r>
            <a:r>
              <a:rPr lang="en-US" sz="1000" dirty="0">
                <a:solidFill>
                  <a:schemeClr val="bg2"/>
                </a:solidFill>
              </a:rPr>
              <a:t> J. Abortion Incidence and Service Availability In the United States, 2014. </a:t>
            </a:r>
            <a:r>
              <a:rPr lang="en-US" sz="1000" i="1" dirty="0" err="1">
                <a:solidFill>
                  <a:schemeClr val="bg2"/>
                </a:solidFill>
              </a:rPr>
              <a:t>Perspect</a:t>
            </a:r>
            <a:r>
              <a:rPr lang="en-US" sz="1000" i="1" dirty="0">
                <a:solidFill>
                  <a:schemeClr val="bg2"/>
                </a:solidFill>
              </a:rPr>
              <a:t> Sex </a:t>
            </a:r>
            <a:r>
              <a:rPr lang="en-US" sz="1000" i="1" dirty="0" err="1">
                <a:solidFill>
                  <a:schemeClr val="bg2"/>
                </a:solidFill>
              </a:rPr>
              <a:t>Reprod</a:t>
            </a:r>
            <a:r>
              <a:rPr lang="en-US" sz="1000" i="1" dirty="0">
                <a:solidFill>
                  <a:schemeClr val="bg2"/>
                </a:solidFill>
              </a:rPr>
              <a:t> Health</a:t>
            </a:r>
            <a:r>
              <a:rPr lang="en-US" sz="1000" dirty="0">
                <a:solidFill>
                  <a:schemeClr val="bg2"/>
                </a:solidFill>
              </a:rPr>
              <a:t>. 2017;49(1). doi:10.1363/psrh.12015</a:t>
            </a:r>
          </a:p>
          <a:p>
            <a:pPr lvl="0"/>
            <a:r>
              <a:rPr lang="en-US" sz="1000" dirty="0">
                <a:solidFill>
                  <a:schemeClr val="bg2"/>
                </a:solidFill>
              </a:rPr>
              <a:t>Jones R, </a:t>
            </a:r>
            <a:r>
              <a:rPr lang="en-US" sz="1000" dirty="0" err="1">
                <a:solidFill>
                  <a:schemeClr val="bg2"/>
                </a:solidFill>
              </a:rPr>
              <a:t>Jerman</a:t>
            </a:r>
            <a:r>
              <a:rPr lang="en-US" sz="1000" dirty="0">
                <a:solidFill>
                  <a:schemeClr val="bg2"/>
                </a:solidFill>
              </a:rPr>
              <a:t> J. Population Group Abortion Rates and Lifetime Incidence of Abortion: United States, 2008–2014. </a:t>
            </a:r>
            <a:r>
              <a:rPr lang="en-US" sz="1000" i="1" dirty="0">
                <a:solidFill>
                  <a:schemeClr val="bg2"/>
                </a:solidFill>
              </a:rPr>
              <a:t>Am J Public Health</a:t>
            </a:r>
            <a:r>
              <a:rPr lang="en-US" sz="1000" dirty="0">
                <a:solidFill>
                  <a:schemeClr val="bg2"/>
                </a:solidFill>
              </a:rPr>
              <a:t>. 2017;107(12):1904-1909. doi:10.2105/ajph.2017.304042</a:t>
            </a:r>
          </a:p>
          <a:p>
            <a:pPr lvl="0"/>
            <a:r>
              <a:rPr lang="en-US" sz="1000" dirty="0">
                <a:solidFill>
                  <a:schemeClr val="bg2"/>
                </a:solidFill>
              </a:rPr>
              <a:t>Jones R, Nash E, Cross L, Philbin J, </a:t>
            </a:r>
            <a:r>
              <a:rPr lang="en-US" sz="1000" dirty="0" err="1">
                <a:solidFill>
                  <a:schemeClr val="bg2"/>
                </a:solidFill>
              </a:rPr>
              <a:t>Kristein</a:t>
            </a:r>
            <a:r>
              <a:rPr lang="en-US" sz="1000" dirty="0">
                <a:solidFill>
                  <a:schemeClr val="bg2"/>
                </a:solidFill>
              </a:rPr>
              <a:t> M. Medication Abortion Now Accounts for More Than Half of All US Abortions. Guttmacher Institute. https://</a:t>
            </a:r>
            <a:r>
              <a:rPr lang="en-US" sz="1000" dirty="0" err="1">
                <a:solidFill>
                  <a:schemeClr val="bg2"/>
                </a:solidFill>
              </a:rPr>
              <a:t>www.guttmacher.org</a:t>
            </a:r>
            <a:r>
              <a:rPr lang="en-US" sz="1000" dirty="0">
                <a:solidFill>
                  <a:schemeClr val="bg2"/>
                </a:solidFill>
              </a:rPr>
              <a:t>/article/2022/02/medication-abortion-now-accounts-more-half-all-us-abortions. Published 2022. Accessed May 18, 2022.</a:t>
            </a:r>
          </a:p>
          <a:p>
            <a:pPr lvl="0"/>
            <a:r>
              <a:rPr lang="en-US" sz="1000" dirty="0">
                <a:solidFill>
                  <a:schemeClr val="bg2"/>
                </a:solidFill>
              </a:rPr>
              <a:t>Kapp N, </a:t>
            </a:r>
            <a:r>
              <a:rPr lang="en-US" sz="1000" dirty="0" err="1">
                <a:solidFill>
                  <a:schemeClr val="bg2"/>
                </a:solidFill>
              </a:rPr>
              <a:t>Eckersberger</a:t>
            </a:r>
            <a:r>
              <a:rPr lang="en-US" sz="1000" dirty="0">
                <a:solidFill>
                  <a:schemeClr val="bg2"/>
                </a:solidFill>
              </a:rPr>
              <a:t> E, </a:t>
            </a:r>
            <a:r>
              <a:rPr lang="en-US" sz="1000" dirty="0" err="1">
                <a:solidFill>
                  <a:schemeClr val="bg2"/>
                </a:solidFill>
              </a:rPr>
              <a:t>Lavelanet</a:t>
            </a:r>
            <a:r>
              <a:rPr lang="en-US" sz="1000" dirty="0">
                <a:solidFill>
                  <a:schemeClr val="bg2"/>
                </a:solidFill>
              </a:rPr>
              <a:t> A, Rodriguez MI. Medical abortion in the late first trimester: a systematic review. Contraception. 2019;99(2):77-86. </a:t>
            </a:r>
            <a:r>
              <a:rPr lang="en-US" sz="1000" dirty="0" err="1">
                <a:solidFill>
                  <a:schemeClr val="bg2"/>
                </a:solidFill>
              </a:rPr>
              <a:t>doi</a:t>
            </a:r>
            <a:r>
              <a:rPr lang="en-US" sz="1000" dirty="0">
                <a:solidFill>
                  <a:schemeClr val="bg2"/>
                </a:solidFill>
              </a:rPr>
              <a:t>: 10.1016/j.contraception.2018.11.002.</a:t>
            </a:r>
          </a:p>
          <a:p>
            <a:pPr lvl="0"/>
            <a:r>
              <a:rPr lang="en-US" sz="1000" i="1" dirty="0">
                <a:solidFill>
                  <a:schemeClr val="bg2"/>
                </a:solidFill>
              </a:rPr>
              <a:t>Language and Impact</a:t>
            </a:r>
            <a:r>
              <a:rPr lang="en-US" sz="1000" dirty="0">
                <a:solidFill>
                  <a:schemeClr val="bg2"/>
                </a:solidFill>
              </a:rPr>
              <a:t>. A project of the Bixby Center for Global Reproductive Health; 2021. https://</a:t>
            </a:r>
            <a:r>
              <a:rPr lang="en-US" sz="1000" dirty="0" err="1">
                <a:solidFill>
                  <a:schemeClr val="bg2"/>
                </a:solidFill>
              </a:rPr>
              <a:t>www.innovating-education.org</a:t>
            </a:r>
            <a:r>
              <a:rPr lang="en-US" sz="1000" dirty="0">
                <a:solidFill>
                  <a:schemeClr val="bg2"/>
                </a:solidFill>
              </a:rPr>
              <a:t>/2020/12/language-and-impact/. Accessed April 21, 2022. </a:t>
            </a:r>
          </a:p>
          <a:p>
            <a:pPr lvl="0"/>
            <a:r>
              <a:rPr lang="en-US" sz="1000" dirty="0">
                <a:solidFill>
                  <a:schemeClr val="bg2"/>
                </a:solidFill>
              </a:rPr>
              <a:t>Learning Resources - Reproductive Health. </a:t>
            </a:r>
            <a:r>
              <a:rPr lang="en-US" sz="1000" dirty="0" err="1">
                <a:solidFill>
                  <a:schemeClr val="bg2"/>
                </a:solidFill>
              </a:rPr>
              <a:t>lgbtqiahealtheducation.org</a:t>
            </a:r>
            <a:r>
              <a:rPr lang="en-US" sz="1000" dirty="0">
                <a:solidFill>
                  <a:schemeClr val="bg2"/>
                </a:solidFill>
              </a:rPr>
              <a:t>. https://</a:t>
            </a:r>
            <a:r>
              <a:rPr lang="en-US" sz="1000" dirty="0" err="1">
                <a:solidFill>
                  <a:schemeClr val="bg2"/>
                </a:solidFill>
              </a:rPr>
              <a:t>www.lgbtqiahealtheducation.org</a:t>
            </a:r>
            <a:r>
              <a:rPr lang="en-US" sz="1000" dirty="0">
                <a:solidFill>
                  <a:schemeClr val="bg2"/>
                </a:solidFill>
              </a:rPr>
              <a:t>/resources/in/reproductive-health/. Published 2022. Accessed May 19, 2022.</a:t>
            </a:r>
          </a:p>
          <a:p>
            <a:pPr lvl="0"/>
            <a:r>
              <a:rPr lang="en-US" sz="1000" dirty="0">
                <a:solidFill>
                  <a:schemeClr val="bg2"/>
                </a:solidFill>
              </a:rPr>
              <a:t>Li C-L, Chen D-J, Song L-P, et al. Effectiveness and Safety of Lower Doses of Mifepristone Combined With Misoprostol of the Termination of Ultra-Early Pregnancy: A Dose-Ranging Randomized Controlled Trial. Reproductive Sciences. 2014;22(6):706-711.</a:t>
            </a:r>
          </a:p>
          <a:p>
            <a:pPr lvl="0"/>
            <a:r>
              <a:rPr lang="en-US" sz="1000" dirty="0">
                <a:solidFill>
                  <a:schemeClr val="bg2"/>
                </a:solidFill>
              </a:rPr>
              <a:t>Luo E, </a:t>
            </a:r>
            <a:r>
              <a:rPr lang="en-US" sz="1000" dirty="0" err="1">
                <a:solidFill>
                  <a:schemeClr val="bg2"/>
                </a:solidFill>
              </a:rPr>
              <a:t>Golen</a:t>
            </a:r>
            <a:r>
              <a:rPr lang="en-US" sz="1000" dirty="0">
                <a:solidFill>
                  <a:schemeClr val="bg2"/>
                </a:solidFill>
              </a:rPr>
              <a:t> T, Kimball A. Rising to the challenge of screening for intimate partner violence during Covid-19. STAT. https://</a:t>
            </a:r>
            <a:r>
              <a:rPr lang="en-US" sz="1000" dirty="0" err="1">
                <a:solidFill>
                  <a:schemeClr val="bg2"/>
                </a:solidFill>
              </a:rPr>
              <a:t>www.statnews.com</a:t>
            </a:r>
            <a:r>
              <a:rPr lang="en-US" sz="1000" dirty="0">
                <a:solidFill>
                  <a:schemeClr val="bg2"/>
                </a:solidFill>
              </a:rPr>
              <a:t>/2020/07/17/rising-to-the-challenge-of-screening-for-intimate-partner-violence-during-covid-19/. Published 2020. Accessed May 19, 2022.</a:t>
            </a:r>
          </a:p>
          <a:p>
            <a:r>
              <a:rPr lang="en-US" sz="1000" dirty="0">
                <a:solidFill>
                  <a:schemeClr val="bg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281157793"/>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4524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9" y="0"/>
            <a:ext cx="15252782" cy="1173981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0"/>
            <a:r>
              <a:rPr lang="en-US" sz="850" dirty="0">
                <a:solidFill>
                  <a:schemeClr val="bg2"/>
                </a:solidFill>
              </a:rPr>
              <a:t>M, Pinckney J, White L. </a:t>
            </a:r>
            <a:r>
              <a:rPr lang="en-US" sz="850" i="1" dirty="0">
                <a:solidFill>
                  <a:schemeClr val="bg2"/>
                </a:solidFill>
              </a:rPr>
              <a:t>Ensuring Access To Safe Abortion Care For Black Women</a:t>
            </a:r>
            <a:r>
              <a:rPr lang="en-US" sz="850" dirty="0">
                <a:solidFill>
                  <a:schemeClr val="bg2"/>
                </a:solidFill>
              </a:rPr>
              <a:t>. National Black Women’s Reproductive Justice Agenda; 2020. http://</a:t>
            </a:r>
            <a:r>
              <a:rPr lang="en-US" sz="850" dirty="0" err="1">
                <a:solidFill>
                  <a:schemeClr val="bg2"/>
                </a:solidFill>
              </a:rPr>
              <a:t>blackrj.org</a:t>
            </a:r>
            <a:r>
              <a:rPr lang="en-US" sz="850" dirty="0">
                <a:solidFill>
                  <a:schemeClr val="bg2"/>
                </a:solidFill>
              </a:rPr>
              <a:t>/wp-content/uploads/2020/04/6217-IOOV_Abortion.pdf. Accessed May 18, 2022.</a:t>
            </a:r>
          </a:p>
          <a:p>
            <a:pPr lvl="0"/>
            <a:r>
              <a:rPr lang="en-US" sz="850" u="sng" dirty="0">
                <a:solidFill>
                  <a:srgbClr val="B0B938"/>
                </a:solidFill>
                <a:hlinkClick r:id="rId5">
                  <a:extLst>
                    <a:ext uri="{A12FA001-AC4F-418D-AE19-62706E023703}">
                      <ahyp:hlinkClr xmlns:ahyp="http://schemas.microsoft.com/office/drawing/2018/hyperlinkcolor" val="tx"/>
                    </a:ext>
                  </a:extLst>
                </a:hlinkClick>
              </a:rPr>
              <a:t>Matulich M, Cansino C, Culwell KR, Creinin MD. </a:t>
            </a:r>
            <a:r>
              <a:rPr lang="en-US" sz="850" i="1" u="sng" dirty="0">
                <a:solidFill>
                  <a:srgbClr val="B0B938"/>
                </a:solidFill>
                <a:hlinkClick r:id="rId5">
                  <a:extLst>
                    <a:ext uri="{A12FA001-AC4F-418D-AE19-62706E023703}">
                      <ahyp:hlinkClr xmlns:ahyp="http://schemas.microsoft.com/office/drawing/2018/hyperlinkcolor" val="tx"/>
                    </a:ext>
                  </a:extLst>
                </a:hlinkClick>
              </a:rPr>
              <a:t>Contraception</a:t>
            </a:r>
            <a:r>
              <a:rPr lang="en-US" sz="850" u="sng" dirty="0">
                <a:solidFill>
                  <a:schemeClr val="bg2"/>
                </a:solidFill>
                <a:hlinkClick r:id="rId5">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850" dirty="0">
              <a:solidFill>
                <a:schemeClr val="bg2"/>
              </a:solidFill>
            </a:endParaRPr>
          </a:p>
          <a:p>
            <a:pPr lvl="0"/>
            <a:r>
              <a:rPr lang="en-US" sz="850" dirty="0">
                <a:solidFill>
                  <a:schemeClr val="bg2"/>
                </a:solidFill>
              </a:rPr>
              <a:t>Medicaid Coverage of Abortion. Guttmacher Institute. https://</a:t>
            </a:r>
            <a:r>
              <a:rPr lang="en-US" sz="850" dirty="0" err="1">
                <a:solidFill>
                  <a:schemeClr val="bg2"/>
                </a:solidFill>
              </a:rPr>
              <a:t>www.guttmacher.org</a:t>
            </a:r>
            <a:r>
              <a:rPr lang="en-US" sz="850" dirty="0">
                <a:solidFill>
                  <a:schemeClr val="bg2"/>
                </a:solidFill>
              </a:rPr>
              <a:t>/evidence-you-can-use/</a:t>
            </a:r>
            <a:r>
              <a:rPr lang="en-US" sz="850" dirty="0" err="1">
                <a:solidFill>
                  <a:schemeClr val="bg2"/>
                </a:solidFill>
              </a:rPr>
              <a:t>medicaid</a:t>
            </a:r>
            <a:r>
              <a:rPr lang="en-US" sz="850" dirty="0">
                <a:solidFill>
                  <a:schemeClr val="bg2"/>
                </a:solidFill>
              </a:rPr>
              <a:t>-coverage-abortion. Published 2021. Accessed May 18, 2022.</a:t>
            </a:r>
          </a:p>
          <a:p>
            <a:pPr lvl="0"/>
            <a:r>
              <a:rPr lang="en-US" sz="850" dirty="0">
                <a:solidFill>
                  <a:schemeClr val="bg2"/>
                </a:solidFill>
              </a:rPr>
              <a:t>Medication Abortion: State Laws and Policies. Guttmacher Institute. https://</a:t>
            </a:r>
            <a:r>
              <a:rPr lang="en-US" sz="850" dirty="0" err="1">
                <a:solidFill>
                  <a:schemeClr val="bg2"/>
                </a:solidFill>
              </a:rPr>
              <a:t>www.guttmacher.org</a:t>
            </a:r>
            <a:r>
              <a:rPr lang="en-US" sz="850" dirty="0">
                <a:solidFill>
                  <a:schemeClr val="bg2"/>
                </a:solidFill>
              </a:rPr>
              <a:t>/state-policy/explore/medication-abortion. Published 2022. Accessed May 18, 2022.</a:t>
            </a:r>
          </a:p>
          <a:p>
            <a:pPr lvl="0"/>
            <a:r>
              <a:rPr lang="en-US" sz="850" dirty="0">
                <a:solidFill>
                  <a:schemeClr val="bg2"/>
                </a:solidFill>
              </a:rPr>
              <a:t>Misoprostol only: Recommended regimen. Ipas. https://</a:t>
            </a:r>
            <a:r>
              <a:rPr lang="en-US" sz="850" dirty="0" err="1">
                <a:solidFill>
                  <a:schemeClr val="bg2"/>
                </a:solidFill>
              </a:rPr>
              <a:t>www.ipas.org</a:t>
            </a:r>
            <a:r>
              <a:rPr lang="en-US" sz="850" dirty="0">
                <a:solidFill>
                  <a:schemeClr val="bg2"/>
                </a:solidFill>
              </a:rPr>
              <a:t>/clinical-update/</a:t>
            </a:r>
            <a:r>
              <a:rPr lang="en-US" sz="850" dirty="0" err="1">
                <a:solidFill>
                  <a:schemeClr val="bg2"/>
                </a:solidFill>
              </a:rPr>
              <a:t>english</a:t>
            </a:r>
            <a:r>
              <a:rPr lang="en-US" sz="850" dirty="0">
                <a:solidFill>
                  <a:schemeClr val="bg2"/>
                </a:solidFill>
              </a:rPr>
              <a:t>/recommendations-for-abortion-before-13-weeks-gestation/medical-abortion/misoprostol-only-recommended-regimen/. Published 2021. Accessed May 19, 2022</a:t>
            </a:r>
          </a:p>
          <a:p>
            <a:pPr lvl="0"/>
            <a:r>
              <a:rPr lang="en-US" sz="850" dirty="0">
                <a:solidFill>
                  <a:schemeClr val="bg2"/>
                </a:solidFill>
              </a:rPr>
              <a:t>Moreno-Ruiz NL, </a:t>
            </a:r>
            <a:r>
              <a:rPr lang="en-US" sz="850" dirty="0" err="1">
                <a:solidFill>
                  <a:schemeClr val="bg2"/>
                </a:solidFill>
              </a:rPr>
              <a:t>Borgatta</a:t>
            </a:r>
            <a:r>
              <a:rPr lang="en-US" sz="850" dirty="0">
                <a:solidFill>
                  <a:schemeClr val="bg2"/>
                </a:solidFill>
              </a:rPr>
              <a:t> L, </a:t>
            </a:r>
            <a:r>
              <a:rPr lang="en-US" sz="850" dirty="0" err="1">
                <a:solidFill>
                  <a:schemeClr val="bg2"/>
                </a:solidFill>
              </a:rPr>
              <a:t>Yanow</a:t>
            </a:r>
            <a:r>
              <a:rPr lang="en-US" sz="850" dirty="0">
                <a:solidFill>
                  <a:schemeClr val="bg2"/>
                </a:solidFill>
              </a:rPr>
              <a:t> S, Kapp N, Wiebe ER, </a:t>
            </a:r>
            <a:r>
              <a:rPr lang="en-US" sz="850" dirty="0" err="1">
                <a:solidFill>
                  <a:schemeClr val="bg2"/>
                </a:solidFill>
              </a:rPr>
              <a:t>Winikoff</a:t>
            </a:r>
            <a:r>
              <a:rPr lang="en-US" sz="850" dirty="0">
                <a:solidFill>
                  <a:schemeClr val="bg2"/>
                </a:solidFill>
              </a:rPr>
              <a:t> B. Alternatives to mifepristone for early medical abortion. </a:t>
            </a:r>
            <a:r>
              <a:rPr lang="en-US" sz="850" i="1" dirty="0">
                <a:solidFill>
                  <a:schemeClr val="bg2"/>
                </a:solidFill>
              </a:rPr>
              <a:t>Int J </a:t>
            </a:r>
            <a:r>
              <a:rPr lang="en-US" sz="850" i="1" dirty="0" err="1">
                <a:solidFill>
                  <a:schemeClr val="bg2"/>
                </a:solidFill>
              </a:rPr>
              <a:t>Gynaecol</a:t>
            </a:r>
            <a:r>
              <a:rPr lang="en-US" sz="850" i="1" dirty="0">
                <a:solidFill>
                  <a:schemeClr val="bg2"/>
                </a:solidFill>
              </a:rPr>
              <a:t> Obstet</a:t>
            </a:r>
            <a:r>
              <a:rPr lang="en-US" sz="850" dirty="0">
                <a:solidFill>
                  <a:schemeClr val="bg2"/>
                </a:solidFill>
              </a:rPr>
              <a:t>. 2007 Mar;96(3):212-8</a:t>
            </a:r>
          </a:p>
          <a:p>
            <a:pPr lvl="0"/>
            <a:r>
              <a:rPr lang="en-US" sz="850" dirty="0" err="1">
                <a:solidFill>
                  <a:schemeClr val="bg2"/>
                </a:solidFill>
              </a:rPr>
              <a:t>Moseson</a:t>
            </a:r>
            <a:r>
              <a:rPr lang="en-US" sz="850" dirty="0">
                <a:solidFill>
                  <a:schemeClr val="bg2"/>
                </a:solidFill>
              </a:rPr>
              <a:t> H, Bullard K, </a:t>
            </a:r>
            <a:r>
              <a:rPr lang="en-US" sz="850" dirty="0" err="1">
                <a:solidFill>
                  <a:schemeClr val="bg2"/>
                </a:solidFill>
              </a:rPr>
              <a:t>Cisternas</a:t>
            </a:r>
            <a:r>
              <a:rPr lang="en-US" sz="850" dirty="0">
                <a:solidFill>
                  <a:schemeClr val="bg2"/>
                </a:solidFill>
              </a:rPr>
              <a:t> C, Grosso B, Vera V, </a:t>
            </a:r>
            <a:r>
              <a:rPr lang="en-US" sz="850" dirty="0" err="1">
                <a:solidFill>
                  <a:schemeClr val="bg2"/>
                </a:solidFill>
              </a:rPr>
              <a:t>Gerdts</a:t>
            </a:r>
            <a:r>
              <a:rPr lang="en-US" sz="850" dirty="0">
                <a:solidFill>
                  <a:schemeClr val="bg2"/>
                </a:solidFill>
              </a:rPr>
              <a:t> C. Effectiveness of self-managed medication abortion between 13 and 24 weeks gestation: a retrospective review of case records from accompaniment groups in Argentina, Chile, and Ecuador. Contraception. 2020;102(2):91–98.</a:t>
            </a:r>
          </a:p>
          <a:p>
            <a:pPr lvl="0"/>
            <a:r>
              <a:rPr lang="en-US" sz="850" dirty="0" err="1">
                <a:solidFill>
                  <a:schemeClr val="bg2"/>
                </a:solidFill>
              </a:rPr>
              <a:t>Moseson</a:t>
            </a:r>
            <a:r>
              <a:rPr lang="en-US" sz="850" dirty="0">
                <a:solidFill>
                  <a:schemeClr val="bg2"/>
                </a:solidFill>
              </a:rPr>
              <a:t> H, Herold S, </a:t>
            </a:r>
            <a:r>
              <a:rPr lang="en-US" sz="850" dirty="0" err="1">
                <a:solidFill>
                  <a:schemeClr val="bg2"/>
                </a:solidFill>
              </a:rPr>
              <a:t>Filippa</a:t>
            </a:r>
            <a:r>
              <a:rPr lang="en-US" sz="850" dirty="0">
                <a:solidFill>
                  <a:schemeClr val="bg2"/>
                </a:solidFill>
              </a:rPr>
              <a:t> S, Barr-Walker J, Baum SE, </a:t>
            </a:r>
            <a:r>
              <a:rPr lang="en-US" sz="850" dirty="0" err="1">
                <a:solidFill>
                  <a:schemeClr val="bg2"/>
                </a:solidFill>
              </a:rPr>
              <a:t>Gerdts</a:t>
            </a:r>
            <a:r>
              <a:rPr lang="en-US" sz="850" dirty="0">
                <a:solidFill>
                  <a:schemeClr val="bg2"/>
                </a:solidFill>
              </a:rPr>
              <a:t> C. Self-managed abortion: A systematic scoping review. Best </a:t>
            </a:r>
            <a:r>
              <a:rPr lang="en-US" sz="850" dirty="0" err="1">
                <a:solidFill>
                  <a:schemeClr val="bg2"/>
                </a:solidFill>
              </a:rPr>
              <a:t>Pract</a:t>
            </a:r>
            <a:r>
              <a:rPr lang="en-US" sz="850" dirty="0">
                <a:solidFill>
                  <a:schemeClr val="bg2"/>
                </a:solidFill>
              </a:rPr>
              <a:t> Res Clin </a:t>
            </a:r>
            <a:r>
              <a:rPr lang="en-US" sz="850" dirty="0" err="1">
                <a:solidFill>
                  <a:schemeClr val="bg2"/>
                </a:solidFill>
              </a:rPr>
              <a:t>Obstet</a:t>
            </a:r>
            <a:r>
              <a:rPr lang="en-US" sz="850" dirty="0">
                <a:solidFill>
                  <a:schemeClr val="bg2"/>
                </a:solidFill>
              </a:rPr>
              <a:t> </a:t>
            </a:r>
            <a:r>
              <a:rPr lang="en-US" sz="850" dirty="0" err="1">
                <a:solidFill>
                  <a:schemeClr val="bg2"/>
                </a:solidFill>
              </a:rPr>
              <a:t>Gynaecol</a:t>
            </a:r>
            <a:r>
              <a:rPr lang="en-US" sz="850" dirty="0">
                <a:solidFill>
                  <a:schemeClr val="bg2"/>
                </a:solidFill>
              </a:rPr>
              <a:t>. 2020;63:87-110. doi:10.1016/j.bpobgyn.2019.08.002</a:t>
            </a:r>
          </a:p>
          <a:p>
            <a:pPr lvl="0"/>
            <a:r>
              <a:rPr lang="en-US" sz="850" dirty="0" err="1">
                <a:solidFill>
                  <a:schemeClr val="bg2"/>
                </a:solidFill>
              </a:rPr>
              <a:t>Moseson</a:t>
            </a:r>
            <a:r>
              <a:rPr lang="en-US" sz="850" dirty="0">
                <a:solidFill>
                  <a:schemeClr val="bg2"/>
                </a:solidFill>
              </a:rPr>
              <a:t> H, Jayaweera R, </a:t>
            </a:r>
            <a:r>
              <a:rPr lang="en-US" sz="850" dirty="0" err="1">
                <a:solidFill>
                  <a:schemeClr val="bg2"/>
                </a:solidFill>
              </a:rPr>
              <a:t>Egwuatu</a:t>
            </a:r>
            <a:r>
              <a:rPr lang="en-US" sz="850" dirty="0">
                <a:solidFill>
                  <a:schemeClr val="bg2"/>
                </a:solidFill>
              </a:rPr>
              <a:t> I et al. Effectiveness of self-managed medication abortion with accompaniment support in Argentina and Nigeria (SAFE): a prospective, observational cohort study and non-inferiority analysis with historical controls. </a:t>
            </a:r>
            <a:r>
              <a:rPr lang="en-US" sz="850" i="1" dirty="0">
                <a:solidFill>
                  <a:schemeClr val="bg2"/>
                </a:solidFill>
              </a:rPr>
              <a:t>The Lancet Global Health</a:t>
            </a:r>
            <a:r>
              <a:rPr lang="en-US" sz="850" dirty="0">
                <a:solidFill>
                  <a:schemeClr val="bg2"/>
                </a:solidFill>
              </a:rPr>
              <a:t>. 2022;10(1). doi:10.1016/s2214-109x(21)00461-7</a:t>
            </a:r>
          </a:p>
          <a:p>
            <a:pPr lvl="0"/>
            <a:r>
              <a:rPr lang="en-US" sz="850" dirty="0" err="1">
                <a:solidFill>
                  <a:schemeClr val="bg2"/>
                </a:solidFill>
              </a:rPr>
              <a:t>Moseson</a:t>
            </a:r>
            <a:r>
              <a:rPr lang="en-US" sz="850" dirty="0">
                <a:solidFill>
                  <a:schemeClr val="bg2"/>
                </a:solidFill>
              </a:rPr>
              <a:t>, H., Jayaweera, R., </a:t>
            </a:r>
            <a:r>
              <a:rPr lang="en-US" sz="850" dirty="0" err="1">
                <a:solidFill>
                  <a:schemeClr val="bg2"/>
                </a:solidFill>
              </a:rPr>
              <a:t>Raifman</a:t>
            </a:r>
            <a:r>
              <a:rPr lang="en-US" sz="850" dirty="0">
                <a:solidFill>
                  <a:schemeClr val="bg2"/>
                </a:solidFill>
              </a:rPr>
              <a:t>, S. </a:t>
            </a:r>
            <a:r>
              <a:rPr lang="en-US" sz="850" i="1" dirty="0">
                <a:solidFill>
                  <a:schemeClr val="bg2"/>
                </a:solidFill>
              </a:rPr>
              <a:t>et al.</a:t>
            </a:r>
            <a:r>
              <a:rPr lang="en-US" sz="850" dirty="0">
                <a:solidFill>
                  <a:schemeClr val="bg2"/>
                </a:solidFill>
              </a:rPr>
              <a:t> Self-managed medication abortion outcomes: results from a prospective pilot study. </a:t>
            </a:r>
            <a:r>
              <a:rPr lang="en-US" sz="850" i="1" dirty="0" err="1">
                <a:solidFill>
                  <a:schemeClr val="bg2"/>
                </a:solidFill>
              </a:rPr>
              <a:t>Reprod</a:t>
            </a:r>
            <a:r>
              <a:rPr lang="en-US" sz="850" i="1" dirty="0">
                <a:solidFill>
                  <a:schemeClr val="bg2"/>
                </a:solidFill>
              </a:rPr>
              <a:t> Health</a:t>
            </a:r>
            <a:r>
              <a:rPr lang="en-US" sz="850" dirty="0">
                <a:solidFill>
                  <a:schemeClr val="bg2"/>
                </a:solidFill>
              </a:rPr>
              <a:t> </a:t>
            </a:r>
            <a:r>
              <a:rPr lang="en-US" sz="850" b="1" dirty="0">
                <a:solidFill>
                  <a:schemeClr val="bg2"/>
                </a:solidFill>
              </a:rPr>
              <a:t>17, </a:t>
            </a:r>
            <a:r>
              <a:rPr lang="en-US" sz="850" dirty="0">
                <a:solidFill>
                  <a:schemeClr val="bg2"/>
                </a:solidFill>
              </a:rPr>
              <a:t>164 (2020). https://</a:t>
            </a:r>
            <a:r>
              <a:rPr lang="en-US" sz="850" dirty="0" err="1">
                <a:solidFill>
                  <a:schemeClr val="bg2"/>
                </a:solidFill>
              </a:rPr>
              <a:t>doi.org</a:t>
            </a:r>
            <a:r>
              <a:rPr lang="en-US" sz="850" dirty="0">
                <a:solidFill>
                  <a:schemeClr val="bg2"/>
                </a:solidFill>
              </a:rPr>
              <a:t>/10.1186/s12978-020-01016-4</a:t>
            </a:r>
          </a:p>
          <a:p>
            <a:pPr lvl="0"/>
            <a:r>
              <a:rPr lang="en-US" sz="850" dirty="0">
                <a:solidFill>
                  <a:schemeClr val="bg2"/>
                </a:solidFill>
              </a:rPr>
              <a:t>National Academies of Sciences, Engineering, and Medicine. 2018. </a:t>
            </a:r>
            <a:r>
              <a:rPr lang="en-US" sz="850" i="1" dirty="0">
                <a:solidFill>
                  <a:schemeClr val="bg2"/>
                </a:solidFill>
              </a:rPr>
              <a:t>The Safety and Quality of Abortion Care in the United States</a:t>
            </a:r>
            <a:r>
              <a:rPr lang="en-US" sz="850" dirty="0">
                <a:solidFill>
                  <a:schemeClr val="bg2"/>
                </a:solidFill>
              </a:rPr>
              <a:t>. Washington, DC: The National Academies Press. https://</a:t>
            </a:r>
            <a:r>
              <a:rPr lang="en-US" sz="850" dirty="0" err="1">
                <a:solidFill>
                  <a:schemeClr val="bg2"/>
                </a:solidFill>
              </a:rPr>
              <a:t>doi.org</a:t>
            </a:r>
            <a:r>
              <a:rPr lang="en-US" sz="850" dirty="0">
                <a:solidFill>
                  <a:schemeClr val="bg2"/>
                </a:solidFill>
              </a:rPr>
              <a:t>/10.17226/24950.</a:t>
            </a:r>
          </a:p>
          <a:p>
            <a:pPr lvl="0"/>
            <a:r>
              <a:rPr lang="en-US" sz="850" dirty="0">
                <a:solidFill>
                  <a:schemeClr val="bg2"/>
                </a:solidFill>
              </a:rPr>
              <a:t>Paltrow L, Flavin J. Arrests of and forced interventions on pregnant women in the United States, 1973–2005: implications for women’s legal status and public health. J Health Polit Policy Law. 2013;38(2):299–343. </a:t>
            </a:r>
          </a:p>
          <a:p>
            <a:pPr lvl="0"/>
            <a:r>
              <a:rPr lang="en-US" sz="850" dirty="0">
                <a:solidFill>
                  <a:schemeClr val="bg2"/>
                </a:solidFill>
              </a:rPr>
              <a:t>Patient-Centered Pregnancy Options Counseling. </a:t>
            </a:r>
            <a:r>
              <a:rPr lang="en-US" sz="850" dirty="0" err="1">
                <a:solidFill>
                  <a:schemeClr val="bg2"/>
                </a:solidFill>
              </a:rPr>
              <a:t>Rhedi.org</a:t>
            </a:r>
            <a:r>
              <a:rPr lang="en-US" sz="850" dirty="0">
                <a:solidFill>
                  <a:schemeClr val="bg2"/>
                </a:solidFill>
              </a:rPr>
              <a:t>. https://</a:t>
            </a:r>
            <a:r>
              <a:rPr lang="en-US" sz="850" dirty="0" err="1">
                <a:solidFill>
                  <a:schemeClr val="bg2"/>
                </a:solidFill>
              </a:rPr>
              <a:t>rhedi.org</a:t>
            </a:r>
            <a:r>
              <a:rPr lang="en-US" sz="850" dirty="0">
                <a:solidFill>
                  <a:schemeClr val="bg2"/>
                </a:solidFill>
              </a:rPr>
              <a:t>/education/</a:t>
            </a:r>
            <a:r>
              <a:rPr lang="en-US" sz="850" dirty="0" err="1">
                <a:solidFill>
                  <a:schemeClr val="bg2"/>
                </a:solidFill>
              </a:rPr>
              <a:t>rhedi</a:t>
            </a:r>
            <a:r>
              <a:rPr lang="en-US" sz="850" dirty="0">
                <a:solidFill>
                  <a:schemeClr val="bg2"/>
                </a:solidFill>
              </a:rPr>
              <a:t>-curriculum/patient-centered-pregnancy-options-counseling/. Published 2022. Accessed May 19, 2022.</a:t>
            </a:r>
          </a:p>
          <a:p>
            <a:pPr lvl="0"/>
            <a:r>
              <a:rPr lang="en-US" sz="850" dirty="0">
                <a:solidFill>
                  <a:schemeClr val="bg2"/>
                </a:solidFill>
              </a:rPr>
              <a:t>Potter JE, Stevenson AJ, Coleman-</a:t>
            </a:r>
            <a:r>
              <a:rPr lang="en-US" sz="850" dirty="0" err="1">
                <a:solidFill>
                  <a:schemeClr val="bg2"/>
                </a:solidFill>
              </a:rPr>
              <a:t>Minahan</a:t>
            </a:r>
            <a:r>
              <a:rPr lang="en-US" sz="850" dirty="0">
                <a:solidFill>
                  <a:schemeClr val="bg2"/>
                </a:solidFill>
              </a:rPr>
              <a:t> K, et al. Challenging unintended pregnancy as an indicator of reproductive autonomy. </a:t>
            </a:r>
            <a:r>
              <a:rPr lang="en-US" sz="850" i="1" dirty="0">
                <a:solidFill>
                  <a:schemeClr val="bg2"/>
                </a:solidFill>
              </a:rPr>
              <a:t>Contraception</a:t>
            </a:r>
            <a:r>
              <a:rPr lang="en-US" sz="850" dirty="0">
                <a:solidFill>
                  <a:schemeClr val="bg2"/>
                </a:solidFill>
              </a:rPr>
              <a:t>. 2019;100(1):1-4. doi:10.1016/j.contraception.2019.02.005</a:t>
            </a:r>
          </a:p>
          <a:p>
            <a:pPr lvl="0"/>
            <a:r>
              <a:rPr lang="en-US" sz="850" dirty="0">
                <a:solidFill>
                  <a:schemeClr val="bg2"/>
                </a:solidFill>
              </a:rPr>
              <a:t>Prager S, Carlisle S, </a:t>
            </a:r>
            <a:r>
              <a:rPr lang="en-US" sz="850" dirty="0" err="1">
                <a:solidFill>
                  <a:schemeClr val="bg2"/>
                </a:solidFill>
              </a:rPr>
              <a:t>Chaiten</a:t>
            </a:r>
            <a:r>
              <a:rPr lang="en-US" sz="850" dirty="0">
                <a:solidFill>
                  <a:schemeClr val="bg2"/>
                </a:solidFill>
              </a:rPr>
              <a:t> L et al. </a:t>
            </a:r>
            <a:r>
              <a:rPr lang="en-US" sz="850" i="1" dirty="0">
                <a:solidFill>
                  <a:schemeClr val="bg2"/>
                </a:solidFill>
              </a:rPr>
              <a:t>Clinical Policy Guidelines For Abortion Care</a:t>
            </a:r>
            <a:r>
              <a:rPr lang="en-US" sz="850" dirty="0">
                <a:solidFill>
                  <a:schemeClr val="bg2"/>
                </a:solidFill>
              </a:rPr>
              <a:t>. National Abortion Federation; 2020. https://5aa1b2xfmfh2e2mk03kk8rsx-wpengine.netdna-ssl.com/wp-content/uploads/2020_CPGs.pdf. Accessed May 18, 2022.</a:t>
            </a:r>
          </a:p>
          <a:p>
            <a:pPr lvl="0"/>
            <a:r>
              <a:rPr lang="en-US" sz="850" dirty="0">
                <a:solidFill>
                  <a:schemeClr val="bg2"/>
                </a:solidFill>
              </a:rPr>
              <a:t>Prager S, Carlisle S, </a:t>
            </a:r>
            <a:r>
              <a:rPr lang="en-US" sz="850" dirty="0" err="1">
                <a:solidFill>
                  <a:schemeClr val="bg2"/>
                </a:solidFill>
              </a:rPr>
              <a:t>Chaiten</a:t>
            </a:r>
            <a:r>
              <a:rPr lang="en-US" sz="850" dirty="0">
                <a:solidFill>
                  <a:schemeClr val="bg2"/>
                </a:solidFill>
              </a:rPr>
              <a:t> L et al. </a:t>
            </a:r>
            <a:r>
              <a:rPr lang="en-US" sz="850" i="1" dirty="0">
                <a:solidFill>
                  <a:schemeClr val="bg2"/>
                </a:solidFill>
              </a:rPr>
              <a:t>Clinical Guidelines For Abortion Care</a:t>
            </a:r>
            <a:r>
              <a:rPr lang="en-US" sz="850" dirty="0">
                <a:solidFill>
                  <a:schemeClr val="bg2"/>
                </a:solidFill>
              </a:rPr>
              <a:t>. National Abortion Federation; 2022. https://</a:t>
            </a:r>
            <a:r>
              <a:rPr lang="en-US" sz="850" dirty="0" err="1">
                <a:solidFill>
                  <a:schemeClr val="bg2"/>
                </a:solidFill>
              </a:rPr>
              <a:t>prochoice.org</a:t>
            </a:r>
            <a:r>
              <a:rPr lang="en-US" sz="850" dirty="0">
                <a:solidFill>
                  <a:schemeClr val="bg2"/>
                </a:solidFill>
              </a:rPr>
              <a:t>/providers/quality-standards/. Accessed May 19, 2022.</a:t>
            </a:r>
          </a:p>
          <a:p>
            <a:pPr lvl="0"/>
            <a:r>
              <a:rPr lang="en-US" sz="850" dirty="0">
                <a:solidFill>
                  <a:schemeClr val="bg2"/>
                </a:solidFill>
              </a:rPr>
              <a:t>Provision of Abortion Care by Advanced Practice Nurses and Physician Assistants. </a:t>
            </a:r>
            <a:r>
              <a:rPr lang="en-US" sz="850" dirty="0" err="1">
                <a:solidFill>
                  <a:schemeClr val="bg2"/>
                </a:solidFill>
              </a:rPr>
              <a:t>Apha.org</a:t>
            </a:r>
            <a:r>
              <a:rPr lang="en-US" sz="850" dirty="0">
                <a:solidFill>
                  <a:schemeClr val="bg2"/>
                </a:solidFill>
              </a:rPr>
              <a:t>. https://</a:t>
            </a:r>
            <a:r>
              <a:rPr lang="en-US" sz="850" dirty="0" err="1">
                <a:solidFill>
                  <a:schemeClr val="bg2"/>
                </a:solidFill>
              </a:rPr>
              <a:t>www.apha.org</a:t>
            </a:r>
            <a:r>
              <a:rPr lang="en-US" sz="850" dirty="0">
                <a:solidFill>
                  <a:schemeClr val="bg2"/>
                </a:solidFill>
              </a:rPr>
              <a:t>/policies-and-advocacy/public-health-policy-statements/policy-database/2014/07/28/16/00/provision-of-abortion-care-by-advanced-practice-nurses-and-physician-assistants. Published 2011. Accessed May 19, 2022.</a:t>
            </a:r>
          </a:p>
          <a:p>
            <a:pPr lvl="0"/>
            <a:r>
              <a:rPr lang="en-US" sz="850" dirty="0">
                <a:solidFill>
                  <a:schemeClr val="bg2"/>
                </a:solidFill>
              </a:rPr>
              <a:t>Rachel K. Jones, Jenna </a:t>
            </a:r>
            <a:r>
              <a:rPr lang="en-US" sz="850" dirty="0" err="1">
                <a:solidFill>
                  <a:schemeClr val="bg2"/>
                </a:solidFill>
              </a:rPr>
              <a:t>Jerman</a:t>
            </a:r>
            <a:r>
              <a:rPr lang="en-US" sz="850" dirty="0">
                <a:solidFill>
                  <a:schemeClr val="bg2"/>
                </a:solidFill>
              </a:rPr>
              <a:t>, “Population Group Abortion Rates and Lifetime Incidence of Abortion: United States, 2008–2014”, </a:t>
            </a:r>
            <a:r>
              <a:rPr lang="en-US" sz="850" i="1" dirty="0">
                <a:solidFill>
                  <a:schemeClr val="bg2"/>
                </a:solidFill>
              </a:rPr>
              <a:t>American Journal of Public Health</a:t>
            </a:r>
            <a:r>
              <a:rPr lang="en-US" sz="850" dirty="0">
                <a:solidFill>
                  <a:schemeClr val="bg2"/>
                </a:solidFill>
              </a:rPr>
              <a:t> 107, no. 12 (December 1, 2017): pp. 1904-1909.</a:t>
            </a:r>
          </a:p>
          <a:p>
            <a:pPr lvl="0"/>
            <a:r>
              <a:rPr lang="en-US" sz="850" dirty="0">
                <a:solidFill>
                  <a:schemeClr val="bg2"/>
                </a:solidFill>
              </a:rPr>
              <a:t>Ralph LJ, Ehrenreich K, </a:t>
            </a:r>
            <a:r>
              <a:rPr lang="en-US" sz="850" dirty="0" err="1">
                <a:solidFill>
                  <a:schemeClr val="bg2"/>
                </a:solidFill>
              </a:rPr>
              <a:t>Barar</a:t>
            </a:r>
            <a:r>
              <a:rPr lang="en-US" sz="850" dirty="0">
                <a:solidFill>
                  <a:schemeClr val="bg2"/>
                </a:solidFill>
              </a:rPr>
              <a:t> R, et al. Accuracy of self-assessment of gestational duration among people seeking abortion [published online ahead of print, 2021 Dec 17]. </a:t>
            </a:r>
            <a:r>
              <a:rPr lang="en-US" sz="850" i="1" dirty="0">
                <a:solidFill>
                  <a:schemeClr val="bg2"/>
                </a:solidFill>
              </a:rPr>
              <a:t>Am J </a:t>
            </a:r>
            <a:r>
              <a:rPr lang="en-US" sz="850" i="1" dirty="0" err="1">
                <a:solidFill>
                  <a:schemeClr val="bg2"/>
                </a:solidFill>
              </a:rPr>
              <a:t>Obstet</a:t>
            </a:r>
            <a:r>
              <a:rPr lang="en-US" sz="850" i="1" dirty="0">
                <a:solidFill>
                  <a:schemeClr val="bg2"/>
                </a:solidFill>
              </a:rPr>
              <a:t> Gynecol</a:t>
            </a:r>
            <a:r>
              <a:rPr lang="en-US" sz="850" dirty="0">
                <a:solidFill>
                  <a:schemeClr val="bg2"/>
                </a:solidFill>
              </a:rPr>
              <a:t>. 2021;S0002-9378(21)02683-1. doi:10.1016/j.ajog.2021.11.1373</a:t>
            </a:r>
          </a:p>
          <a:p>
            <a:pPr lvl="0"/>
            <a:r>
              <a:rPr lang="en-US" sz="850" dirty="0">
                <a:solidFill>
                  <a:schemeClr val="bg2"/>
                </a:solidFill>
              </a:rPr>
              <a:t>Ralph L, Foster DG, </a:t>
            </a:r>
            <a:r>
              <a:rPr lang="en-US" sz="850" dirty="0" err="1">
                <a:solidFill>
                  <a:schemeClr val="bg2"/>
                </a:solidFill>
              </a:rPr>
              <a:t>Raifman</a:t>
            </a:r>
            <a:r>
              <a:rPr lang="en-US" sz="850" dirty="0">
                <a:solidFill>
                  <a:schemeClr val="bg2"/>
                </a:solidFill>
              </a:rPr>
              <a:t> S. Prevalence of self-managed abortion among women of reproductive age in the United States. JAMA </a:t>
            </a:r>
            <a:r>
              <a:rPr lang="en-US" sz="850" dirty="0" err="1">
                <a:solidFill>
                  <a:schemeClr val="bg2"/>
                </a:solidFill>
              </a:rPr>
              <a:t>Netw</a:t>
            </a:r>
            <a:r>
              <a:rPr lang="en-US" sz="850" dirty="0">
                <a:solidFill>
                  <a:schemeClr val="bg2"/>
                </a:solidFill>
              </a:rPr>
              <a:t> Open. 2020;3(12):e2029245.</a:t>
            </a:r>
          </a:p>
          <a:p>
            <a:pPr lvl="0"/>
            <a:r>
              <a:rPr lang="en-US" sz="850" dirty="0">
                <a:solidFill>
                  <a:schemeClr val="bg2"/>
                </a:solidFill>
              </a:rPr>
              <a:t>Raymond EG, Harrison MS, Weaver MA. Efficacy of misoprostol alone for first-trimester medical abortion: a systematic review. </a:t>
            </a:r>
            <a:r>
              <a:rPr lang="en-US" sz="850" dirty="0" err="1">
                <a:solidFill>
                  <a:schemeClr val="bg2"/>
                </a:solidFill>
              </a:rPr>
              <a:t>Obstet</a:t>
            </a:r>
            <a:r>
              <a:rPr lang="en-US" sz="850" dirty="0">
                <a:solidFill>
                  <a:schemeClr val="bg2"/>
                </a:solidFill>
              </a:rPr>
              <a:t> Gynecol. 2019;133(1):137–147.</a:t>
            </a:r>
          </a:p>
          <a:p>
            <a:pPr lvl="0"/>
            <a:r>
              <a:rPr lang="en-US" sz="850" u="sng" dirty="0">
                <a:solidFill>
                  <a:srgbClr val="B0B938"/>
                </a:solidFill>
                <a:hlinkClick r:id="rId6">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850" i="1" u="sng" dirty="0">
                <a:solidFill>
                  <a:srgbClr val="B0B938"/>
                </a:solidFill>
                <a:hlinkClick r:id="rId6">
                  <a:extLst>
                    <a:ext uri="{A12FA001-AC4F-418D-AE19-62706E023703}">
                      <ahyp:hlinkClr xmlns:ahyp="http://schemas.microsoft.com/office/drawing/2018/hyperlinkcolor" val="tx"/>
                    </a:ext>
                  </a:extLst>
                </a:hlinkClick>
              </a:rPr>
              <a:t>Obstet Gynecol</a:t>
            </a:r>
            <a:r>
              <a:rPr lang="en-US" sz="850" u="sng" dirty="0">
                <a:solidFill>
                  <a:schemeClr val="bg2"/>
                </a:solidFill>
                <a:hlinkClick r:id="rId6">
                  <a:extLst>
                    <a:ext uri="{A12FA001-AC4F-418D-AE19-62706E023703}">
                      <ahyp:hlinkClr xmlns:ahyp="http://schemas.microsoft.com/office/drawing/2018/hyperlinkcolor" val="tx"/>
                    </a:ext>
                  </a:extLst>
                </a:hlinkClick>
              </a:rPr>
              <a:t>. 2016;128(4):739.  </a:t>
            </a:r>
            <a:endParaRPr lang="en-US" sz="850" dirty="0">
              <a:solidFill>
                <a:schemeClr val="bg2"/>
              </a:solidFill>
            </a:endParaRPr>
          </a:p>
          <a:p>
            <a:pPr lvl="0"/>
            <a:r>
              <a:rPr lang="en-US" sz="850" u="sng" dirty="0">
                <a:solidFill>
                  <a:srgbClr val="B0B938"/>
                </a:solidFill>
                <a:hlinkClick r:id="rId7">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850" i="1" u="sng" dirty="0">
                <a:solidFill>
                  <a:srgbClr val="B0B938"/>
                </a:solidFill>
                <a:hlinkClick r:id="rId7">
                  <a:extLst>
                    <a:ext uri="{A12FA001-AC4F-418D-AE19-62706E023703}">
                      <ahyp:hlinkClr xmlns:ahyp="http://schemas.microsoft.com/office/drawing/2018/hyperlinkcolor" val="tx"/>
                    </a:ext>
                  </a:extLst>
                </a:hlinkClick>
              </a:rPr>
              <a:t>Obstet Gynecol</a:t>
            </a:r>
            <a:r>
              <a:rPr lang="en-US" sz="850" u="sng" dirty="0">
                <a:solidFill>
                  <a:schemeClr val="bg2"/>
                </a:solidFill>
                <a:hlinkClick r:id="rId7">
                  <a:extLst>
                    <a:ext uri="{A12FA001-AC4F-418D-AE19-62706E023703}">
                      <ahyp:hlinkClr xmlns:ahyp="http://schemas.microsoft.com/office/drawing/2018/hyperlinkcolor" val="tx"/>
                    </a:ext>
                  </a:extLst>
                </a:hlinkClick>
              </a:rPr>
              <a:t>. 2016 Feb;127(2):306-12.</a:t>
            </a:r>
            <a:endParaRPr lang="en-US" sz="850" dirty="0">
              <a:solidFill>
                <a:schemeClr val="bg2"/>
              </a:solidFill>
            </a:endParaRPr>
          </a:p>
          <a:p>
            <a:pPr lvl="0"/>
            <a:r>
              <a:rPr lang="en-US" sz="850" dirty="0">
                <a:solidFill>
                  <a:schemeClr val="bg2"/>
                </a:solidFill>
              </a:rPr>
              <a:t>Reproductive Justice Briefing Book: A Primer on Reproductive Justice and Social Change. </a:t>
            </a:r>
            <a:r>
              <a:rPr lang="en-US" sz="850" dirty="0" err="1">
                <a:solidFill>
                  <a:schemeClr val="bg2"/>
                </a:solidFill>
              </a:rPr>
              <a:t>Law.berkeley.edu</a:t>
            </a:r>
            <a:r>
              <a:rPr lang="en-US" sz="850" dirty="0">
                <a:solidFill>
                  <a:schemeClr val="bg2"/>
                </a:solidFill>
              </a:rPr>
              <a:t>. https://</a:t>
            </a:r>
            <a:r>
              <a:rPr lang="en-US" sz="850" dirty="0" err="1">
                <a:solidFill>
                  <a:schemeClr val="bg2"/>
                </a:solidFill>
              </a:rPr>
              <a:t>www.law.berkeley.edu</a:t>
            </a:r>
            <a:r>
              <a:rPr lang="en-US" sz="850" dirty="0">
                <a:solidFill>
                  <a:schemeClr val="bg2"/>
                </a:solidFill>
              </a:rPr>
              <a:t>/</a:t>
            </a:r>
            <a:r>
              <a:rPr lang="en-US" sz="850" dirty="0" err="1">
                <a:solidFill>
                  <a:schemeClr val="bg2"/>
                </a:solidFill>
              </a:rPr>
              <a:t>php</a:t>
            </a:r>
            <a:r>
              <a:rPr lang="en-US" sz="850" dirty="0">
                <a:solidFill>
                  <a:schemeClr val="bg2"/>
                </a:solidFill>
              </a:rPr>
              <a:t>-programs/courses/</a:t>
            </a:r>
            <a:r>
              <a:rPr lang="en-US" sz="850" dirty="0" err="1">
                <a:solidFill>
                  <a:schemeClr val="bg2"/>
                </a:solidFill>
              </a:rPr>
              <a:t>fileDL.php?fID</a:t>
            </a:r>
            <a:r>
              <a:rPr lang="en-US" sz="850" dirty="0">
                <a:solidFill>
                  <a:schemeClr val="bg2"/>
                </a:solidFill>
              </a:rPr>
              <a:t>=4051. Published 2022. Accessed May 18, 2022.</a:t>
            </a:r>
          </a:p>
          <a:p>
            <a:pPr lvl="0"/>
            <a:r>
              <a:rPr lang="en-US" sz="850" dirty="0">
                <a:solidFill>
                  <a:schemeClr val="bg2"/>
                </a:solidFill>
              </a:rPr>
              <a:t>Reproductive Justice – In Our Own Voice. </a:t>
            </a:r>
            <a:r>
              <a:rPr lang="en-US" sz="850" dirty="0" err="1">
                <a:solidFill>
                  <a:schemeClr val="bg2"/>
                </a:solidFill>
              </a:rPr>
              <a:t>Blackrj.org</a:t>
            </a:r>
            <a:r>
              <a:rPr lang="en-US" sz="850" dirty="0">
                <a:solidFill>
                  <a:schemeClr val="bg2"/>
                </a:solidFill>
              </a:rPr>
              <a:t>. https://</a:t>
            </a:r>
            <a:r>
              <a:rPr lang="en-US" sz="850" dirty="0" err="1">
                <a:solidFill>
                  <a:schemeClr val="bg2"/>
                </a:solidFill>
              </a:rPr>
              <a:t>blackrj.org</a:t>
            </a:r>
            <a:r>
              <a:rPr lang="en-US" sz="850" dirty="0">
                <a:solidFill>
                  <a:schemeClr val="bg2"/>
                </a:solidFill>
              </a:rPr>
              <a:t>/our-issues/reproductive-justice/. Published 2022. Accessed May 18, 2022.</a:t>
            </a:r>
          </a:p>
          <a:p>
            <a:pPr lvl="0"/>
            <a:r>
              <a:rPr lang="en-US" sz="850" dirty="0">
                <a:solidFill>
                  <a:schemeClr val="bg2"/>
                </a:solidFill>
              </a:rPr>
              <a:t>Reproductive Justice — Sister Song. Sister Song. https://</a:t>
            </a:r>
            <a:r>
              <a:rPr lang="en-US" sz="850" dirty="0" err="1">
                <a:solidFill>
                  <a:schemeClr val="bg2"/>
                </a:solidFill>
              </a:rPr>
              <a:t>www.sistersong.net</a:t>
            </a:r>
            <a:r>
              <a:rPr lang="en-US" sz="850" dirty="0">
                <a:solidFill>
                  <a:schemeClr val="bg2"/>
                </a:solidFill>
              </a:rPr>
              <a:t>/reproductive-justice. Published 2022. Accessed May 18, 2022.</a:t>
            </a:r>
          </a:p>
          <a:p>
            <a:pPr lvl="0"/>
            <a:r>
              <a:rPr lang="en-US" sz="850" dirty="0">
                <a:solidFill>
                  <a:schemeClr val="bg2"/>
                </a:solidFill>
              </a:rPr>
              <a:t>Roosevelt L, </a:t>
            </a:r>
            <a:r>
              <a:rPr lang="en-US" sz="850" dirty="0" err="1">
                <a:solidFill>
                  <a:schemeClr val="bg2"/>
                </a:solidFill>
              </a:rPr>
              <a:t>Pietzmeier</a:t>
            </a:r>
            <a:r>
              <a:rPr lang="en-US" sz="850" dirty="0">
                <a:solidFill>
                  <a:schemeClr val="bg2"/>
                </a:solidFill>
              </a:rPr>
              <a:t> S, Reed R. Clinically and Culturally Competent Care for Transgender and Nonbinary People. </a:t>
            </a:r>
            <a:r>
              <a:rPr lang="en-US" sz="850" i="1" dirty="0">
                <a:solidFill>
                  <a:schemeClr val="bg2"/>
                </a:solidFill>
              </a:rPr>
              <a:t>The Journal of Perinatal &amp; Neonatal Nursing. </a:t>
            </a:r>
            <a:r>
              <a:rPr lang="en-US" sz="850" dirty="0">
                <a:solidFill>
                  <a:schemeClr val="bg2"/>
                </a:solidFill>
              </a:rPr>
              <a:t>2021; 35 (2): 142-149. </a:t>
            </a:r>
            <a:r>
              <a:rPr lang="en-US" sz="850" dirty="0" err="1">
                <a:solidFill>
                  <a:schemeClr val="bg2"/>
                </a:solidFill>
              </a:rPr>
              <a:t>doi</a:t>
            </a:r>
            <a:r>
              <a:rPr lang="en-US" sz="850" dirty="0">
                <a:solidFill>
                  <a:schemeClr val="bg2"/>
                </a:solidFill>
              </a:rPr>
              <a:t>: 10.1097/JPN.0000000000000560</a:t>
            </a:r>
          </a:p>
          <a:p>
            <a:pPr lvl="0"/>
            <a:r>
              <a:rPr lang="en-US" sz="850" dirty="0">
                <a:solidFill>
                  <a:schemeClr val="bg2"/>
                </a:solidFill>
              </a:rPr>
              <a:t>Schaff EA, </a:t>
            </a:r>
            <a:r>
              <a:rPr lang="en-US" sz="850" dirty="0" err="1">
                <a:solidFill>
                  <a:schemeClr val="bg2"/>
                </a:solidFill>
              </a:rPr>
              <a:t>Eisinger</a:t>
            </a:r>
            <a:r>
              <a:rPr lang="en-US" sz="850" dirty="0">
                <a:solidFill>
                  <a:schemeClr val="bg2"/>
                </a:solidFill>
              </a:rPr>
              <a:t> SH, </a:t>
            </a:r>
            <a:r>
              <a:rPr lang="en-US" sz="850" dirty="0" err="1">
                <a:solidFill>
                  <a:schemeClr val="bg2"/>
                </a:solidFill>
              </a:rPr>
              <a:t>Stadalius</a:t>
            </a:r>
            <a:r>
              <a:rPr lang="en-US" sz="850" dirty="0">
                <a:solidFill>
                  <a:schemeClr val="bg2"/>
                </a:solidFill>
              </a:rPr>
              <a:t> LS, Franks P, Gore BZ, </a:t>
            </a:r>
            <a:r>
              <a:rPr lang="en-US" sz="850" dirty="0" err="1">
                <a:solidFill>
                  <a:schemeClr val="bg2"/>
                </a:solidFill>
              </a:rPr>
              <a:t>Poppema</a:t>
            </a:r>
            <a:r>
              <a:rPr lang="en-US" sz="850" dirty="0">
                <a:solidFill>
                  <a:schemeClr val="bg2"/>
                </a:solidFill>
              </a:rPr>
              <a:t> S. Low-dose mifepristone 200 mg and vaginal misoprostol for abortion. Contraception. Jan 1999;59(1):1-6. </a:t>
            </a:r>
          </a:p>
          <a:p>
            <a:pPr lvl="0"/>
            <a:r>
              <a:rPr lang="en-US" sz="850" dirty="0">
                <a:solidFill>
                  <a:schemeClr val="bg2"/>
                </a:solidFill>
              </a:rPr>
              <a:t>Schaff EA, Fielding SL, </a:t>
            </a:r>
            <a:r>
              <a:rPr lang="en-US" sz="850" dirty="0" err="1">
                <a:solidFill>
                  <a:schemeClr val="bg2"/>
                </a:solidFill>
              </a:rPr>
              <a:t>Eisinger</a:t>
            </a:r>
            <a:r>
              <a:rPr lang="en-US" sz="850" dirty="0">
                <a:solidFill>
                  <a:schemeClr val="bg2"/>
                </a:solidFill>
              </a:rPr>
              <a:t> SH, </a:t>
            </a:r>
            <a:r>
              <a:rPr lang="en-US" sz="850" dirty="0" err="1">
                <a:solidFill>
                  <a:schemeClr val="bg2"/>
                </a:solidFill>
              </a:rPr>
              <a:t>Stadalius</a:t>
            </a:r>
            <a:r>
              <a:rPr lang="en-US" sz="850" dirty="0">
                <a:solidFill>
                  <a:schemeClr val="bg2"/>
                </a:solidFill>
              </a:rPr>
              <a:t> LS, Fuller L. Low-dose mifepristone followed by vaginal misoprostol at 48 hours for abortion up to 63 days. </a:t>
            </a:r>
            <a:r>
              <a:rPr lang="en-US" sz="850" i="1" dirty="0">
                <a:solidFill>
                  <a:schemeClr val="bg2"/>
                </a:solidFill>
              </a:rPr>
              <a:t>Contraception. </a:t>
            </a:r>
            <a:r>
              <a:rPr lang="en-US" sz="850" dirty="0">
                <a:solidFill>
                  <a:schemeClr val="bg2"/>
                </a:solidFill>
              </a:rPr>
              <a:t>Jan 2000;61(1):41-46. </a:t>
            </a:r>
          </a:p>
          <a:p>
            <a:pPr lvl="0"/>
            <a:r>
              <a:rPr lang="en-US" sz="850" dirty="0">
                <a:solidFill>
                  <a:schemeClr val="bg2"/>
                </a:solidFill>
              </a:rPr>
              <a:t>Schaff EA, Fielding SL, </a:t>
            </a:r>
            <a:r>
              <a:rPr lang="en-US" sz="850" dirty="0" err="1">
                <a:solidFill>
                  <a:schemeClr val="bg2"/>
                </a:solidFill>
              </a:rPr>
              <a:t>Westhoff</a:t>
            </a:r>
            <a:r>
              <a:rPr lang="en-US" sz="850" dirty="0">
                <a:solidFill>
                  <a:schemeClr val="bg2"/>
                </a:solidFill>
              </a:rPr>
              <a:t> C. Randomized trial of oral versus vaginal misoprostol 2 days after mifepristone 200 mg for abortion up to 63 days of pregnancy. </a:t>
            </a:r>
            <a:r>
              <a:rPr lang="en-US" sz="850" i="1" dirty="0">
                <a:solidFill>
                  <a:schemeClr val="bg2"/>
                </a:solidFill>
              </a:rPr>
              <a:t>Contraception. </a:t>
            </a:r>
            <a:r>
              <a:rPr lang="en-US" sz="850" dirty="0">
                <a:solidFill>
                  <a:schemeClr val="bg2"/>
                </a:solidFill>
              </a:rPr>
              <a:t>Oct 2002;66(4):247-250. </a:t>
            </a:r>
          </a:p>
          <a:p>
            <a:pPr lvl="0"/>
            <a:r>
              <a:rPr lang="en-US" sz="850" dirty="0">
                <a:solidFill>
                  <a:schemeClr val="bg2"/>
                </a:solidFill>
              </a:rPr>
              <a:t>Schaff EA, Fielding SL, </a:t>
            </a:r>
            <a:r>
              <a:rPr lang="en-US" sz="850" dirty="0" err="1">
                <a:solidFill>
                  <a:schemeClr val="bg2"/>
                </a:solidFill>
              </a:rPr>
              <a:t>Westhoff</a:t>
            </a:r>
            <a:r>
              <a:rPr lang="en-US" sz="850" dirty="0">
                <a:solidFill>
                  <a:schemeClr val="bg2"/>
                </a:solidFill>
              </a:rPr>
              <a:t> C. Randomized trial of oral versus vaginal misoprostol at one day after mifepristone for early medical abortion. </a:t>
            </a:r>
            <a:r>
              <a:rPr lang="en-US" sz="850" i="1" dirty="0">
                <a:solidFill>
                  <a:schemeClr val="bg2"/>
                </a:solidFill>
              </a:rPr>
              <a:t>Contraception. </a:t>
            </a:r>
            <a:r>
              <a:rPr lang="en-US" sz="850" dirty="0">
                <a:solidFill>
                  <a:schemeClr val="bg2"/>
                </a:solidFill>
              </a:rPr>
              <a:t>Aug 2001;64(2):81-85. </a:t>
            </a:r>
          </a:p>
          <a:p>
            <a:pPr lvl="0"/>
            <a:r>
              <a:rPr lang="en-US" sz="850" dirty="0">
                <a:solidFill>
                  <a:schemeClr val="bg2"/>
                </a:solidFill>
              </a:rPr>
              <a:t>Schaff EA, Fielding SL, </a:t>
            </a:r>
            <a:r>
              <a:rPr lang="en-US" sz="850" dirty="0" err="1">
                <a:solidFill>
                  <a:schemeClr val="bg2"/>
                </a:solidFill>
              </a:rPr>
              <a:t>Westhoff</a:t>
            </a:r>
            <a:r>
              <a:rPr lang="en-US" sz="850" dirty="0">
                <a:solidFill>
                  <a:schemeClr val="bg2"/>
                </a:solidFill>
              </a:rPr>
              <a:t> C, et al. Vaginal misoprostol administered 1, 2, or 3 days after mifepristone for early medical abortion: A randomized trial. </a:t>
            </a:r>
            <a:r>
              <a:rPr lang="en-US" sz="850" i="1" dirty="0">
                <a:solidFill>
                  <a:schemeClr val="bg2"/>
                </a:solidFill>
              </a:rPr>
              <a:t>Jama. </a:t>
            </a:r>
            <a:r>
              <a:rPr lang="en-US" sz="850" dirty="0">
                <a:solidFill>
                  <a:schemeClr val="bg2"/>
                </a:solidFill>
              </a:rPr>
              <a:t>Oct 18 2000;284(15):1948-1953. </a:t>
            </a:r>
          </a:p>
          <a:p>
            <a:pPr lvl="0"/>
            <a:r>
              <a:rPr lang="en-US" sz="850" dirty="0">
                <a:solidFill>
                  <a:schemeClr val="bg2"/>
                </a:solidFill>
              </a:rPr>
              <a:t>Schaff EA, </a:t>
            </a:r>
            <a:r>
              <a:rPr lang="en-US" sz="850" i="1" dirty="0">
                <a:solidFill>
                  <a:schemeClr val="bg2"/>
                </a:solidFill>
              </a:rPr>
              <a:t>et al</a:t>
            </a:r>
            <a:r>
              <a:rPr lang="en-US" sz="850" dirty="0">
                <a:solidFill>
                  <a:schemeClr val="bg2"/>
                </a:solidFill>
              </a:rPr>
              <a:t>. Vaginal misoprostol administered at home after mifepristone (RU486) for abortion. </a:t>
            </a:r>
            <a:r>
              <a:rPr lang="en-US" sz="850" i="1" dirty="0">
                <a:solidFill>
                  <a:schemeClr val="bg2"/>
                </a:solidFill>
              </a:rPr>
              <a:t>J Fam </a:t>
            </a:r>
            <a:r>
              <a:rPr lang="en-US" sz="850" i="1" dirty="0" err="1">
                <a:solidFill>
                  <a:schemeClr val="bg2"/>
                </a:solidFill>
              </a:rPr>
              <a:t>Pract</a:t>
            </a:r>
            <a:r>
              <a:rPr lang="en-US" sz="850" dirty="0">
                <a:solidFill>
                  <a:schemeClr val="bg2"/>
                </a:solidFill>
              </a:rPr>
              <a:t> 1997;44:353-60.</a:t>
            </a:r>
          </a:p>
          <a:p>
            <a:pPr lvl="0"/>
            <a:r>
              <a:rPr lang="en-US" sz="850" dirty="0">
                <a:solidFill>
                  <a:schemeClr val="bg2"/>
                </a:solidFill>
              </a:rPr>
              <a:t>Sexual and Reproductive Justice (SRJ). Www1.nyc.gov. https://www1.nyc.gov/site/doh/health/health-topics/sexual-reproductive-justice-</a:t>
            </a:r>
            <a:r>
              <a:rPr lang="en-US" sz="850" dirty="0" err="1">
                <a:solidFill>
                  <a:schemeClr val="bg2"/>
                </a:solidFill>
              </a:rPr>
              <a:t>nyc.page</a:t>
            </a:r>
            <a:r>
              <a:rPr lang="en-US" sz="850" dirty="0">
                <a:solidFill>
                  <a:schemeClr val="bg2"/>
                </a:solidFill>
              </a:rPr>
              <a:t>. Published 2022. Accessed May 18, 2022.</a:t>
            </a:r>
          </a:p>
          <a:p>
            <a:pPr lvl="0"/>
            <a:r>
              <a:rPr lang="en-US" sz="850" dirty="0">
                <a:solidFill>
                  <a:schemeClr val="bg2"/>
                </a:solidFill>
              </a:rPr>
              <a:t>Shannon C., E. Wiebe, F. </a:t>
            </a:r>
            <a:r>
              <a:rPr lang="en-US" sz="850" dirty="0" err="1">
                <a:solidFill>
                  <a:schemeClr val="bg2"/>
                </a:solidFill>
              </a:rPr>
              <a:t>Jacot</a:t>
            </a:r>
            <a:r>
              <a:rPr lang="en-US" sz="850" dirty="0">
                <a:solidFill>
                  <a:schemeClr val="bg2"/>
                </a:solidFill>
              </a:rPr>
              <a:t>, E. </a:t>
            </a:r>
            <a:r>
              <a:rPr lang="en-US" sz="850" dirty="0" err="1">
                <a:solidFill>
                  <a:schemeClr val="bg2"/>
                </a:solidFill>
              </a:rPr>
              <a:t>Guilbert</a:t>
            </a:r>
            <a:r>
              <a:rPr lang="en-US" sz="850" dirty="0">
                <a:solidFill>
                  <a:schemeClr val="bg2"/>
                </a:solidFill>
              </a:rPr>
              <a:t>, S. Dunn, W.R. Sheldon, B. </a:t>
            </a:r>
            <a:r>
              <a:rPr lang="en-US" sz="850" dirty="0" err="1">
                <a:solidFill>
                  <a:schemeClr val="bg2"/>
                </a:solidFill>
              </a:rPr>
              <a:t>Winikoff</a:t>
            </a:r>
            <a:r>
              <a:rPr lang="en-US" sz="850" dirty="0">
                <a:solidFill>
                  <a:schemeClr val="bg2"/>
                </a:solidFill>
              </a:rPr>
              <a:t>. Regimens of misoprostol with mifepristone for early medical abortion: a </a:t>
            </a:r>
            <a:r>
              <a:rPr lang="en-US" sz="850" dirty="0" err="1">
                <a:solidFill>
                  <a:schemeClr val="bg2"/>
                </a:solidFill>
              </a:rPr>
              <a:t>randomised</a:t>
            </a:r>
            <a:r>
              <a:rPr lang="en-US" sz="850" dirty="0">
                <a:solidFill>
                  <a:schemeClr val="bg2"/>
                </a:solidFill>
              </a:rPr>
              <a:t> trial. </a:t>
            </a:r>
            <a:r>
              <a:rPr lang="en-US" sz="850" i="1" dirty="0">
                <a:solidFill>
                  <a:schemeClr val="bg2"/>
                </a:solidFill>
              </a:rPr>
              <a:t>British Journal of Obstetrics and </a:t>
            </a:r>
            <a:r>
              <a:rPr lang="en-US" sz="850" i="1" dirty="0" err="1">
                <a:solidFill>
                  <a:schemeClr val="bg2"/>
                </a:solidFill>
              </a:rPr>
              <a:t>Gynaecology</a:t>
            </a:r>
            <a:r>
              <a:rPr lang="en-US" sz="850" dirty="0">
                <a:solidFill>
                  <a:schemeClr val="bg2"/>
                </a:solidFill>
              </a:rPr>
              <a:t> (Jun 2006), 113(6), pp 62-628. </a:t>
            </a:r>
          </a:p>
          <a:p>
            <a:pPr lvl="0"/>
            <a:r>
              <a:rPr lang="en-US" sz="850" dirty="0">
                <a:solidFill>
                  <a:schemeClr val="bg2"/>
                </a:solidFill>
              </a:rPr>
              <a:t>Simon MA. Responding to Intimate Partner Violence During Telehealth Clinical Encounters. JAMA. 2021;325(22):2307–2308. </a:t>
            </a:r>
            <a:r>
              <a:rPr lang="en-US" sz="850" u="sng" dirty="0">
                <a:solidFill>
                  <a:schemeClr val="bg2"/>
                </a:solidFill>
                <a:hlinkClick r:id="rId8">
                  <a:extLst>
                    <a:ext uri="{A12FA001-AC4F-418D-AE19-62706E023703}">
                      <ahyp:hlinkClr xmlns:ahyp="http://schemas.microsoft.com/office/drawing/2018/hyperlinkcolor" val="tx"/>
                    </a:ext>
                  </a:extLst>
                </a:hlinkClick>
              </a:rPr>
              <a:t>doi:10.1001/jama.2021.1071</a:t>
            </a:r>
            <a:endParaRPr lang="en-US" sz="850" dirty="0">
              <a:solidFill>
                <a:schemeClr val="bg2"/>
              </a:solidFill>
            </a:endParaRPr>
          </a:p>
          <a:p>
            <a:pPr lvl="0"/>
            <a:r>
              <a:rPr lang="en-US" sz="850" dirty="0" err="1">
                <a:solidFill>
                  <a:schemeClr val="bg2"/>
                </a:solidFill>
              </a:rPr>
              <a:t>Swahn</a:t>
            </a:r>
            <a:r>
              <a:rPr lang="en-US" sz="850" dirty="0">
                <a:solidFill>
                  <a:schemeClr val="bg2"/>
                </a:solidFill>
              </a:rPr>
              <a:t> ML, </a:t>
            </a:r>
            <a:r>
              <a:rPr lang="en-US" sz="850" dirty="0" err="1">
                <a:solidFill>
                  <a:schemeClr val="bg2"/>
                </a:solidFill>
              </a:rPr>
              <a:t>Cekan</a:t>
            </a:r>
            <a:r>
              <a:rPr lang="en-US" sz="850" dirty="0">
                <a:solidFill>
                  <a:schemeClr val="bg2"/>
                </a:solidFill>
              </a:rPr>
              <a:t> S, Wang G, </a:t>
            </a:r>
            <a:r>
              <a:rPr lang="en-US" sz="850" dirty="0" err="1">
                <a:solidFill>
                  <a:schemeClr val="bg2"/>
                </a:solidFill>
              </a:rPr>
              <a:t>Lujndstrom</a:t>
            </a:r>
            <a:r>
              <a:rPr lang="en-US" sz="850" dirty="0">
                <a:solidFill>
                  <a:schemeClr val="bg2"/>
                </a:solidFill>
              </a:rPr>
              <a:t> V, </a:t>
            </a:r>
            <a:r>
              <a:rPr lang="en-US" sz="850" dirty="0" err="1">
                <a:solidFill>
                  <a:schemeClr val="bg2"/>
                </a:solidFill>
              </a:rPr>
              <a:t>Bygdeman</a:t>
            </a:r>
            <a:r>
              <a:rPr lang="en-US" sz="850" dirty="0">
                <a:solidFill>
                  <a:schemeClr val="bg2"/>
                </a:solidFill>
              </a:rPr>
              <a:t> M. Pharmacokinetic and clinical studies of RU 486 for fertility regulation. In: Beaulieu EE, Siegel S, eds. </a:t>
            </a:r>
            <a:r>
              <a:rPr lang="en-US" sz="850" i="1" dirty="0">
                <a:solidFill>
                  <a:schemeClr val="bg2"/>
                </a:solidFill>
              </a:rPr>
              <a:t>The </a:t>
            </a:r>
            <a:r>
              <a:rPr lang="en-US" sz="850" i="1" dirty="0" err="1">
                <a:solidFill>
                  <a:schemeClr val="bg2"/>
                </a:solidFill>
              </a:rPr>
              <a:t>Antiprogestin</a:t>
            </a:r>
            <a:r>
              <a:rPr lang="en-US" sz="850" i="1" dirty="0">
                <a:solidFill>
                  <a:schemeClr val="bg2"/>
                </a:solidFill>
              </a:rPr>
              <a:t> Steroid RU 486 and Human Fertility Control</a:t>
            </a:r>
            <a:r>
              <a:rPr lang="en-US" sz="850" dirty="0">
                <a:solidFill>
                  <a:schemeClr val="bg2"/>
                </a:solidFill>
              </a:rPr>
              <a:t>. New York, NY: Plenum; 1985:249-258. </a:t>
            </a:r>
          </a:p>
          <a:p>
            <a:pPr lvl="0"/>
            <a:r>
              <a:rPr lang="en-US" sz="850" dirty="0">
                <a:solidFill>
                  <a:schemeClr val="bg2"/>
                </a:solidFill>
              </a:rPr>
              <a:t>Taylor D, </a:t>
            </a:r>
            <a:r>
              <a:rPr lang="en-US" sz="850" dirty="0" err="1">
                <a:solidFill>
                  <a:schemeClr val="bg2"/>
                </a:solidFill>
              </a:rPr>
              <a:t>Safriet</a:t>
            </a:r>
            <a:r>
              <a:rPr lang="en-US" sz="850" dirty="0">
                <a:solidFill>
                  <a:schemeClr val="bg2"/>
                </a:solidFill>
              </a:rPr>
              <a:t> B, Dempsey G, Kruse B, Jackson C. Providing abortion care: A professional toolkit for nurse-midwives, nurse practitioners and physician assistants. University of California San Francisco. 2009.</a:t>
            </a:r>
          </a:p>
          <a:p>
            <a:pPr lvl="0"/>
            <a:r>
              <a:rPr lang="en-US" sz="850" i="1" dirty="0">
                <a:solidFill>
                  <a:schemeClr val="bg2"/>
                </a:solidFill>
              </a:rPr>
              <a:t>Telehealth Care For Medication Abortion Protocol</a:t>
            </a:r>
            <a:r>
              <a:rPr lang="en-US" sz="850" dirty="0">
                <a:solidFill>
                  <a:schemeClr val="bg2"/>
                </a:solidFill>
              </a:rPr>
              <a:t>. Reproductive Health Access Project; 2021. https://</a:t>
            </a:r>
            <a:r>
              <a:rPr lang="en-US" sz="850" dirty="0" err="1">
                <a:solidFill>
                  <a:schemeClr val="bg2"/>
                </a:solidFill>
              </a:rPr>
              <a:t>www.reproductiveaccess.org</a:t>
            </a:r>
            <a:r>
              <a:rPr lang="en-US" sz="850" dirty="0">
                <a:solidFill>
                  <a:schemeClr val="bg2"/>
                </a:solidFill>
              </a:rPr>
              <a:t>/resource/telehealth-care-for-</a:t>
            </a:r>
            <a:r>
              <a:rPr lang="en-US" sz="850" dirty="0" err="1">
                <a:solidFill>
                  <a:schemeClr val="bg2"/>
                </a:solidFill>
              </a:rPr>
              <a:t>mab</a:t>
            </a:r>
            <a:r>
              <a:rPr lang="en-US" sz="850" dirty="0">
                <a:solidFill>
                  <a:schemeClr val="bg2"/>
                </a:solidFill>
              </a:rPr>
              <a:t>-protocol/. Accessed May 19, 2022.</a:t>
            </a:r>
          </a:p>
          <a:p>
            <a:pPr lvl="0"/>
            <a:r>
              <a:rPr lang="en-US" sz="850" i="1" dirty="0">
                <a:solidFill>
                  <a:schemeClr val="bg2"/>
                </a:solidFill>
              </a:rPr>
              <a:t>Telehealth Care For Medication Abortion Workflow</a:t>
            </a:r>
            <a:r>
              <a:rPr lang="en-US" sz="850" dirty="0">
                <a:solidFill>
                  <a:schemeClr val="bg2"/>
                </a:solidFill>
              </a:rPr>
              <a:t>. Reproductive Health Access Project; 2022. https://</a:t>
            </a:r>
            <a:r>
              <a:rPr lang="en-US" sz="850" dirty="0" err="1">
                <a:solidFill>
                  <a:schemeClr val="bg2"/>
                </a:solidFill>
              </a:rPr>
              <a:t>www.reproductiveaccess.org</a:t>
            </a:r>
            <a:r>
              <a:rPr lang="en-US" sz="850" dirty="0">
                <a:solidFill>
                  <a:schemeClr val="bg2"/>
                </a:solidFill>
              </a:rPr>
              <a:t>/resource/telehealth-care-for-</a:t>
            </a:r>
            <a:r>
              <a:rPr lang="en-US" sz="850" dirty="0" err="1">
                <a:solidFill>
                  <a:schemeClr val="bg2"/>
                </a:solidFill>
              </a:rPr>
              <a:t>mab</a:t>
            </a:r>
            <a:r>
              <a:rPr lang="en-US" sz="850" dirty="0">
                <a:solidFill>
                  <a:schemeClr val="bg2"/>
                </a:solidFill>
              </a:rPr>
              <a:t>-workflow/. Accessed May 19, 2022.</a:t>
            </a:r>
          </a:p>
          <a:p>
            <a:pPr lvl="0"/>
            <a:r>
              <a:rPr lang="en-US" sz="850" i="1" dirty="0">
                <a:solidFill>
                  <a:schemeClr val="bg2"/>
                </a:solidFill>
              </a:rPr>
              <a:t>Telehealth, COVID-19, And Intimate Partner Violence: Increasing Safety For People Surviving Abuse</a:t>
            </a:r>
            <a:r>
              <a:rPr lang="en-US" sz="850" dirty="0">
                <a:solidFill>
                  <a:schemeClr val="bg2"/>
                </a:solidFill>
              </a:rPr>
              <a:t>. Futures Without Violence; 2022. https://</a:t>
            </a:r>
            <a:r>
              <a:rPr lang="en-US" sz="850" dirty="0" err="1">
                <a:solidFill>
                  <a:schemeClr val="bg2"/>
                </a:solidFill>
              </a:rPr>
              <a:t>www.futureswithoutviolence.org</a:t>
            </a:r>
            <a:r>
              <a:rPr lang="en-US" sz="850" dirty="0">
                <a:solidFill>
                  <a:schemeClr val="bg2"/>
                </a:solidFill>
              </a:rPr>
              <a:t>/wp-content/uploads/Telehealth-Covid-19-IPV_Clinical-Pathway.pdf. Accessed May 19, 2022.</a:t>
            </a:r>
          </a:p>
          <a:p>
            <a:pPr lvl="0"/>
            <a:r>
              <a:rPr lang="en-US" sz="850" dirty="0">
                <a:solidFill>
                  <a:schemeClr val="bg2"/>
                </a:solidFill>
              </a:rPr>
              <a:t>The Availability and Use of Medication Abortion Care. KFF. https://</a:t>
            </a:r>
            <a:r>
              <a:rPr lang="en-US" sz="850" dirty="0" err="1">
                <a:solidFill>
                  <a:schemeClr val="bg2"/>
                </a:solidFill>
              </a:rPr>
              <a:t>www.kff.org</a:t>
            </a:r>
            <a:r>
              <a:rPr lang="en-US" sz="850" dirty="0">
                <a:solidFill>
                  <a:schemeClr val="bg2"/>
                </a:solidFill>
              </a:rPr>
              <a:t>/infographic/the-availability-and-use-of-medication-abortion-care/. Published 2021. Accessed May 18, 2022.</a:t>
            </a:r>
          </a:p>
          <a:p>
            <a:pPr lvl="0"/>
            <a:r>
              <a:rPr lang="en-US" sz="850" dirty="0">
                <a:solidFill>
                  <a:schemeClr val="bg2"/>
                </a:solidFill>
              </a:rPr>
              <a:t>Ultrasound-as-Needed Protocol for Medication Abortion. </a:t>
            </a:r>
            <a:r>
              <a:rPr lang="en-US" sz="850" dirty="0" err="1">
                <a:solidFill>
                  <a:schemeClr val="bg2"/>
                </a:solidFill>
              </a:rPr>
              <a:t>Rhedi.org</a:t>
            </a:r>
            <a:r>
              <a:rPr lang="en-US" sz="850" dirty="0">
                <a:solidFill>
                  <a:schemeClr val="bg2"/>
                </a:solidFill>
              </a:rPr>
              <a:t>. https://</a:t>
            </a:r>
            <a:r>
              <a:rPr lang="en-US" sz="850" dirty="0" err="1">
                <a:solidFill>
                  <a:schemeClr val="bg2"/>
                </a:solidFill>
              </a:rPr>
              <a:t>rhedi.org</a:t>
            </a:r>
            <a:r>
              <a:rPr lang="en-US" sz="850" dirty="0">
                <a:solidFill>
                  <a:schemeClr val="bg2"/>
                </a:solidFill>
              </a:rPr>
              <a:t>/limited-ultrasound-protocol-for-medication-abortion/. Published 2022. Accessed May 19, 2022.</a:t>
            </a:r>
          </a:p>
          <a:p>
            <a:pPr lvl="0"/>
            <a:r>
              <a:rPr lang="en-US" sz="850" dirty="0">
                <a:solidFill>
                  <a:schemeClr val="bg2"/>
                </a:solidFill>
              </a:rPr>
              <a:t>Unintended Pregnancy in the United States. Guttmacher Institute. https://</a:t>
            </a:r>
            <a:r>
              <a:rPr lang="en-US" sz="850" dirty="0" err="1">
                <a:solidFill>
                  <a:schemeClr val="bg2"/>
                </a:solidFill>
              </a:rPr>
              <a:t>www.guttmacher.org</a:t>
            </a:r>
            <a:r>
              <a:rPr lang="en-US" sz="850" dirty="0">
                <a:solidFill>
                  <a:schemeClr val="bg2"/>
                </a:solidFill>
              </a:rPr>
              <a:t>/fact-sheet/unintended-pregnancy-united-states. Published 2022. Accessed May 18, 2022.</a:t>
            </a:r>
          </a:p>
          <a:p>
            <a:pPr lvl="0"/>
            <a:r>
              <a:rPr lang="en-US" sz="850" dirty="0">
                <a:solidFill>
                  <a:schemeClr val="bg2"/>
                </a:solidFill>
              </a:rPr>
              <a:t>Upadhyay UD, Dworkin SL, Weitz TA, Foster DG. Development and validation of a reproductive autonomy scale. </a:t>
            </a:r>
            <a:r>
              <a:rPr lang="en-US" sz="850" i="1" dirty="0">
                <a:solidFill>
                  <a:schemeClr val="bg2"/>
                </a:solidFill>
              </a:rPr>
              <a:t>Stud Fam </a:t>
            </a:r>
            <a:r>
              <a:rPr lang="en-US" sz="850" i="1" dirty="0" err="1">
                <a:solidFill>
                  <a:schemeClr val="bg2"/>
                </a:solidFill>
              </a:rPr>
              <a:t>Plann</a:t>
            </a:r>
            <a:r>
              <a:rPr lang="en-US" sz="850" dirty="0">
                <a:solidFill>
                  <a:schemeClr val="bg2"/>
                </a:solidFill>
              </a:rPr>
              <a:t>. 2014;45(1):19-41. doi:10.1111/j.1728-4465.2014.00374.x</a:t>
            </a:r>
          </a:p>
          <a:p>
            <a:pPr lvl="0"/>
            <a:r>
              <a:rPr lang="en-US" sz="850" dirty="0">
                <a:solidFill>
                  <a:schemeClr val="bg2"/>
                </a:solidFill>
              </a:rPr>
              <a:t>U.S. Food and Drug Administration. </a:t>
            </a:r>
            <a:r>
              <a:rPr lang="en-US" sz="850" dirty="0" err="1">
                <a:solidFill>
                  <a:schemeClr val="bg2"/>
                </a:solidFill>
              </a:rPr>
              <a:t>Mifeprex</a:t>
            </a:r>
            <a:r>
              <a:rPr lang="en-US" sz="850" dirty="0">
                <a:solidFill>
                  <a:schemeClr val="bg2"/>
                </a:solidFill>
              </a:rPr>
              <a:t> medical review. Available at: https://</a:t>
            </a:r>
            <a:r>
              <a:rPr lang="en-US" sz="850" dirty="0" err="1">
                <a:solidFill>
                  <a:schemeClr val="bg2"/>
                </a:solidFill>
              </a:rPr>
              <a:t>www.accessdata.fda.gov</a:t>
            </a:r>
            <a:r>
              <a:rPr lang="en-US" sz="850" dirty="0">
                <a:solidFill>
                  <a:schemeClr val="bg2"/>
                </a:solidFill>
              </a:rPr>
              <a:t>/</a:t>
            </a:r>
            <a:r>
              <a:rPr lang="en-US" sz="850" dirty="0" err="1">
                <a:solidFill>
                  <a:schemeClr val="bg2"/>
                </a:solidFill>
              </a:rPr>
              <a:t>drugsatfda_docs</a:t>
            </a:r>
            <a:r>
              <a:rPr lang="en-US" sz="850" dirty="0">
                <a:solidFill>
                  <a:schemeClr val="bg2"/>
                </a:solidFill>
              </a:rPr>
              <a:t>/</a:t>
            </a:r>
            <a:r>
              <a:rPr lang="en-US" sz="850" dirty="0" err="1">
                <a:solidFill>
                  <a:schemeClr val="bg2"/>
                </a:solidFill>
              </a:rPr>
              <a:t>nda</a:t>
            </a:r>
            <a:r>
              <a:rPr lang="en-US" sz="850" dirty="0">
                <a:solidFill>
                  <a:schemeClr val="bg2"/>
                </a:solidFill>
              </a:rPr>
              <a:t>/2016/020687Orig1s020MedR.pdf. Published 2021. Accessed February 4, 2021.</a:t>
            </a:r>
          </a:p>
          <a:p>
            <a:pPr lvl="0"/>
            <a:r>
              <a:rPr lang="en-US" sz="850" dirty="0">
                <a:solidFill>
                  <a:schemeClr val="bg2"/>
                </a:solidFill>
              </a:rPr>
              <a:t>U.S. Transgender Survey. National Center for Transgender Equality. https://</a:t>
            </a:r>
            <a:r>
              <a:rPr lang="en-US" sz="850" dirty="0" err="1">
                <a:solidFill>
                  <a:schemeClr val="bg2"/>
                </a:solidFill>
              </a:rPr>
              <a:t>transequality.org</a:t>
            </a:r>
            <a:r>
              <a:rPr lang="en-US" sz="850" dirty="0">
                <a:solidFill>
                  <a:schemeClr val="bg2"/>
                </a:solidFill>
              </a:rPr>
              <a:t>/issues/us-trans-survey. Published 2022. Accessed May 19, 2022.</a:t>
            </a:r>
          </a:p>
          <a:p>
            <a:pPr lvl="0"/>
            <a:r>
              <a:rPr lang="en-US" sz="850" dirty="0">
                <a:solidFill>
                  <a:schemeClr val="bg2"/>
                </a:solidFill>
              </a:rPr>
              <a:t>van Bogaert LJ, </a:t>
            </a:r>
            <a:r>
              <a:rPr lang="en-US" sz="850" dirty="0" err="1">
                <a:solidFill>
                  <a:schemeClr val="bg2"/>
                </a:solidFill>
              </a:rPr>
              <a:t>Sedibe</a:t>
            </a:r>
            <a:r>
              <a:rPr lang="en-US" sz="850" dirty="0">
                <a:solidFill>
                  <a:schemeClr val="bg2"/>
                </a:solidFill>
              </a:rPr>
              <a:t> TM. Efficacy of a single misoprostol regimen in the first and second trimester termination of pregnancy. </a:t>
            </a:r>
            <a:r>
              <a:rPr lang="en-US" sz="850" i="1" dirty="0">
                <a:solidFill>
                  <a:schemeClr val="bg2"/>
                </a:solidFill>
              </a:rPr>
              <a:t>J </a:t>
            </a:r>
            <a:r>
              <a:rPr lang="en-US" sz="850" i="1" dirty="0" err="1">
                <a:solidFill>
                  <a:schemeClr val="bg2"/>
                </a:solidFill>
              </a:rPr>
              <a:t>Obstet</a:t>
            </a:r>
            <a:r>
              <a:rPr lang="en-US" sz="850" i="1" dirty="0">
                <a:solidFill>
                  <a:schemeClr val="bg2"/>
                </a:solidFill>
              </a:rPr>
              <a:t> </a:t>
            </a:r>
            <a:r>
              <a:rPr lang="en-US" sz="850" i="1" dirty="0" err="1">
                <a:solidFill>
                  <a:schemeClr val="bg2"/>
                </a:solidFill>
              </a:rPr>
              <a:t>Gynaecol</a:t>
            </a:r>
            <a:r>
              <a:rPr lang="en-US" sz="850" dirty="0">
                <a:solidFill>
                  <a:schemeClr val="bg2"/>
                </a:solidFill>
              </a:rPr>
              <a:t>. 2007;27(5):510-512. doi:10.1080/01443610701478967</a:t>
            </a:r>
          </a:p>
          <a:p>
            <a:pPr lvl="0"/>
            <a:r>
              <a:rPr lang="en-US" sz="850" dirty="0">
                <a:solidFill>
                  <a:schemeClr val="bg2"/>
                </a:solidFill>
              </a:rPr>
              <a:t>Weeks AD and Stewart P.  The use of low dose mifepristone and vaginal misoprostol for first trimester termination of pregnancy.  </a:t>
            </a:r>
            <a:r>
              <a:rPr lang="en-US" sz="850" i="1" dirty="0">
                <a:solidFill>
                  <a:schemeClr val="bg2"/>
                </a:solidFill>
              </a:rPr>
              <a:t>Br J Fam Planning</a:t>
            </a:r>
            <a:r>
              <a:rPr lang="en-US" sz="850" dirty="0">
                <a:solidFill>
                  <a:schemeClr val="bg2"/>
                </a:solidFill>
              </a:rPr>
              <a:t> 1995;21:85-86.</a:t>
            </a:r>
          </a:p>
          <a:p>
            <a:pPr lvl="0"/>
            <a:r>
              <a:rPr lang="en-US" sz="850" dirty="0">
                <a:solidFill>
                  <a:schemeClr val="bg2"/>
                </a:solidFill>
              </a:rPr>
              <a:t>Weitz, T. A., Taylor, D., Desai, S., Upadhyay, U. D., Waldman, J., </a:t>
            </a:r>
            <a:r>
              <a:rPr lang="en-US" sz="850" dirty="0" err="1">
                <a:solidFill>
                  <a:schemeClr val="bg2"/>
                </a:solidFill>
              </a:rPr>
              <a:t>Battistelli</a:t>
            </a:r>
            <a:r>
              <a:rPr lang="en-US" sz="850" dirty="0">
                <a:solidFill>
                  <a:schemeClr val="bg2"/>
                </a:solidFill>
              </a:rPr>
              <a:t>, M. F., &amp; </a:t>
            </a:r>
            <a:r>
              <a:rPr lang="en-US" sz="850" dirty="0" err="1">
                <a:solidFill>
                  <a:schemeClr val="bg2"/>
                </a:solidFill>
              </a:rPr>
              <a:t>Drey</a:t>
            </a:r>
            <a:r>
              <a:rPr lang="en-US" sz="850" dirty="0">
                <a:solidFill>
                  <a:schemeClr val="bg2"/>
                </a:solidFill>
              </a:rPr>
              <a:t>, E. A. (2013). Safety of Aspiration Abortion Performed by Nurse Practitioners, Certified Nurse Midwives, and Physician Assistants Under a California Legal Waiver. </a:t>
            </a:r>
            <a:r>
              <a:rPr lang="en-US" sz="850" i="1" dirty="0">
                <a:solidFill>
                  <a:schemeClr val="bg2"/>
                </a:solidFill>
              </a:rPr>
              <a:t>American Journal of Public Health</a:t>
            </a:r>
            <a:r>
              <a:rPr lang="en-US" sz="850" dirty="0">
                <a:solidFill>
                  <a:schemeClr val="bg2"/>
                </a:solidFill>
              </a:rPr>
              <a:t>, </a:t>
            </a:r>
            <a:r>
              <a:rPr lang="en-US" sz="850" i="1" dirty="0">
                <a:solidFill>
                  <a:schemeClr val="bg2"/>
                </a:solidFill>
              </a:rPr>
              <a:t>103</a:t>
            </a:r>
            <a:r>
              <a:rPr lang="en-US" sz="850" dirty="0">
                <a:solidFill>
                  <a:schemeClr val="bg2"/>
                </a:solidFill>
              </a:rPr>
              <a:t>(3), 454–461. </a:t>
            </a:r>
            <a:r>
              <a:rPr lang="en-US" sz="850" u="sng" dirty="0">
                <a:solidFill>
                  <a:schemeClr val="bg2"/>
                </a:solidFill>
                <a:hlinkClick r:id="rId9">
                  <a:extLst>
                    <a:ext uri="{A12FA001-AC4F-418D-AE19-62706E023703}">
                      <ahyp:hlinkClr xmlns:ahyp="http://schemas.microsoft.com/office/drawing/2018/hyperlinkcolor" val="tx"/>
                    </a:ext>
                  </a:extLst>
                </a:hlinkClick>
              </a:rPr>
              <a:t>https://doi-org.unh.idm.oclc.org/10.2105/AJPH.2012.301159</a:t>
            </a:r>
            <a:endParaRPr lang="en-US" sz="850" dirty="0">
              <a:solidFill>
                <a:schemeClr val="bg2"/>
              </a:solidFill>
            </a:endParaRPr>
          </a:p>
          <a:p>
            <a:pPr lvl="0"/>
            <a:r>
              <a:rPr lang="en-US" sz="850" dirty="0">
                <a:solidFill>
                  <a:schemeClr val="bg2"/>
                </a:solidFill>
              </a:rPr>
              <a:t>What If Roe Fell? - Center for Reproductive Rights. Center for Reproductive Rights. https://</a:t>
            </a:r>
            <a:r>
              <a:rPr lang="en-US" sz="850" dirty="0" err="1">
                <a:solidFill>
                  <a:schemeClr val="bg2"/>
                </a:solidFill>
              </a:rPr>
              <a:t>reproductiverights.org</a:t>
            </a:r>
            <a:r>
              <a:rPr lang="en-US" sz="850" dirty="0">
                <a:solidFill>
                  <a:schemeClr val="bg2"/>
                </a:solidFill>
              </a:rPr>
              <a:t>/maps/what-if-roe-fell/. Published 2022. Accessed May 18, 2022.</a:t>
            </a:r>
          </a:p>
          <a:p>
            <a:pPr lvl="0"/>
            <a:r>
              <a:rPr lang="en-US" sz="850" dirty="0">
                <a:solidFill>
                  <a:schemeClr val="bg2"/>
                </a:solidFill>
              </a:rPr>
              <a:t>Wiebe ER, Trouton KJ, Lima R. Misoprostol alone vs. methotrexate followed by misoprostol for early abortion. </a:t>
            </a:r>
            <a:r>
              <a:rPr lang="en-US" sz="850" i="1" dirty="0">
                <a:solidFill>
                  <a:schemeClr val="bg2"/>
                </a:solidFill>
              </a:rPr>
              <a:t>Int J </a:t>
            </a:r>
            <a:r>
              <a:rPr lang="en-US" sz="850" i="1" dirty="0" err="1">
                <a:solidFill>
                  <a:schemeClr val="bg2"/>
                </a:solidFill>
              </a:rPr>
              <a:t>Gynaecol</a:t>
            </a:r>
            <a:r>
              <a:rPr lang="en-US" sz="850" i="1" dirty="0">
                <a:solidFill>
                  <a:schemeClr val="bg2"/>
                </a:solidFill>
              </a:rPr>
              <a:t> Obstet</a:t>
            </a:r>
            <a:r>
              <a:rPr lang="en-US" sz="850" dirty="0">
                <a:solidFill>
                  <a:schemeClr val="bg2"/>
                </a:solidFill>
              </a:rPr>
              <a:t>. 2006 Dec;95(3):286-7</a:t>
            </a:r>
          </a:p>
          <a:p>
            <a:pPr lvl="0"/>
            <a:r>
              <a:rPr lang="en-US" sz="850" dirty="0" err="1">
                <a:solidFill>
                  <a:schemeClr val="bg2"/>
                </a:solidFill>
              </a:rPr>
              <a:t>Winikoff</a:t>
            </a:r>
            <a:r>
              <a:rPr lang="en-US" sz="850" dirty="0">
                <a:solidFill>
                  <a:schemeClr val="bg2"/>
                </a:solidFill>
              </a:rPr>
              <a:t> B. Oral vs buccal administration of misoprostol after mifepristone for medication abortion up to 63 days. </a:t>
            </a:r>
            <a:r>
              <a:rPr lang="en-US" sz="850" i="1" dirty="0">
                <a:solidFill>
                  <a:schemeClr val="bg2"/>
                </a:solidFill>
              </a:rPr>
              <a:t>Obstetrics and Gynecology</a:t>
            </a:r>
            <a:r>
              <a:rPr lang="en-US" sz="850" dirty="0">
                <a:solidFill>
                  <a:schemeClr val="bg2"/>
                </a:solidFill>
              </a:rPr>
              <a:t> 2008, accepted for publication. </a:t>
            </a:r>
          </a:p>
          <a:p>
            <a:pPr lvl="0"/>
            <a:r>
              <a:rPr lang="en-US" sz="850" dirty="0">
                <a:solidFill>
                  <a:schemeClr val="bg2"/>
                </a:solidFill>
              </a:rPr>
              <a:t>When Abortion is Not Available. Innovating Education in Reproductive Health. https://innovating-</a:t>
            </a:r>
            <a:r>
              <a:rPr lang="en-US" sz="850" dirty="0" err="1">
                <a:solidFill>
                  <a:schemeClr val="bg2"/>
                </a:solidFill>
              </a:rPr>
              <a:t>education.org</a:t>
            </a:r>
            <a:r>
              <a:rPr lang="en-US" sz="850" dirty="0">
                <a:solidFill>
                  <a:schemeClr val="bg2"/>
                </a:solidFill>
              </a:rPr>
              <a:t>/course/when-abortion-is-not-available/. Published 2022. Accessed May 19, 2022.</a:t>
            </a:r>
          </a:p>
          <a:p>
            <a:pPr lvl="0"/>
            <a:r>
              <a:rPr lang="en-US" sz="850" dirty="0">
                <a:solidFill>
                  <a:schemeClr val="bg2"/>
                </a:solidFill>
              </a:rPr>
              <a:t>WHO guideline on self-care interventions for health and well-being. Geneva: World Health Organization; 2021. </a:t>
            </a:r>
            <a:r>
              <a:rPr lang="en-US" sz="850" dirty="0" err="1">
                <a:solidFill>
                  <a:schemeClr val="bg2"/>
                </a:solidFill>
              </a:rPr>
              <a:t>Licence</a:t>
            </a:r>
            <a:r>
              <a:rPr lang="en-US" sz="850" dirty="0">
                <a:solidFill>
                  <a:schemeClr val="bg2"/>
                </a:solidFill>
              </a:rPr>
              <a:t>: CC BY-NC-SA 3.0 IGO.</a:t>
            </a:r>
          </a:p>
          <a:p>
            <a:pPr lvl="0"/>
            <a:r>
              <a:rPr lang="en-US" sz="850" dirty="0">
                <a:solidFill>
                  <a:schemeClr val="bg2"/>
                </a:solidFill>
              </a:rPr>
              <a:t>World Health Organization. Medical management of abortion. Available at:  https://</a:t>
            </a:r>
            <a:r>
              <a:rPr lang="en-US" sz="850" dirty="0" err="1">
                <a:solidFill>
                  <a:schemeClr val="bg2"/>
                </a:solidFill>
              </a:rPr>
              <a:t>apps.who.int</a:t>
            </a:r>
            <a:r>
              <a:rPr lang="en-US" sz="850" dirty="0">
                <a:solidFill>
                  <a:schemeClr val="bg2"/>
                </a:solidFill>
              </a:rPr>
              <a:t>/iris/bitstream/handle/10665/278968/9789241550406-eng.pdf?ua=1. Accessed January 26, 2021. </a:t>
            </a:r>
          </a:p>
          <a:p>
            <a:pPr lvl="0"/>
            <a:r>
              <a:rPr lang="en-US" sz="850" dirty="0">
                <a:solidFill>
                  <a:schemeClr val="bg2"/>
                </a:solidFill>
              </a:rPr>
              <a:t>World Health Organization Task Force on Post-Ovulatory Methods of Fertility Regulation. Comparison of two doses of mifepristone in combination with misoprostol for early medical abortion: a randomized trial. </a:t>
            </a:r>
            <a:r>
              <a:rPr lang="en-US" sz="850" i="1" dirty="0">
                <a:solidFill>
                  <a:schemeClr val="bg2"/>
                </a:solidFill>
              </a:rPr>
              <a:t>BJOG</a:t>
            </a:r>
            <a:r>
              <a:rPr lang="en-US" sz="850" dirty="0">
                <a:solidFill>
                  <a:schemeClr val="bg2"/>
                </a:solidFill>
              </a:rPr>
              <a:t> </a:t>
            </a:r>
            <a:r>
              <a:rPr lang="en-US" sz="850" i="1" dirty="0">
                <a:solidFill>
                  <a:schemeClr val="bg2"/>
                </a:solidFill>
              </a:rPr>
              <a:t>2000 107(4): 524-530</a:t>
            </a:r>
            <a:endParaRPr lang="en-US" sz="850" dirty="0">
              <a:solidFill>
                <a:schemeClr val="bg2"/>
              </a:solidFill>
            </a:endParaRPr>
          </a:p>
          <a:p>
            <a:r>
              <a:rPr lang="en-US" sz="850" dirty="0">
                <a:solidFill>
                  <a:schemeClr val="bg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3" y="3725780"/>
            <a:ext cx="6955972"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81" y="5191825"/>
                <a:ext cx="6462541" cy="360394"/>
              </a:xfrm>
              <a:prstGeom prst="rect">
                <a:avLst/>
              </a:prstGeom>
            </p:spPr>
          </p:pic>
        </mc:Fallback>
      </mc:AlternateContent>
    </p:spTree>
    <p:extLst>
      <p:ext uri="{BB962C8B-B14F-4D97-AF65-F5344CB8AC3E}">
        <p14:creationId xmlns:p14="http://schemas.microsoft.com/office/powerpoint/2010/main" val="375054897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52</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471866" y="5068794"/>
            <a:ext cx="10381851" cy="4937247"/>
          </a:xfrm>
          <a:prstGeom prst="rect">
            <a:avLst/>
          </a:prstGeom>
        </p:spPr>
        <p:txBody>
          <a:bodyPr anchor="t">
            <a:normAutofit/>
          </a:bodyPr>
          <a:lstStyle/>
          <a:p>
            <a:pPr>
              <a:lnSpc>
                <a:spcPts val="14500"/>
              </a:lnSpc>
            </a:pPr>
            <a:r>
              <a:rPr lang="en-US" sz="16500" b="0" dirty="0">
                <a:latin typeface="+mj-lt"/>
              </a:rPr>
              <a:t>CE </a:t>
            </a:r>
            <a:br>
              <a:rPr lang="en-US" sz="16500" b="0" dirty="0">
                <a:latin typeface="+mj-lt"/>
              </a:rPr>
            </a:br>
            <a:r>
              <a:rPr lang="en-US" sz="16500" b="0" dirty="0">
                <a:latin typeface="+mj-lt"/>
              </a:rPr>
              <a:t>POST-TEST.</a:t>
            </a:r>
          </a:p>
        </p:txBody>
      </p:sp>
      <p:sp>
        <p:nvSpPr>
          <p:cNvPr id="9" name="Rectangle 9">
            <a:extLst>
              <a:ext uri="{FF2B5EF4-FFF2-40B4-BE49-F238E27FC236}">
                <a16:creationId xmlns:a16="http://schemas.microsoft.com/office/drawing/2014/main" id="{3A4C3879-B356-A048-9B30-7C1B75B26AB1}"/>
              </a:ext>
            </a:extLst>
          </p:cNvPr>
          <p:cNvSpPr/>
          <p:nvPr/>
        </p:nvSpPr>
        <p:spPr>
          <a:xfrm>
            <a:off x="12594199" y="629045"/>
            <a:ext cx="11789801"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post-test on your phone or computer in order to receive CE hours for participation in this workshop. You can access the post-test at:</a:t>
            </a:r>
          </a:p>
        </p:txBody>
      </p:sp>
      <p:pic>
        <p:nvPicPr>
          <p:cNvPr id="2" name="Picture 1">
            <a:extLst>
              <a:ext uri="{FF2B5EF4-FFF2-40B4-BE49-F238E27FC236}">
                <a16:creationId xmlns:a16="http://schemas.microsoft.com/office/drawing/2014/main" id="{DA8250EF-95C8-A4BB-A836-397D3636D6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8574" y="5808249"/>
            <a:ext cx="6972300" cy="6972300"/>
          </a:xfrm>
          <a:prstGeom prst="rect">
            <a:avLst/>
          </a:prstGeom>
        </p:spPr>
      </p:pic>
    </p:spTree>
    <p:extLst>
      <p:ext uri="{BB962C8B-B14F-4D97-AF65-F5344CB8AC3E}">
        <p14:creationId xmlns:p14="http://schemas.microsoft.com/office/powerpoint/2010/main" val="348995150"/>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43CBC4-94BB-A944-B2BE-8F06EA398B59}"/>
              </a:ext>
            </a:extLst>
          </p:cNvPr>
          <p:cNvSpPr/>
          <p:nvPr/>
        </p:nvSpPr>
        <p:spPr>
          <a:xfrm>
            <a:off x="0" y="0"/>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3139472" y="-2265618"/>
            <a:ext cx="15610634" cy="15321355"/>
          </a:xfrm>
          <a:prstGeom prst="rect">
            <a:avLst/>
          </a:prstGeom>
        </p:spPr>
      </p:pic>
      <p:sp>
        <p:nvSpPr>
          <p:cNvPr id="277" name="Rectangle 9"/>
          <p:cNvSpPr/>
          <p:nvPr/>
        </p:nvSpPr>
        <p:spPr>
          <a:xfrm>
            <a:off x="12501836" y="11623078"/>
            <a:ext cx="11882164"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CONNECT.</a:t>
            </a:r>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5"/>
              <a:stretch>
                <a:fillRect/>
              </a:stretch>
            </p:blipFill>
            <p:spPr>
              <a:xfrm>
                <a:off x="1594671" y="5191825"/>
                <a:ext cx="6462559" cy="360394"/>
              </a:xfrm>
              <a:prstGeom prst="rect">
                <a:avLst/>
              </a:prstGeom>
            </p:spPr>
          </p:pic>
        </mc:Fallback>
      </mc:AlternateContent>
      <p:sp>
        <p:nvSpPr>
          <p:cNvPr id="11" name="TextBox 10">
            <a:extLst>
              <a:ext uri="{FF2B5EF4-FFF2-40B4-BE49-F238E27FC236}">
                <a16:creationId xmlns:a16="http://schemas.microsoft.com/office/drawing/2014/main" id="{FF0C03F6-70B6-8D49-9467-7AF140DAE1AE}"/>
              </a:ext>
            </a:extLst>
          </p:cNvPr>
          <p:cNvSpPr txBox="1"/>
          <p:nvPr/>
        </p:nvSpPr>
        <p:spPr>
          <a:xfrm>
            <a:off x="12501836" y="1820352"/>
            <a:ext cx="1031462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ADDRESS</a:t>
            </a:r>
          </a:p>
        </p:txBody>
      </p:sp>
      <p:sp>
        <p:nvSpPr>
          <p:cNvPr id="15" name="TextBox 12">
            <a:extLst>
              <a:ext uri="{FF2B5EF4-FFF2-40B4-BE49-F238E27FC236}">
                <a16:creationId xmlns:a16="http://schemas.microsoft.com/office/drawing/2014/main" id="{FFD4335A-AC23-DC4D-B317-473ACE8D7F5F}"/>
              </a:ext>
            </a:extLst>
          </p:cNvPr>
          <p:cNvSpPr txBox="1"/>
          <p:nvPr/>
        </p:nvSpPr>
        <p:spPr>
          <a:xfrm>
            <a:off x="12501836" y="5129568"/>
            <a:ext cx="1031462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PHONE</a:t>
            </a:r>
          </a:p>
        </p:txBody>
      </p:sp>
      <p:sp>
        <p:nvSpPr>
          <p:cNvPr id="17" name="TextBox 14">
            <a:extLst>
              <a:ext uri="{FF2B5EF4-FFF2-40B4-BE49-F238E27FC236}">
                <a16:creationId xmlns:a16="http://schemas.microsoft.com/office/drawing/2014/main" id="{73131092-4B8F-FE47-8E2D-9FDA01C89FF8}"/>
              </a:ext>
            </a:extLst>
          </p:cNvPr>
          <p:cNvSpPr txBox="1"/>
          <p:nvPr/>
        </p:nvSpPr>
        <p:spPr>
          <a:xfrm>
            <a:off x="12501836" y="7823939"/>
            <a:ext cx="1031462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EMAIL</a:t>
            </a:r>
          </a:p>
        </p:txBody>
      </p:sp>
      <p:sp>
        <p:nvSpPr>
          <p:cNvPr id="18" name="Title 5">
            <a:extLst>
              <a:ext uri="{FF2B5EF4-FFF2-40B4-BE49-F238E27FC236}">
                <a16:creationId xmlns:a16="http://schemas.microsoft.com/office/drawing/2014/main" id="{DFA39497-929F-0747-81B0-56E16E50E09C}"/>
              </a:ext>
            </a:extLst>
          </p:cNvPr>
          <p:cNvSpPr txBox="1">
            <a:spLocks/>
          </p:cNvSpPr>
          <p:nvPr/>
        </p:nvSpPr>
        <p:spPr>
          <a:xfrm>
            <a:off x="12501836" y="8697354"/>
            <a:ext cx="8349196" cy="2574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u="sng" dirty="0">
                <a:solidFill>
                  <a:schemeClr val="accent3"/>
                </a:solidFill>
                <a:latin typeface="Twentieth Century"/>
                <a:ea typeface="Twentieth Century"/>
                <a:cs typeface="Twentieth Century"/>
                <a:sym typeface="Twentieth Century"/>
                <a:hlinkClick r:id="rId6">
                  <a:extLst>
                    <a:ext uri="{A12FA001-AC4F-418D-AE19-62706E023703}">
                      <ahyp:hlinkClr xmlns:ahyp="http://schemas.microsoft.com/office/drawing/2018/hyperlinkcolor" val="tx"/>
                    </a:ext>
                  </a:extLst>
                </a:hlinkClick>
              </a:rPr>
              <a:t>person@email.com</a:t>
            </a:r>
            <a:endParaRPr lang="en-US" sz="3600" dirty="0">
              <a:solidFill>
                <a:schemeClr val="accent3"/>
              </a:solidFill>
              <a:latin typeface="Twentieth Century"/>
              <a:ea typeface="Twentieth Century"/>
              <a:cs typeface="Twentieth Century"/>
              <a:sym typeface="Twentieth Century"/>
            </a:endParaRPr>
          </a:p>
          <a:p>
            <a:pPr lvl="0">
              <a:lnSpc>
                <a:spcPct val="100000"/>
              </a:lnSpc>
              <a:buClr>
                <a:srgbClr val="FFFFFF"/>
              </a:buClr>
              <a:buSzPts val="3600"/>
            </a:pPr>
            <a:r>
              <a:rPr lang="en-US" sz="3600" u="sng" dirty="0">
                <a:solidFill>
                  <a:schemeClr val="accent3"/>
                </a:solidFill>
                <a:latin typeface="Twentieth Century"/>
                <a:ea typeface="Twentieth Century"/>
                <a:cs typeface="Twentieth Century"/>
                <a:sym typeface="Twentieth Century"/>
                <a:hlinkClick r:id="rId7">
                  <a:extLst>
                    <a:ext uri="{A12FA001-AC4F-418D-AE19-62706E023703}">
                      <ahyp:hlinkClr xmlns:ahyp="http://schemas.microsoft.com/office/drawing/2018/hyperlinkcolor" val="tx"/>
                    </a:ext>
                  </a:extLst>
                </a:hlinkClick>
              </a:rPr>
              <a:t>program@reproductiveaccess.com</a:t>
            </a:r>
            <a:endParaRPr lang="en-US" sz="3600" dirty="0">
              <a:solidFill>
                <a:schemeClr val="accent3"/>
              </a:solidFill>
              <a:latin typeface="Twentieth Century"/>
              <a:ea typeface="Twentieth Century"/>
              <a:cs typeface="Twentieth Century"/>
              <a:sym typeface="Twentieth Century"/>
            </a:endParaRPr>
          </a:p>
          <a:p>
            <a:pPr lvl="0">
              <a:lnSpc>
                <a:spcPct val="100000"/>
              </a:lnSpc>
              <a:buClr>
                <a:srgbClr val="FFFFFF"/>
              </a:buClr>
              <a:buSzPts val="3600"/>
            </a:pPr>
            <a:r>
              <a:rPr lang="en-US" sz="3600" u="sng" dirty="0">
                <a:solidFill>
                  <a:schemeClr val="accent3"/>
                </a:solidFill>
                <a:latin typeface="Twentieth Century"/>
                <a:ea typeface="Twentieth Century"/>
                <a:cs typeface="Twentieth Century"/>
                <a:sym typeface="Twentieth Century"/>
                <a:hlinkClick r:id="rId8">
                  <a:extLst>
                    <a:ext uri="{A12FA001-AC4F-418D-AE19-62706E023703}">
                      <ahyp:hlinkClr xmlns:ahyp="http://schemas.microsoft.com/office/drawing/2018/hyperlinkcolor" val="tx"/>
                    </a:ext>
                  </a:extLst>
                </a:hlinkClick>
              </a:rPr>
              <a:t>info@reproductiveaccess.org</a:t>
            </a:r>
            <a:r>
              <a:rPr lang="en-US" sz="3600" dirty="0">
                <a:solidFill>
                  <a:schemeClr val="accent3"/>
                </a:solidFill>
                <a:latin typeface="Twentieth Century"/>
                <a:ea typeface="Twentieth Century"/>
                <a:cs typeface="Twentieth Century"/>
                <a:sym typeface="Twentieth Century"/>
              </a:rPr>
              <a:t> </a:t>
            </a:r>
          </a:p>
          <a:p>
            <a:pPr lvl="0">
              <a:lnSpc>
                <a:spcPct val="100000"/>
              </a:lnSpc>
              <a:buClr>
                <a:srgbClr val="FFFFFF"/>
              </a:buClr>
              <a:buSzPts val="3600"/>
            </a:pPr>
            <a:endParaRPr lang="en-US" sz="3600" dirty="0">
              <a:solidFill>
                <a:schemeClr val="accent3"/>
              </a:solidFill>
              <a:latin typeface="Twentieth Century"/>
              <a:ea typeface="Twentieth Century"/>
              <a:cs typeface="Twentieth Century"/>
              <a:sym typeface="Twentieth Century"/>
            </a:endParaRPr>
          </a:p>
          <a:p>
            <a:pPr lvl="0">
              <a:lnSpc>
                <a:spcPct val="100000"/>
              </a:lnSpc>
              <a:buClr>
                <a:srgbClr val="FFFFFF"/>
              </a:buClr>
              <a:buSzPts val="3600"/>
            </a:pPr>
            <a:endParaRPr lang="en-US" sz="3600" dirty="0">
              <a:solidFill>
                <a:schemeClr val="accent3"/>
              </a:solidFill>
              <a:latin typeface="Twentieth Century"/>
              <a:ea typeface="Twentieth Century"/>
              <a:cs typeface="Twentieth Century"/>
              <a:sym typeface="Twentieth Century"/>
            </a:endParaRPr>
          </a:p>
        </p:txBody>
      </p:sp>
      <p:sp>
        <p:nvSpPr>
          <p:cNvPr id="19" name="Title 5">
            <a:extLst>
              <a:ext uri="{FF2B5EF4-FFF2-40B4-BE49-F238E27FC236}">
                <a16:creationId xmlns:a16="http://schemas.microsoft.com/office/drawing/2014/main" id="{53DC9451-515D-2A41-A8FD-6D22C737CA4F}"/>
              </a:ext>
            </a:extLst>
          </p:cNvPr>
          <p:cNvSpPr txBox="1">
            <a:spLocks/>
          </p:cNvSpPr>
          <p:nvPr/>
        </p:nvSpPr>
        <p:spPr>
          <a:xfrm>
            <a:off x="12501836" y="5962350"/>
            <a:ext cx="8349196" cy="148962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+1 646-895-6464: RHAP</a:t>
            </a:r>
            <a:endParaRPr lang="en-US" sz="3600" dirty="0">
              <a:solidFill>
                <a:schemeClr val="bg2"/>
              </a:solidFill>
            </a:endParaRPr>
          </a:p>
          <a:p>
            <a:pPr hangingPunct="1">
              <a:lnSpc>
                <a:spcPct val="100000"/>
              </a:lnSpc>
            </a:pPr>
            <a:endParaRPr lang="en-US" sz="3600" dirty="0">
              <a:solidFill>
                <a:schemeClr val="bg2"/>
              </a:solidFill>
            </a:endParaRPr>
          </a:p>
        </p:txBody>
      </p:sp>
      <p:sp>
        <p:nvSpPr>
          <p:cNvPr id="20" name="Title 5">
            <a:extLst>
              <a:ext uri="{FF2B5EF4-FFF2-40B4-BE49-F238E27FC236}">
                <a16:creationId xmlns:a16="http://schemas.microsoft.com/office/drawing/2014/main" id="{32B78737-6286-BC42-9119-150F50C3F3D3}"/>
              </a:ext>
            </a:extLst>
          </p:cNvPr>
          <p:cNvSpPr txBox="1">
            <a:spLocks/>
          </p:cNvSpPr>
          <p:nvPr/>
        </p:nvSpPr>
        <p:spPr>
          <a:xfrm>
            <a:off x="12471162" y="2611698"/>
            <a:ext cx="8349196" cy="2574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t">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Reproductive Health Access Project</a:t>
            </a:r>
            <a:endParaRPr lang="en-US" sz="9600" dirty="0">
              <a:solidFill>
                <a:schemeClr val="bg2"/>
              </a:solidFill>
            </a:endParaRPr>
          </a:p>
          <a:p>
            <a:pPr lvl="0">
              <a:lnSpc>
                <a:spcPct val="100000"/>
              </a:lnSpc>
              <a:buClr>
                <a:srgbClr val="FFFFFF"/>
              </a:buClr>
              <a:buSzPts val="3600"/>
            </a:pPr>
            <a:r>
              <a:rPr lang="en-US" sz="3600" dirty="0">
                <a:solidFill>
                  <a:schemeClr val="bg2"/>
                </a:solidFill>
              </a:rPr>
              <a:t>228 Park Ave S</a:t>
            </a:r>
            <a:br>
              <a:rPr lang="en-US" sz="3600" dirty="0">
                <a:solidFill>
                  <a:schemeClr val="bg2"/>
                </a:solidFill>
              </a:rPr>
            </a:br>
            <a:r>
              <a:rPr lang="en-US" sz="3600" dirty="0">
                <a:solidFill>
                  <a:schemeClr val="bg2"/>
                </a:solidFill>
              </a:rPr>
              <a:t># 45671</a:t>
            </a:r>
            <a:br>
              <a:rPr lang="en-US" sz="3600" dirty="0">
                <a:solidFill>
                  <a:schemeClr val="bg2"/>
                </a:solidFill>
              </a:rPr>
            </a:br>
            <a:r>
              <a:rPr lang="en-US" sz="3600" dirty="0">
                <a:solidFill>
                  <a:schemeClr val="bg2"/>
                </a:solidFill>
              </a:rPr>
              <a:t>New York, New York 10003</a:t>
            </a:r>
          </a:p>
        </p:txBody>
      </p:sp>
      <p:pic>
        <p:nvPicPr>
          <p:cNvPr id="24" name="Picture 23">
            <a:extLst>
              <a:ext uri="{FF2B5EF4-FFF2-40B4-BE49-F238E27FC236}">
                <a16:creationId xmlns:a16="http://schemas.microsoft.com/office/drawing/2014/main" id="{DC77224F-95C6-7C44-827C-91BF25F12D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437" y="11850355"/>
            <a:ext cx="3360856" cy="1637046"/>
          </a:xfrm>
          <a:prstGeom prst="rect">
            <a:avLst/>
          </a:prstGeom>
        </p:spPr>
      </p:pic>
    </p:spTree>
    <p:extLst>
      <p:ext uri="{BB962C8B-B14F-4D97-AF65-F5344CB8AC3E}">
        <p14:creationId xmlns:p14="http://schemas.microsoft.com/office/powerpoint/2010/main" val="874366316"/>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FFC1F3-891E-C84A-9B03-DA6413A798B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b="49370"/>
          <a:stretch/>
        </p:blipFill>
        <p:spPr>
          <a:xfrm>
            <a:off x="-3156537" y="-4358640"/>
            <a:ext cx="29490632" cy="14654445"/>
          </a:xfrm>
          <a:prstGeom prst="rect">
            <a:avLst/>
          </a:prstGeom>
        </p:spPr>
      </p:pic>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54</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8" name="Title 5"/>
          <p:cNvSpPr txBox="1">
            <a:spLocks noGrp="1"/>
          </p:cNvSpPr>
          <p:nvPr>
            <p:ph type="title"/>
          </p:nvPr>
        </p:nvSpPr>
        <p:spPr>
          <a:prstGeom prst="rect">
            <a:avLst/>
          </a:prstGeom>
        </p:spPr>
        <p:txBody>
          <a:bodyPr/>
          <a:lstStyle/>
          <a:p>
            <a:r>
              <a:rPr b="0" dirty="0"/>
              <a:t>THANK YOU</a:t>
            </a:r>
            <a:r>
              <a:rPr lang="en-US" b="0" dirty="0"/>
              <a:t>.</a:t>
            </a:r>
            <a:endParaRPr b="0" dirty="0"/>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6"/>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317" name="Rectangle 19"/>
          <p:cNvSpPr/>
          <p:nvPr/>
        </p:nvSpPr>
        <p:spPr>
          <a:xfrm>
            <a:off x="0" y="-1"/>
            <a:ext cx="10989106" cy="13716001"/>
          </a:xfrm>
          <a:prstGeom prst="rect">
            <a:avLst/>
          </a:prstGeom>
          <a:solidFill>
            <a:schemeClr val="tx1">
              <a:lumMod val="95000"/>
            </a:schemeClr>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474993" y="1962311"/>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02424" y="3612187"/>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43654" y="3453797"/>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88905" y="5804574"/>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1000012" y="5715657"/>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3115542" y="4743024"/>
            <a:ext cx="9738956" cy="661972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latin typeface="+mn-lt"/>
                <a:cs typeface="Arial" panose="020B0604020202020204" pitchFamily="34" charset="0"/>
                <a:sym typeface="Arial" panose="020B0604020202020204" pitchFamily="34" charset="0"/>
              </a:rPr>
              <a:t>The human right to maintain personal bodily autonomy, have children, not have children, and parent the children we have in safe and sustainable communities.</a:t>
            </a:r>
          </a:p>
          <a:p>
            <a:pPr indent="-128588" algn="l" hangingPunct="1">
              <a:spcBef>
                <a:spcPts val="475"/>
              </a:spcBef>
              <a:spcAft>
                <a:spcPct val="0"/>
              </a:spcAft>
              <a:buSzPts val="2000"/>
            </a:pPr>
            <a:r>
              <a:rPr lang="en-US" altLang="en-US" sz="6000" dirty="0">
                <a:latin typeface="+mn-lt"/>
                <a:cs typeface="Arial" panose="020B0604020202020204" pitchFamily="34" charset="0"/>
                <a:sym typeface="Arial" panose="020B0604020202020204" pitchFamily="34" charset="0"/>
              </a:rPr>
              <a:t>			- Sister Song</a:t>
            </a:r>
          </a:p>
        </p:txBody>
      </p:sp>
      <p:sp>
        <p:nvSpPr>
          <p:cNvPr id="3" name="Rectangle 2">
            <a:extLst>
              <a:ext uri="{FF2B5EF4-FFF2-40B4-BE49-F238E27FC236}">
                <a16:creationId xmlns:a16="http://schemas.microsoft.com/office/drawing/2014/main" id="{A44559A1-7156-7877-E3FF-4970825D0C7B}"/>
              </a:ext>
            </a:extLst>
          </p:cNvPr>
          <p:cNvSpPr/>
          <p:nvPr/>
        </p:nvSpPr>
        <p:spPr>
          <a:xfrm>
            <a:off x="-43140" y="5076479"/>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accent3"/>
                </a:solidFill>
                <a:effectLst/>
                <a:latin typeface="+mn-lt"/>
                <a:cs typeface="Arial" panose="020B0604020202020204" pitchFamily="34" charset="0"/>
                <a:sym typeface="Arial" panose="020B0604020202020204" pitchFamily="34" charset="0"/>
              </a:rPr>
              <a:t>Reproductive Justice</a:t>
            </a:r>
            <a:endParaRPr lang="en-US" sz="15000" b="1" cap="none" spc="0" dirty="0">
              <a:ln/>
              <a:solidFill>
                <a:schemeClr val="accent3"/>
              </a:solidFill>
              <a:effectLst/>
            </a:endParaRPr>
          </a:p>
        </p:txBody>
      </p:sp>
    </p:spTree>
    <p:extLst>
      <p:ext uri="{BB962C8B-B14F-4D97-AF65-F5344CB8AC3E}">
        <p14:creationId xmlns:p14="http://schemas.microsoft.com/office/powerpoint/2010/main" val="272354023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317" name="Rectangle 19"/>
          <p:cNvSpPr/>
          <p:nvPr/>
        </p:nvSpPr>
        <p:spPr>
          <a:xfrm>
            <a:off x="0" y="-1"/>
            <a:ext cx="10989106" cy="13716001"/>
          </a:xfrm>
          <a:prstGeom prst="rect">
            <a:avLst/>
          </a:prstGeom>
          <a:solidFill>
            <a:schemeClr val="tx1">
              <a:lumMod val="95000"/>
            </a:schemeClr>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500522" y="1263246"/>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27953" y="2913122"/>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69183" y="2754732"/>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33023" y="5019359"/>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0944130" y="4930442"/>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2924086" y="4954753"/>
            <a:ext cx="9738956" cy="378561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latin typeface="+mn-lt"/>
                <a:cs typeface="Arial" panose="020B0604020202020204" pitchFamily="34" charset="0"/>
                <a:sym typeface="Arial" panose="020B0604020202020204" pitchFamily="34" charset="0"/>
              </a:rPr>
              <a:t>The power to freely make decisions and control matters regarding contraceptive use, pregnancy, and childbearing.</a:t>
            </a:r>
          </a:p>
        </p:txBody>
      </p:sp>
      <p:sp>
        <p:nvSpPr>
          <p:cNvPr id="3" name="Rectangle 2">
            <a:extLst>
              <a:ext uri="{FF2B5EF4-FFF2-40B4-BE49-F238E27FC236}">
                <a16:creationId xmlns:a16="http://schemas.microsoft.com/office/drawing/2014/main" id="{A44559A1-7156-7877-E3FF-4970825D0C7B}"/>
              </a:ext>
            </a:extLst>
          </p:cNvPr>
          <p:cNvSpPr/>
          <p:nvPr/>
        </p:nvSpPr>
        <p:spPr>
          <a:xfrm>
            <a:off x="53474" y="4503508"/>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accent3"/>
                </a:solidFill>
                <a:effectLst/>
                <a:latin typeface="+mn-lt"/>
                <a:cs typeface="Arial" panose="020B0604020202020204" pitchFamily="34" charset="0"/>
                <a:sym typeface="Arial" panose="020B0604020202020204" pitchFamily="34" charset="0"/>
              </a:rPr>
              <a:t>Reproductive Autonomy</a:t>
            </a:r>
            <a:endParaRPr lang="en-US" sz="15000" b="1" cap="none" spc="0" dirty="0">
              <a:ln/>
              <a:solidFill>
                <a:schemeClr val="accent3"/>
              </a:solidFill>
              <a:effectLst/>
            </a:endParaRPr>
          </a:p>
        </p:txBody>
      </p:sp>
    </p:spTree>
    <p:extLst>
      <p:ext uri="{BB962C8B-B14F-4D97-AF65-F5344CB8AC3E}">
        <p14:creationId xmlns:p14="http://schemas.microsoft.com/office/powerpoint/2010/main" val="336721117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33" name="Google Shape;207;p10">
            <a:extLst>
              <a:ext uri="{FF2B5EF4-FFF2-40B4-BE49-F238E27FC236}">
                <a16:creationId xmlns:a16="http://schemas.microsoft.com/office/drawing/2014/main" id="{79E61C18-58D0-B002-ECCD-41C8E704DA5C}"/>
              </a:ext>
            </a:extLst>
          </p:cNvPr>
          <p:cNvSpPr txBox="1"/>
          <p:nvPr/>
        </p:nvSpPr>
        <p:spPr>
          <a:xfrm>
            <a:off x="18852618" y="12934055"/>
            <a:ext cx="5305952" cy="307736"/>
          </a:xfrm>
          <a:prstGeom prst="rect">
            <a:avLst/>
          </a:prstGeom>
          <a:noFill/>
          <a:ln>
            <a:noFill/>
          </a:ln>
        </p:spPr>
        <p:txBody>
          <a:bodyPr spcFirstLastPara="1" wrap="square" lIns="91425" tIns="45700" rIns="91425" bIns="45700" anchor="t" anchorCtr="0">
            <a:spAutoFit/>
          </a:bodyPr>
          <a:lstStyle/>
          <a:p>
            <a:pPr lvl="0" algn="r"/>
            <a:r>
              <a:rPr lang="en-US" sz="1400" i="0" strike="noStrike" cap="none" dirty="0">
                <a:solidFill>
                  <a:schemeClr val="bg2"/>
                </a:solidFill>
                <a:latin typeface="Calibri"/>
                <a:ea typeface="Calibri"/>
                <a:cs typeface="Calibri"/>
                <a:sym typeface="Calibri"/>
              </a:rPr>
              <a:t>Source</a:t>
            </a:r>
            <a:r>
              <a:rPr lang="en-US" sz="1400" dirty="0">
                <a:solidFill>
                  <a:schemeClr val="bg2"/>
                </a:solidFill>
                <a:latin typeface="Calibri"/>
                <a:ea typeface="Calibri"/>
                <a:cs typeface="Calibri"/>
                <a:sym typeface="Calibri"/>
              </a:rPr>
              <a:t>: https://</a:t>
            </a:r>
            <a:r>
              <a:rPr lang="en-US" sz="1400" dirty="0" err="1">
                <a:solidFill>
                  <a:schemeClr val="bg2"/>
                </a:solidFill>
                <a:latin typeface="Calibri"/>
                <a:ea typeface="Calibri"/>
                <a:cs typeface="Calibri"/>
                <a:sym typeface="Calibri"/>
              </a:rPr>
              <a:t>states.guttmacher.org</a:t>
            </a:r>
            <a:r>
              <a:rPr lang="en-US" sz="1400" dirty="0">
                <a:solidFill>
                  <a:schemeClr val="bg2"/>
                </a:solidFill>
                <a:latin typeface="Calibri"/>
                <a:ea typeface="Calibri"/>
                <a:cs typeface="Calibri"/>
                <a:sym typeface="Calibri"/>
              </a:rPr>
              <a:t>/policies/</a:t>
            </a:r>
            <a:endParaRPr sz="1800" dirty="0">
              <a:solidFill>
                <a:schemeClr val="bg2"/>
              </a:solidFill>
              <a:latin typeface="Calibri"/>
              <a:ea typeface="Calibri"/>
              <a:cs typeface="Calibri"/>
              <a:sym typeface="Calibri"/>
            </a:endParaRPr>
          </a:p>
        </p:txBody>
      </p:sp>
      <p:sp>
        <p:nvSpPr>
          <p:cNvPr id="4" name="TextBox 3">
            <a:extLst>
              <a:ext uri="{FF2B5EF4-FFF2-40B4-BE49-F238E27FC236}">
                <a16:creationId xmlns:a16="http://schemas.microsoft.com/office/drawing/2014/main" id="{5A5E53CB-5500-231F-482E-683FB909CBCC}"/>
              </a:ext>
            </a:extLst>
          </p:cNvPr>
          <p:cNvSpPr txBox="1"/>
          <p:nvPr/>
        </p:nvSpPr>
        <p:spPr>
          <a:xfrm>
            <a:off x="20250560" y="13239422"/>
            <a:ext cx="3921175"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lvl="0" indent="0" algn="l" rtl="0">
              <a:spcBef>
                <a:spcPts val="0"/>
              </a:spcBef>
              <a:spcAft>
                <a:spcPts val="0"/>
              </a:spcAft>
              <a:buNone/>
            </a:pPr>
            <a:r>
              <a:rPr lang="en-US" sz="2400" dirty="0">
                <a:solidFill>
                  <a:schemeClr val="bg2"/>
                </a:solidFill>
              </a:rPr>
              <a:t>Map Updated: April 22, 2025</a:t>
            </a:r>
          </a:p>
        </p:txBody>
      </p:sp>
      <p:pic>
        <p:nvPicPr>
          <p:cNvPr id="3" name="Picture 2">
            <a:extLst>
              <a:ext uri="{FF2B5EF4-FFF2-40B4-BE49-F238E27FC236}">
                <a16:creationId xmlns:a16="http://schemas.microsoft.com/office/drawing/2014/main" id="{19FA9239-51D5-AF2C-CAF8-9DF431F85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090" y="1079485"/>
            <a:ext cx="23109041" cy="11149515"/>
          </a:xfrm>
          <a:prstGeom prst="rect">
            <a:avLst/>
          </a:prstGeom>
        </p:spPr>
      </p:pic>
    </p:spTree>
    <p:extLst>
      <p:ext uri="{BB962C8B-B14F-4D97-AF65-F5344CB8AC3E}">
        <p14:creationId xmlns:p14="http://schemas.microsoft.com/office/powerpoint/2010/main" val="32587545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 2022, 79% of abortions in states providing data to the CDC occurred at 9 weeks of pregnancy or earlier, and 93% occurred in the first 13 weeks. ">
            <a:extLst>
              <a:ext uri="{FF2B5EF4-FFF2-40B4-BE49-F238E27FC236}">
                <a16:creationId xmlns:a16="http://schemas.microsoft.com/office/drawing/2014/main" id="{C326938E-9273-D2A5-5E80-8AF2567463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122" y="147578"/>
            <a:ext cx="18214822" cy="12385964"/>
          </a:xfrm>
          <a:prstGeom prst="rect">
            <a:avLst/>
          </a:prstGeom>
          <a:noFill/>
          <a:extLst>
            <a:ext uri="{909E8E84-426E-40DD-AFC4-6F175D3DCCD1}">
              <a14:hiddenFill xmlns:a14="http://schemas.microsoft.com/office/drawing/2010/main">
                <a:solidFill>
                  <a:srgbClr val="FFFFFF"/>
                </a:solidFill>
              </a14:hiddenFill>
            </a:ext>
          </a:extLst>
        </p:spPr>
      </p:pic>
      <p:sp>
        <p:nvSpPr>
          <p:cNvPr id="701"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dirty="0"/>
          </a:p>
        </p:txBody>
      </p:sp>
      <p:sp>
        <p:nvSpPr>
          <p:cNvPr id="7" name="TextBox 6">
            <a:extLst>
              <a:ext uri="{FF2B5EF4-FFF2-40B4-BE49-F238E27FC236}">
                <a16:creationId xmlns:a16="http://schemas.microsoft.com/office/drawing/2014/main" id="{7BE296F5-B6E4-6151-5AF1-503812E82063}"/>
              </a:ext>
            </a:extLst>
          </p:cNvPr>
          <p:cNvSpPr txBox="1"/>
          <p:nvPr/>
        </p:nvSpPr>
        <p:spPr>
          <a:xfrm>
            <a:off x="18802350" y="12838787"/>
            <a:ext cx="5581650"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bg2"/>
                </a:solidFill>
              </a:rPr>
              <a:t>https://www.guttmacher.org/fact-sheet/induced-abortion-united-states</a:t>
            </a:r>
          </a:p>
        </p:txBody>
      </p:sp>
      <p:pic>
        <p:nvPicPr>
          <p:cNvPr id="3" name="Picture 2">
            <a:extLst>
              <a:ext uri="{FF2B5EF4-FFF2-40B4-BE49-F238E27FC236}">
                <a16:creationId xmlns:a16="http://schemas.microsoft.com/office/drawing/2014/main" id="{E78D9FBC-2B07-984F-EE41-19B279761F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8183" y="2784764"/>
            <a:ext cx="12704441" cy="7724614"/>
          </a:xfrm>
          <a:prstGeom prst="rect">
            <a:avLst/>
          </a:prstGeom>
        </p:spPr>
      </p:pic>
      <p:sp>
        <p:nvSpPr>
          <p:cNvPr id="6" name="TextBox 5">
            <a:extLst>
              <a:ext uri="{FF2B5EF4-FFF2-40B4-BE49-F238E27FC236}">
                <a16:creationId xmlns:a16="http://schemas.microsoft.com/office/drawing/2014/main" id="{001331DB-13F4-2EB9-21AE-EC7B4CB9E455}"/>
              </a:ext>
            </a:extLst>
          </p:cNvPr>
          <p:cNvSpPr txBox="1"/>
          <p:nvPr/>
        </p:nvSpPr>
        <p:spPr>
          <a:xfrm>
            <a:off x="18802350" y="13146564"/>
            <a:ext cx="4859415"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bg2"/>
                </a:solidFill>
              </a:rPr>
              <a:t>https://societyfp.org/research/wecount/</a:t>
            </a:r>
          </a:p>
        </p:txBody>
      </p:sp>
    </p:spTree>
    <p:extLst>
      <p:ext uri="{BB962C8B-B14F-4D97-AF65-F5344CB8AC3E}">
        <p14:creationId xmlns:p14="http://schemas.microsoft.com/office/powerpoint/2010/main" val="2474083224"/>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29687</TotalTime>
  <Words>30564</Words>
  <Application>Microsoft Macintosh PowerPoint</Application>
  <PresentationFormat>Custom</PresentationFormat>
  <Paragraphs>1570</Paragraphs>
  <Slides>54</Slides>
  <Notes>54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54</vt:i4>
      </vt:variant>
    </vt:vector>
  </HeadingPairs>
  <TitlesOfParts>
    <vt:vector size="67" baseType="lpstr">
      <vt:lpstr>Arial</vt:lpstr>
      <vt:lpstr>arial, sans-serif</vt:lpstr>
      <vt:lpstr>Calibri</vt:lpstr>
      <vt:lpstr>Courier New</vt:lpstr>
      <vt:lpstr>Gotham Narrow SSm A</vt:lpstr>
      <vt:lpstr>Guardian TextSans Web</vt:lpstr>
      <vt:lpstr>Nunito</vt:lpstr>
      <vt:lpstr>Open Sans</vt:lpstr>
      <vt:lpstr>Roboto Mono Web</vt:lpstr>
      <vt:lpstr>system-ui</vt:lpstr>
      <vt:lpstr>Tw Cen MT</vt:lpstr>
      <vt:lpstr>Twentieth Century</vt:lpstr>
      <vt:lpstr>Office Theme</vt:lpstr>
      <vt:lpstr>MEDICATION ABORTION IN EARLY PREGNANCY</vt:lpstr>
      <vt:lpstr>DISCLOSURES</vt:lpstr>
      <vt:lpstr>CE PRE-TEST.</vt:lpstr>
      <vt:lpstr>LEARNING OBJECTIVES.</vt:lpstr>
      <vt:lpstr>WHY I PROVIDE ABORTION CARE</vt:lpstr>
      <vt:lpstr>TERMINOLOGY</vt:lpstr>
      <vt:lpstr>TERMINOLOGY</vt:lpstr>
      <vt:lpstr>PowerPoint Presentation</vt:lpstr>
      <vt:lpstr>PowerPoint Presentation</vt:lpstr>
      <vt:lpstr>PowerPoint Presentation</vt:lpstr>
      <vt:lpstr>PowerPoint Presentation</vt:lpstr>
      <vt:lpstr>Safety of Abortion</vt:lpstr>
      <vt:lpstr>Medication Abortion Regimens: Two Choices</vt:lpstr>
      <vt:lpstr>FDA REMS Regulations on Mifepristone</vt:lpstr>
      <vt:lpstr>Medication Abortion With Mifepristone + Misoprostol: Things to Know</vt:lpstr>
      <vt:lpstr>Aspiration Abortion: Things to Know</vt:lpstr>
      <vt:lpstr>Misoprostol Route and Timing</vt:lpstr>
      <vt:lpstr>Misoprostol Routes</vt:lpstr>
      <vt:lpstr>PowerPoint Presentation</vt:lpstr>
      <vt:lpstr>PATIENT CASE: Sophia </vt:lpstr>
      <vt:lpstr>Counseling Sophia</vt:lpstr>
      <vt:lpstr>Sophia: Next Steps</vt:lpstr>
      <vt:lpstr>Indications for Sonography: Ultrasound As Needed Protocol</vt:lpstr>
      <vt:lpstr>PowerPoint Presentation</vt:lpstr>
      <vt:lpstr>Next Steps</vt:lpstr>
      <vt:lpstr>Anticipatory Guidance</vt:lpstr>
      <vt:lpstr>PowerPoint Presentation</vt:lpstr>
      <vt:lpstr>Options for Contraception</vt:lpstr>
      <vt:lpstr>Options for Follow Up</vt:lpstr>
      <vt:lpstr>Phone Calls After Medication Abortion</vt:lpstr>
      <vt:lpstr>PowerPoint Presentation</vt:lpstr>
      <vt:lpstr>PATIENT CASE: Ty </vt:lpstr>
      <vt:lpstr>Telehealth Abortion Discussion Points</vt:lpstr>
      <vt:lpstr>Options for Picking up the Pills</vt:lpstr>
      <vt:lpstr>TELEHEALTH CARE FOR MEDICATION ABORTION WORKFLOW</vt:lpstr>
      <vt:lpstr>Ty: Additional Considerations</vt:lpstr>
      <vt:lpstr>PATIENT CASE: Sonia </vt:lpstr>
      <vt:lpstr>Self-Managed Abortion (SMA)</vt:lpstr>
      <vt:lpstr>US Data &amp; Demand for Self-Managed Abortion</vt:lpstr>
      <vt:lpstr>Safety of SMA</vt:lpstr>
      <vt:lpstr>Misoprostol Alone Medication Abortion</vt:lpstr>
      <vt:lpstr>PowerPoint Presentation</vt:lpstr>
      <vt:lpstr>SMA and Criminalization</vt:lpstr>
      <vt:lpstr>How can we as clinicians support self-managed abortion as part of the full range of safe abortion options?</vt:lpstr>
      <vt:lpstr>Supporting SMA as clinicians</vt:lpstr>
      <vt:lpstr>Optional Case Studies</vt:lpstr>
      <vt:lpstr>What challenges do you anticipate if you were to try to provide medication abortion care in your office?</vt:lpstr>
      <vt:lpstr>Issues to think about</vt:lpstr>
      <vt:lpstr>RESOURCES.</vt:lpstr>
      <vt:lpstr>REFERENCES.</vt:lpstr>
      <vt:lpstr>REFERENCES.</vt:lpstr>
      <vt:lpstr>CE  POST-TEST.</vt:lpstr>
      <vt:lpstr>CONNECT.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 Bautista</cp:lastModifiedBy>
  <cp:revision>112</cp:revision>
  <dcterms:modified xsi:type="dcterms:W3CDTF">2025-06-06T17:43:17Z</dcterms:modified>
</cp:coreProperties>
</file>