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18" r:id="rId3"/>
    <p:sldId id="475" r:id="rId4"/>
    <p:sldId id="257" r:id="rId5"/>
    <p:sldId id="469" r:id="rId6"/>
    <p:sldId id="468" r:id="rId7"/>
    <p:sldId id="420" r:id="rId8"/>
    <p:sldId id="460" r:id="rId9"/>
    <p:sldId id="463" r:id="rId10"/>
    <p:sldId id="464" r:id="rId11"/>
    <p:sldId id="374" r:id="rId12"/>
    <p:sldId id="376" r:id="rId13"/>
    <p:sldId id="424" r:id="rId14"/>
    <p:sldId id="425" r:id="rId15"/>
    <p:sldId id="426" r:id="rId16"/>
    <p:sldId id="427" r:id="rId17"/>
    <p:sldId id="456" r:id="rId18"/>
    <p:sldId id="470" r:id="rId19"/>
    <p:sldId id="429" r:id="rId20"/>
    <p:sldId id="354" r:id="rId21"/>
    <p:sldId id="355" r:id="rId22"/>
    <p:sldId id="430" r:id="rId23"/>
    <p:sldId id="431" r:id="rId24"/>
    <p:sldId id="462" r:id="rId25"/>
    <p:sldId id="432" r:id="rId26"/>
    <p:sldId id="433" r:id="rId27"/>
    <p:sldId id="471" r:id="rId28"/>
    <p:sldId id="459" r:id="rId29"/>
    <p:sldId id="434" r:id="rId30"/>
    <p:sldId id="435" r:id="rId31"/>
    <p:sldId id="472" r:id="rId32"/>
    <p:sldId id="436" r:id="rId33"/>
    <p:sldId id="437" r:id="rId34"/>
    <p:sldId id="467" r:id="rId35"/>
    <p:sldId id="438" r:id="rId36"/>
    <p:sldId id="439" r:id="rId37"/>
    <p:sldId id="440" r:id="rId38"/>
    <p:sldId id="441" r:id="rId39"/>
    <p:sldId id="466" r:id="rId40"/>
    <p:sldId id="444" r:id="rId41"/>
    <p:sldId id="445" r:id="rId42"/>
    <p:sldId id="473" r:id="rId43"/>
    <p:sldId id="446" r:id="rId44"/>
    <p:sldId id="447" r:id="rId45"/>
    <p:sldId id="448" r:id="rId46"/>
    <p:sldId id="450" r:id="rId47"/>
    <p:sldId id="451" r:id="rId48"/>
    <p:sldId id="452" r:id="rId49"/>
    <p:sldId id="457" r:id="rId50"/>
    <p:sldId id="288" r:id="rId51"/>
    <p:sldId id="458" r:id="rId52"/>
    <p:sldId id="474" r:id="rId53"/>
    <p:sldId id="297"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 id="2" name="Microsoft Office User" initials="MOU" lastIdx="48"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8868"/>
  </p:normalViewPr>
  <p:slideViewPr>
    <p:cSldViewPr snapToGrid="0" snapToObjects="1">
      <p:cViewPr varScale="1">
        <p:scale>
          <a:sx n="34" d="100"/>
          <a:sy n="34" d="100"/>
        </p:scale>
        <p:origin x="1080" y="216"/>
      </p:cViewPr>
      <p:guideLst/>
    </p:cSldViewPr>
  </p:slideViewPr>
  <p:notesTextViewPr>
    <p:cViewPr>
      <p:scale>
        <a:sx n="1" d="1"/>
        <a:sy n="1" d="1"/>
      </p:scale>
      <p:origin x="0" y="-395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4.634"/>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r>
              <a:rPr lang="en-US" b="1" dirty="0"/>
              <a:t>UPDATED 06/2025</a:t>
            </a:r>
          </a:p>
          <a:p>
            <a:pPr marL="342900" indent="-342900">
              <a:buFont typeface="Arial" panose="020B0604020202020204" pitchFamily="34" charset="0"/>
              <a:buChar char="•"/>
            </a:pPr>
            <a:r>
              <a:rPr lang="en-US" dirty="0"/>
              <a:t>Changed 11 weeks GA to 12 weeks/77 days to 84 days (slides 13, 15, 17, 22, 23, 30, 37)</a:t>
            </a:r>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Mife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https://doi.org/10.17226/24950.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https://www.reproductiveaccess.org/resource/elenas-aspiration-abortion-zine/</a:t>
            </a:r>
          </a:p>
          <a:p>
            <a:pPr marL="0" marR="0" lvl="0" indent="0" algn="l" rtl="0">
              <a:lnSpc>
                <a:spcPct val="100000"/>
              </a:lnSpc>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pPr marL="0" lvl="0" indent="0" algn="l" rtl="0">
              <a:spcBef>
                <a:spcPts val="200"/>
              </a:spcBef>
              <a:spcAft>
                <a:spcPts val="0"/>
              </a:spcAft>
              <a:buNone/>
            </a:pPr>
            <a:r>
              <a:rPr lang="en-US" b="0" dirty="0"/>
              <a:t>New evidence-based medication abortion regimens are suggesting offering MAB to 12-weeks gestational age.</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84 days (12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9-12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https://www.reproductiveaccess.org/resource/medication-abortion-aftercare-instructions-buccal/</a:t>
            </a:r>
            <a:endParaRPr lang="en-US" dirty="0"/>
          </a:p>
          <a:p>
            <a:pPr marL="0" lvl="0" indent="0" algn="l" rtl="0">
              <a:spcBef>
                <a:spcPts val="0"/>
              </a:spcBef>
              <a:spcAft>
                <a:spcPts val="0"/>
              </a:spcAft>
              <a:buNone/>
            </a:pPr>
            <a:r>
              <a:rPr lang="en-US" dirty="0"/>
              <a:t>https://www.reproductiveaccess.org/resource/mabfactsheet/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https://prochoice.org/wp-content/uploads/2024-CPGs-FINAL-1.pdf </a:t>
            </a:r>
          </a:p>
          <a:p>
            <a:pPr marL="0" lvl="0" indent="-57150" algn="l" rtl="0">
              <a:spcBef>
                <a:spcPts val="300"/>
              </a:spcBef>
              <a:spcAft>
                <a:spcPts val="0"/>
              </a:spcAft>
              <a:buClr>
                <a:schemeClr val="dk1"/>
              </a:buClr>
              <a:buSzPts val="900"/>
              <a:buFont typeface="Calibri"/>
              <a:buChar char="•"/>
            </a:pPr>
            <a:r>
              <a:rPr lang="en-US" dirty="0"/>
              <a:t>https://www.acog.org/clinical/clinical-guidance/practice-bulletin/articles/2020/10/medication-abortion-up-to-70-days-of-gestation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https://</a:t>
            </a:r>
            <a:r>
              <a:rPr lang="en-US" dirty="0" err="1"/>
              <a:t>prochoice.org</a:t>
            </a:r>
            <a:r>
              <a:rPr lang="en-US" dirty="0"/>
              <a:t>/providers/quality-standards/</a:t>
            </a:r>
          </a:p>
          <a:p>
            <a:pPr marL="0" lvl="0" indent="-57150" algn="l" rtl="0">
              <a:spcBef>
                <a:spcPts val="300"/>
              </a:spcBef>
              <a:spcAft>
                <a:spcPts val="0"/>
              </a:spcAft>
              <a:buClr>
                <a:schemeClr val="dk1"/>
              </a:buClr>
              <a:buSzPts val="900"/>
              <a:buFont typeface="Calibri"/>
              <a:buChar char="•"/>
            </a:pPr>
            <a:r>
              <a:rPr lang="en-US" dirty="0"/>
              <a:t>https://</a:t>
            </a:r>
            <a:r>
              <a:rPr lang="en-US" dirty="0" err="1"/>
              <a:t>www.who.int</a:t>
            </a:r>
            <a:r>
              <a:rPr lang="en-US" dirty="0"/>
              <a:t>/publications/</a:t>
            </a:r>
            <a:r>
              <a:rPr lang="en-US" dirty="0" err="1"/>
              <a:t>i</a:t>
            </a:r>
            <a:r>
              <a:rPr lang="en-US" dirty="0"/>
              <a:t>/item/9789240039483</a:t>
            </a:r>
          </a:p>
          <a:p>
            <a:pPr marL="0" lvl="0" indent="0" algn="l" rtl="0">
              <a:spcBef>
                <a:spcPts val="300"/>
              </a:spcBef>
              <a:spcAft>
                <a:spcPts val="0"/>
              </a:spcAft>
              <a:buNone/>
            </a:pPr>
            <a:endParaRPr lang="en-US" b="1"/>
          </a:p>
          <a:p>
            <a:pPr marL="0" lvl="0" indent="0" algn="l" rtl="0">
              <a:spcBef>
                <a:spcPts val="300"/>
              </a:spcBef>
              <a:spcAft>
                <a:spcPts val="0"/>
              </a:spcAft>
              <a:buNone/>
            </a:pPr>
            <a:r>
              <a:rPr lang="en-US" b="1"/>
              <a:t>References </a:t>
            </a:r>
            <a:r>
              <a:rPr lang="en-US" b="1" dirty="0"/>
              <a:t>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Eisinger SH, Stadalius LS, Franks P, Gore BZ, Poppema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a:t>Coyaji,K., U. Krishna, S. Ambardekar, H. Bracken, V. Raote, A. Mandlekar, B. Winikoff. Are two doses of misoprostol after mifepristone for early abortion better than one? </a:t>
            </a:r>
            <a:r>
              <a:rPr lang="en-US" i="1" dirty="0"/>
              <a:t>British Journal of Obstetrics and 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Westhoff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a:t>Winikoff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Chien P, Thomson M, Kosseim ML. Randomised controlled trial comparing efficacy of same day administration of mifepristone and misoprostol for termination of pregnancy with the standard 36- to 48-hour protocol. </a:t>
            </a:r>
            <a:r>
              <a:rPr lang="en-US" i="1" dirty="0"/>
              <a:t>Bjog.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Westhoff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Jacot, E. Guilbert, S. Dunn, W.R. Sheldon, B. Winikoff. Regimens of misoprostol with mifepristone for early medical abortion: a randomised trial. </a:t>
            </a:r>
            <a:r>
              <a:rPr lang="en-US" i="1" dirty="0"/>
              <a:t>British Journal of Obstetrics and 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a:t>Creinin MD, Fox MC, Teal S, Chen A, Schaff EA, Meyn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84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84 days by patient LMP → but if there is ultrasound on-site, consider performing ultrasound first (if the patient prefers MAB over aspiration) to confirm GA. If the ultrasound is off-site, consider bimanual exam first. If exam is consistent with &lt;12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9-12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https://www.reproductiveaccess.org/resource/medication-abortion-faqs/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https://www.reproductiveaccess.org/resource/medication-abortion-faqs/</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https://www.reproductiveaccess.org/resource/telehealth-care-for-mab-workflow/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11-14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a:t>
            </a:r>
            <a:r>
              <a:rPr lang="en-U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she’s 11 or 12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weeks pregnant and points out a day on the calendar when she thinks she became pregnant that corresponds to </a:t>
            </a:r>
            <a:r>
              <a:rPr lang="en-U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between 11 and 12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8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Note to facilitators: </a:t>
            </a:r>
            <a:r>
              <a:rPr lang="en-US"/>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a:p>
          <a:p>
            <a:r>
              <a:rPr lang="en-US" b="0"/>
              <a:t>Some prompts to help you shape your story (adapted from PRH and We Testify): </a:t>
            </a:r>
            <a:r>
              <a:rPr lang="en-US"/>
              <a:t>What was a moment that things changed for you as a provider? What was a moment that you will never forget as a provider? What is a value you hold and why does it tie into your work? </a:t>
            </a:r>
          </a:p>
          <a:p>
            <a:endParaRPr lang="en-US"/>
          </a:p>
          <a:p>
            <a:r>
              <a:rPr lang="en-US"/>
              <a:t>If you need guidance on how to craft your story or talk about abortion, look at these resources:</a:t>
            </a:r>
          </a:p>
          <a:p>
            <a:endParaRPr lang="en-US"/>
          </a:p>
          <a:p>
            <a:r>
              <a:rPr lang="en-US"/>
              <a:t>https://</a:t>
            </a:r>
            <a:r>
              <a:rPr lang="en-US" err="1"/>
              <a:t>prh.org</a:t>
            </a:r>
            <a:r>
              <a:rPr lang="en-US"/>
              <a:t>/</a:t>
            </a:r>
            <a:r>
              <a:rPr lang="en-US" err="1"/>
              <a:t>talkaboutabortion</a:t>
            </a:r>
            <a:r>
              <a:rPr lang="en-US"/>
              <a:t>/</a:t>
            </a:r>
          </a:p>
          <a:p>
            <a:r>
              <a:rPr lang="en-US"/>
              <a:t>https://</a:t>
            </a:r>
            <a:r>
              <a:rPr lang="en-US" err="1"/>
              <a:t>nwlc.org</a:t>
            </a:r>
            <a:r>
              <a:rPr lang="en-US"/>
              <a:t>/resource/abortion-values-messaging-guides/</a:t>
            </a:r>
          </a:p>
          <a:p>
            <a:r>
              <a:rPr lang="en-US"/>
              <a:t>https://</a:t>
            </a:r>
            <a:r>
              <a:rPr lang="en-US" err="1"/>
              <a:t>www.theguardian.com</a:t>
            </a:r>
            <a:r>
              <a:rPr lang="en-US"/>
              <a:t>/world/2019/</a:t>
            </a:r>
            <a:r>
              <a:rPr lang="en-US" err="1"/>
              <a:t>aug</a:t>
            </a:r>
            <a:r>
              <a:rPr lang="en-US"/>
              <a:t>/05/doctors-who-provide-abortions-us-choice</a:t>
            </a:r>
          </a:p>
          <a:p>
            <a:r>
              <a:rPr lang="en-US"/>
              <a:t>https://</a:t>
            </a:r>
            <a:r>
              <a:rPr lang="en-US" err="1"/>
              <a:t>www.nytimes.com</a:t>
            </a:r>
            <a:r>
              <a:rPr lang="en-US"/>
              <a:t>/2019/10/22/opinion/abortion-clinic-</a:t>
            </a:r>
            <a:r>
              <a:rPr lang="en-US" err="1"/>
              <a:t>doctor.html</a:t>
            </a:r>
            <a:r>
              <a:rPr lang="en-US"/>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https://familymedicine.uw.edu/accessdelivered/.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https://www.kff.org/womens-health-policy/slide/state-restrictions-on-telehealth-abortion/.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https://www.guttmacher.org/state-policy/explore/overview-abortion-laws.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Dzuba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Coyaji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Winikoff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Winikoff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Coyaji, S. Ambardekar, E. Westheimer, B. 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Ambardekar, H. Bracken, V. Raote, A. Mandlekar, B. Winikoff. Are two doses of misoprostol after mifepristone for early abortion better than one?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a:effectLst/>
                <a:latin typeface="+mn-lt"/>
                <a:ea typeface="+mn-ea"/>
                <a:cs typeface="+mn-cs"/>
                <a:sym typeface="Calibri"/>
              </a:rPr>
              <a:t>Creinin MD, Fox MC, Teal S, Chen A, Schaff EA, Meyn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Chien P, Thomson M, Kosseim ML. Randomised controlled trial comparing efficacy of same day administration of mifepristone and misoprostol for termination of pregnancy with the standard 36- to 48-hour protocol. </a:t>
            </a:r>
            <a:r>
              <a:rPr lang="en-US" sz="2400" i="1" dirty="0">
                <a:effectLst/>
                <a:latin typeface="+mn-lt"/>
                <a:ea typeface="+mn-ea"/>
                <a:cs typeface="+mn-cs"/>
                <a:sym typeface="Calibri"/>
              </a:rPr>
              <a:t>Bjog.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https://www.guttmacher.org/report/characteristics-us-abortion-patients-2014.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https://www.guttmacher.org/article/2022/02/medication-abortion-now-accounts-more-half-all-us-abortions.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Eckersberger E, Lavelanet A, Rodriguez MI. Medical abortion in the late first trimester: a systematic review. Contraception. 2019;99(2):77-86. doi: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https://www.guttmacher.org/evidence-you-can-use/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https://www.guttmacher.org/state-policy/explore/medication-abortion.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Winikoff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a:effectLst/>
                <a:latin typeface="+mn-lt"/>
                <a:ea typeface="+mn-ea"/>
                <a:cs typeface="+mn-cs"/>
                <a:sym typeface="Calibri"/>
              </a:rPr>
              <a:t>Moseson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a:effectLst/>
                <a:latin typeface="+mn-lt"/>
                <a:ea typeface="+mn-ea"/>
                <a:cs typeface="+mn-cs"/>
                <a:sym typeface="Calibri"/>
              </a:rPr>
              <a:t>Moseson H, Herold S, Filippa S, Barr-Walker J, Baum SE, Gerdts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Obstet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a:effectLst/>
                <a:latin typeface="+mn-lt"/>
                <a:ea typeface="+mn-ea"/>
                <a:cs typeface="+mn-cs"/>
                <a:sym typeface="Calibri"/>
              </a:rPr>
              <a:t>Moseson,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https://doi.org/10.1186/s12978-020-01016-4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https://doi.org/10.17226/24950.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Rhedi.org. https://rhedi.org/education/rhedi-curriculum/patient-centered-pregnancy-options-counseling/.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Barar R, et al. Accuracy of self-assessment of gestational duration among people seeking abortion [published online ahead of print, 2021 Dec 17]. </a:t>
            </a:r>
            <a:r>
              <a:rPr lang="en-US" sz="2400" i="1" dirty="0">
                <a:effectLst/>
                <a:latin typeface="+mn-lt"/>
                <a:ea typeface="+mn-ea"/>
                <a:cs typeface="+mn-cs"/>
                <a:sym typeface="Calibri"/>
              </a:rPr>
              <a:t>Am J Obstet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Obstet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Pietzmeier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doi: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Eisinger SH, Stadalius LS, Franks P, Gore BZ, Poppema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Eisinger SH, Stadalius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Westhoff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Jacot, E. Guilbert, S. Dunn, W.R. Sheldon, B. Winikoff. Regimens of misoprostol with mifepristone for early medical abortion: a randomised trial. </a:t>
            </a:r>
            <a:r>
              <a:rPr lang="en-US" sz="2400" i="1" dirty="0">
                <a:effectLst/>
                <a:latin typeface="+mn-lt"/>
                <a:ea typeface="+mn-ea"/>
                <a:cs typeface="+mn-cs"/>
                <a:sym typeface="Calibri"/>
              </a:rPr>
              <a:t>British Journal of Obstetrics and 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https://www.kff.org/infographic/the-availability-and-use-of-medication-abortion-care/.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Rhedi.org. https://rhedi.org/limited-ultrasound-protocol-for-medication-abortion/.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https://www.guttmacher.org/fact-sheet/unintended-pregnancy-united-states.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Obstet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a:effectLst/>
                <a:latin typeface="+mn-lt"/>
                <a:ea typeface="+mn-ea"/>
                <a:cs typeface="+mn-cs"/>
                <a:sym typeface="Calibri"/>
              </a:rPr>
              <a:t>Winikoff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28275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rPr/>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0.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0.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dirty="0"/>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46556" y="59778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sp>
        <p:nvSpPr>
          <p:cNvPr id="284" name="Rectangle 43"/>
          <p:cNvSpPr/>
          <p:nvPr/>
        </p:nvSpPr>
        <p:spPr>
          <a:xfrm>
            <a:off x="13000263" y="327044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46556" y="327044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38224"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10038" y="597782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438282" y="603629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9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9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6888" y="373277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4598" y="373277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38224" y="799212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76435" y="373277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very heavy, last longer</a:t>
            </a:r>
          </a:p>
          <a:p>
            <a:pPr marL="228600" lvl="0" indent="-228600">
              <a:lnSpc>
                <a:spcPct val="100000"/>
              </a:lnSpc>
              <a:spcBef>
                <a:spcPts val="1000"/>
              </a:spcBef>
              <a:buClr>
                <a:schemeClr val="tx2"/>
              </a:buClr>
            </a:pPr>
            <a:r>
              <a:rPr lang="en-US" sz="5400" b="0" dirty="0">
                <a:solidFill>
                  <a:schemeClr val="tx1"/>
                </a:solidFill>
                <a:latin typeface="+mn-lt"/>
              </a:rPr>
              <a:t> 84 days (12 weeks) of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(&gt;99%)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78" y="4012342"/>
            <a:ext cx="12484547" cy="6155668"/>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2751071874"/>
              </p:ext>
            </p:extLst>
          </p:nvPr>
        </p:nvGraphicFramePr>
        <p:xfrm>
          <a:off x="2533557" y="2294020"/>
          <a:ext cx="20042528" cy="10276571"/>
        </p:xfrm>
        <a:graphic>
          <a:graphicData uri="http://schemas.openxmlformats.org/drawingml/2006/table">
            <a:tbl>
              <a:tblPr>
                <a:tableStyleId>{33BA23B1-9221-436E-865A-0063620EA4FD}</a:tableStyleId>
              </a:tblPr>
              <a:tblGrid>
                <a:gridCol w="5967753">
                  <a:extLst>
                    <a:ext uri="{9D8B030D-6E8A-4147-A177-3AD203B41FA5}">
                      <a16:colId xmlns:a16="http://schemas.microsoft.com/office/drawing/2014/main" val="20000"/>
                    </a:ext>
                  </a:extLst>
                </a:gridCol>
                <a:gridCol w="7170490">
                  <a:extLst>
                    <a:ext uri="{9D8B030D-6E8A-4147-A177-3AD203B41FA5}">
                      <a16:colId xmlns:a16="http://schemas.microsoft.com/office/drawing/2014/main" val="20001"/>
                    </a:ext>
                  </a:extLst>
                </a:gridCol>
                <a:gridCol w="6904285">
                  <a:extLst>
                    <a:ext uri="{9D8B030D-6E8A-4147-A177-3AD203B41FA5}">
                      <a16:colId xmlns:a16="http://schemas.microsoft.com/office/drawing/2014/main" val="1600807674"/>
                    </a:ext>
                  </a:extLst>
                </a:gridCol>
              </a:tblGrid>
              <a:tr h="147016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293792">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 (4 tablets total)</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2"/>
                  </a:ext>
                </a:extLst>
              </a:tr>
              <a:tr h="1394676">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9-12 Weeks: </a:t>
                      </a:r>
                      <a:r>
                        <a:rPr lang="en-US" sz="4400" b="0" dirty="0">
                          <a:solidFill>
                            <a:schemeClr val="tx1"/>
                          </a:solidFill>
                          <a:sym typeface="Calibri"/>
                        </a:rPr>
                        <a:t>2 doses, 800 mcg each dose (8 tablets total)</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endParaRPr lang="en-US"/>
                    </a:p>
                  </a:txBody>
                  <a:tcPr/>
                </a:tc>
                <a:extLst>
                  <a:ext uri="{0D108BD9-81ED-4DB2-BD59-A6C34878D82A}">
                    <a16:rowId xmlns:a16="http://schemas.microsoft.com/office/drawing/2014/main" val="10003"/>
                  </a:ext>
                </a:extLst>
              </a:tr>
              <a:tr h="2566920">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Dose 1:</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551015">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9-12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endParaRPr lang="en-US"/>
                    </a:p>
                  </a:txBody>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0"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39AC4C6-4488-A157-ED89-3F0EB4989470}"/>
                  </a:ext>
                </a:extLst>
              </p14:cNvPr>
              <p14:cNvContentPartPr/>
              <p14:nvPr/>
            </p14:nvContentPartPr>
            <p14:xfrm rot="10800000">
              <a:off x="7619999" y="2819400"/>
              <a:ext cx="9144000" cy="82966"/>
            </p14:xfrm>
          </p:contentPart>
        </mc:Choice>
        <mc:Fallback xmlns="">
          <p:pic>
            <p:nvPicPr>
              <p:cNvPr id="2" name="Ink 1">
                <a:extLst>
                  <a:ext uri="{FF2B5EF4-FFF2-40B4-BE49-F238E27FC236}">
                    <a16:creationId xmlns:a16="http://schemas.microsoft.com/office/drawing/2014/main" id="{239AC4C6-4488-A157-ED89-3F0EB4989470}"/>
                  </a:ext>
                </a:extLst>
              </p:cNvPr>
              <p:cNvPicPr/>
              <p:nvPr/>
            </p:nvPicPr>
            <p:blipFill>
              <a:blip r:embed="rId5"/>
              <a:stretch>
                <a:fillRect/>
              </a:stretch>
            </p:blipFill>
            <p:spPr>
              <a:xfrm rot="10800000">
                <a:off x="7461233" y="2661010"/>
                <a:ext cx="9461172" cy="399386"/>
              </a:xfrm>
              <a:prstGeom prst="rect">
                <a:avLst/>
              </a:prstGeom>
            </p:spPr>
          </p:pic>
        </mc:Fallback>
      </mc:AlternateContent>
      <p:pic>
        <p:nvPicPr>
          <p:cNvPr id="4" name="Picture 3">
            <a:extLst>
              <a:ext uri="{FF2B5EF4-FFF2-40B4-BE49-F238E27FC236}">
                <a16:creationId xmlns:a16="http://schemas.microsoft.com/office/drawing/2014/main" id="{8EE08161-F4CE-266A-D3FC-6C2BE10416B5}"/>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pic>
        <p:nvPicPr>
          <p:cNvPr id="5" name="Picture 4">
            <a:extLst>
              <a:ext uri="{FF2B5EF4-FFF2-40B4-BE49-F238E27FC236}">
                <a16:creationId xmlns:a16="http://schemas.microsoft.com/office/drawing/2014/main" id="{9C36BC03-0D39-9694-179A-A8922B509E9D}"/>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sp>
        <p:nvSpPr>
          <p:cNvPr id="6" name="Rectangle 7">
            <a:extLst>
              <a:ext uri="{FF2B5EF4-FFF2-40B4-BE49-F238E27FC236}">
                <a16:creationId xmlns:a16="http://schemas.microsoft.com/office/drawing/2014/main" id="{8E8BCC78-A916-C64A-710D-4286408518A1}"/>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dirty="0"/>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15739299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a:latin typeface="+mj-lt"/>
              </a:rPr>
              <a:t>DISCLOSURES</a:t>
            </a:r>
            <a:endParaRPr>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a:solidFill>
                  <a:schemeClr val="bg2"/>
                </a:solidFill>
              </a:rPr>
              <a:t>Participants must attend 100% of this workshop.</a:t>
            </a:r>
          </a:p>
          <a:p>
            <a:endParaRPr lang="en-US" sz="5400">
              <a:solidFill>
                <a:schemeClr val="bg2"/>
              </a:solidFill>
            </a:endParaRPr>
          </a:p>
          <a:p>
            <a:r>
              <a:rPr lang="en-US" sz="5400">
                <a:solidFill>
                  <a:schemeClr val="bg2"/>
                </a:solidFill>
              </a:rPr>
              <a:t>Participants must complete the evaluation survey at the beginning and end of the workshop</a:t>
            </a:r>
          </a:p>
          <a:p>
            <a:endParaRPr lang="en-US" sz="5400">
              <a:solidFill>
                <a:schemeClr val="bg2"/>
              </a:solidFill>
            </a:endParaRPr>
          </a:p>
          <a:p>
            <a:r>
              <a:rPr lang="en-US" sz="540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https://unsplash.com/photos/Wh-Gj7ADV6s (by Omar Lopez on Unsplash)</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Unsplash https://unsplash.com/photos/Gx5-zf_HE9w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a:solidFill>
                  <a:schemeClr val="tx1"/>
                </a:solidFill>
                <a:latin typeface="Calibri"/>
                <a:ea typeface="Calibri"/>
                <a:cs typeface="Calibri"/>
                <a:sym typeface="Calibri"/>
              </a:rPr>
              <a:t>Unsplash by Omar Lopez https://unsplash.com/photos/0-uzdU3gUYw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84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8812589" y="756644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Sophia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7687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rgbClr val="FFFFFF"/>
                </a:solidFill>
                <a:effectLst/>
                <a:uFillTx/>
                <a:latin typeface="+mj-lt"/>
                <a:ea typeface="+mj-ea"/>
                <a:cs typeface="+mj-cs"/>
                <a:sym typeface="Helvetica"/>
              </a:rPr>
              <a:t>Offer </a:t>
            </a:r>
            <a:r>
              <a:rPr lang="en-US" sz="3000" dirty="0"/>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9B6C68F4-80F5-66F3-0F7E-20B82D576D48}"/>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8" y="3477431"/>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a:t>
            </a:r>
            <a:r>
              <a:rPr lang="en-US" sz="5400" dirty="0">
                <a:solidFill>
                  <a:schemeClr val="tx1"/>
                </a:solidFill>
              </a:rPr>
              <a:t>Same Day: </a:t>
            </a:r>
            <a:r>
              <a:rPr lang="en-US" sz="5400" b="0" dirty="0">
                <a:solidFill>
                  <a:schemeClr val="tx1"/>
                </a:solidFill>
              </a:rPr>
              <a:t>estrogen/progestin pill, patch, ring, implant, progestin-only pill, barrier methods</a:t>
            </a:r>
          </a:p>
          <a:p>
            <a:pPr marL="0" indent="0">
              <a:lnSpc>
                <a:spcPct val="100000"/>
              </a:lnSpc>
              <a:spcBef>
                <a:spcPts val="0"/>
              </a:spcBef>
              <a:buNone/>
            </a:pPr>
            <a:r>
              <a:rPr lang="en-US" sz="5400" b="0" dirty="0">
                <a:solidFill>
                  <a:schemeClr val="tx1"/>
                </a:solidFill>
              </a:rPr>
              <a:t>- </a:t>
            </a:r>
            <a:r>
              <a:rPr lang="en-US" sz="5400" dirty="0">
                <a:solidFill>
                  <a:schemeClr val="tx1"/>
                </a:solidFill>
              </a:rPr>
              <a:t>Same Day: </a:t>
            </a:r>
            <a:r>
              <a:rPr lang="en-US" sz="5400" b="0" dirty="0">
                <a:solidFill>
                  <a:schemeClr val="tx1"/>
                </a:solidFill>
              </a:rPr>
              <a:t>DMPA injection (may decrease mifepristone effectiveness)</a:t>
            </a:r>
          </a:p>
          <a:p>
            <a:pPr marL="0" indent="0">
              <a:lnSpc>
                <a:spcPct val="100000"/>
              </a:lnSpc>
              <a:spcBef>
                <a:spcPts val="0"/>
              </a:spcBef>
              <a:buNone/>
            </a:pPr>
            <a:r>
              <a:rPr lang="en-US" sz="5400" b="0" dirty="0">
                <a:solidFill>
                  <a:schemeClr val="tx1"/>
                </a:solidFill>
              </a:rPr>
              <a:t>	</a:t>
            </a:r>
            <a:r>
              <a:rPr lang="en-US" sz="5400" dirty="0">
                <a:solidFill>
                  <a:schemeClr val="tx1"/>
                </a:solidFill>
              </a:rPr>
              <a:t>Other options: </a:t>
            </a:r>
            <a:r>
              <a:rPr lang="en-US" sz="5400" b="0" dirty="0">
                <a:solidFill>
                  <a:schemeClr val="tx1"/>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tx1"/>
                </a:solidFill>
              </a:rPr>
              <a:t>- </a:t>
            </a:r>
            <a:r>
              <a:rPr lang="en-US" sz="5400" dirty="0">
                <a:solidFill>
                  <a:schemeClr val="tx1"/>
                </a:solidFill>
              </a:rPr>
              <a:t>4 Days After Misoprostol: </a:t>
            </a:r>
            <a:r>
              <a:rPr lang="en-US" sz="5400" b="0" dirty="0">
                <a:solidFill>
                  <a:schemeClr val="tx1"/>
                </a:solidFill>
              </a:rPr>
              <a:t>Copper or Hormonal IUD</a:t>
            </a:r>
          </a:p>
          <a:p>
            <a:pPr marL="0" indent="0">
              <a:lnSpc>
                <a:spcPct val="100000"/>
              </a:lnSpc>
              <a:spcBef>
                <a:spcPts val="1000"/>
              </a:spcBef>
              <a:buClr>
                <a:schemeClr val="dk1"/>
              </a:buClr>
              <a:buNone/>
            </a:pPr>
            <a:endParaRPr lang="en-US" sz="5400" b="0" dirty="0">
              <a:solidFill>
                <a:schemeClr val="tx1"/>
              </a:solidFill>
            </a:endParaRPr>
          </a:p>
          <a:p>
            <a:pPr marL="0" indent="0">
              <a:lnSpc>
                <a:spcPct val="100000"/>
              </a:lnSpc>
              <a:spcBef>
                <a:spcPts val="1000"/>
              </a:spcBef>
              <a:buClr>
                <a:schemeClr val="dk1"/>
              </a:buClr>
              <a:buNone/>
            </a:pPr>
            <a:r>
              <a:rPr lang="en-US" sz="5400" b="0" dirty="0">
                <a:solidFill>
                  <a:schemeClr val="tx1"/>
                </a:solidFill>
              </a:rPr>
              <a:t>*Advise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t>
            </a:r>
            <a:r>
              <a:rPr lang="en-US" sz="5400" dirty="0">
                <a:solidFill>
                  <a:schemeClr val="tx1"/>
                </a:solidFill>
                <a:latin typeface="+mn-lt"/>
              </a:rPr>
              <a:t>Assure completion: 4 cardinal questions</a:t>
            </a:r>
          </a:p>
          <a:p>
            <a:pPr marL="970976" lvl="2" indent="0">
              <a:lnSpc>
                <a:spcPct val="100000"/>
              </a:lnSpc>
              <a:spcBef>
                <a:spcPts val="1000"/>
              </a:spcBef>
              <a:buClr>
                <a:schemeClr val="tx2"/>
              </a:buClr>
              <a:buNone/>
            </a:pPr>
            <a:r>
              <a:rPr lang="en-US" sz="5000" b="0" dirty="0">
                <a:solidFill>
                  <a:schemeClr val="tx1"/>
                </a:solidFill>
                <a:latin typeface="+mn-lt"/>
              </a:rPr>
              <a:t>Did you take the pills? 		Did you have bleeding?</a:t>
            </a:r>
          </a:p>
          <a:p>
            <a:pPr marL="970976" lvl="2" indent="0">
              <a:lnSpc>
                <a:spcPct val="100000"/>
              </a:lnSpc>
              <a:spcBef>
                <a:spcPts val="1000"/>
              </a:spcBef>
              <a:buClr>
                <a:schemeClr val="tx2"/>
              </a:buClr>
              <a:buNone/>
            </a:pPr>
            <a:r>
              <a:rPr lang="en-US" sz="5000" b="0" dirty="0">
                <a:solidFill>
                  <a:schemeClr val="tx1"/>
                </a:solidFill>
                <a:latin typeface="+mn-lt"/>
              </a:rPr>
              <a:t>Did you have cramping? 		Do you still feel pregnant?</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4000900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D925FF-4AE6-6913-60C5-BA79E591A9C2}"/>
              </a:ext>
            </a:extLst>
          </p:cNvPr>
          <p:cNvSpPr/>
          <p:nvPr/>
        </p:nvSpPr>
        <p:spPr>
          <a:xfrm>
            <a:off x="1654629" y="11445829"/>
            <a:ext cx="4354285" cy="227017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t>https://www.rhites.org/maps</a:t>
            </a:r>
            <a:endParaRPr kumimoji="0" lang="en-US" sz="1400" b="0" i="0" u="none" strike="noStrike" cap="none" spc="0" normalizeH="0" baseline="0" dirty="0">
              <a:ln>
                <a:noFill/>
              </a:ln>
              <a:solidFill>
                <a:srgbClr val="FFFFFF"/>
              </a:solidFill>
              <a:effectLst/>
              <a:uFillTx/>
              <a:latin typeface="+mj-lt"/>
              <a:ea typeface="+mj-ea"/>
              <a:cs typeface="+mj-cs"/>
              <a:sym typeface="Helvetica"/>
            </a:endParaRPr>
          </a:p>
        </p:txBody>
      </p:sp>
      <p:sp>
        <p:nvSpPr>
          <p:cNvPr id="2" name="Rectangle 7">
            <a:extLst>
              <a:ext uri="{FF2B5EF4-FFF2-40B4-BE49-F238E27FC236}">
                <a16:creationId xmlns:a16="http://schemas.microsoft.com/office/drawing/2014/main" id="{31F1E155-9CB1-B379-D1CF-67C9D01ADF20}"/>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a:t>
            </a:r>
          </a:p>
          <a:p>
            <a:pPr marL="228600" lvl="0" indent="-220980">
              <a:lnSpc>
                <a:spcPct val="80000"/>
              </a:lnSpc>
              <a:spcBef>
                <a:spcPts val="1000"/>
              </a:spcBef>
              <a:buClr>
                <a:schemeClr val="tx2"/>
              </a:buClr>
            </a:pPr>
            <a:r>
              <a:rPr lang="en-US" sz="5400" b="0" dirty="0">
                <a:solidFill>
                  <a:schemeClr val="tx1"/>
                </a:solidFill>
                <a:latin typeface="+mn-lt"/>
              </a:rPr>
              <a:t> Home urine pregnancy test 4 weeks later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Mail order pharmacy</a:t>
            </a:r>
          </a:p>
          <a:p>
            <a:pPr marL="1226820" lvl="1" indent="-685800">
              <a:lnSpc>
                <a:spcPct val="80000"/>
              </a:lnSpc>
              <a:spcBef>
                <a:spcPts val="0"/>
              </a:spcBef>
              <a:buClr>
                <a:schemeClr val="tx1"/>
              </a:buClr>
            </a:pPr>
            <a:r>
              <a:rPr lang="en-US" sz="5400" b="0" dirty="0">
                <a:solidFill>
                  <a:schemeClr val="tx1"/>
                </a:solidFill>
                <a:latin typeface="+mn-lt"/>
              </a:rPr>
              <a:t>HoneyBee, American Mail Order Pharmacy, Manifest</a:t>
            </a:r>
          </a:p>
          <a:p>
            <a:pPr marL="541020" lvl="1" indent="0">
              <a:lnSpc>
                <a:spcPct val="80000"/>
              </a:lnSpc>
              <a:spcBef>
                <a:spcPts val="0"/>
              </a:spcBef>
              <a:buClr>
                <a:schemeClr val="tx1"/>
              </a:buClr>
              <a:buNone/>
            </a:pPr>
            <a:endParaRPr lang="en-US" sz="5400" b="0" dirty="0">
              <a:solidFill>
                <a:schemeClr val="tx1"/>
              </a:solidFill>
              <a:latin typeface="+mn-lt"/>
            </a:endParaRPr>
          </a:p>
          <a:p>
            <a:pPr marL="693420" indent="-685800">
              <a:lnSpc>
                <a:spcPct val="80000"/>
              </a:lnSpc>
              <a:spcBef>
                <a:spcPts val="0"/>
              </a:spcBef>
              <a:buClr>
                <a:schemeClr val="tx1"/>
              </a:buClr>
            </a:pPr>
            <a:r>
              <a:rPr lang="en-US" sz="540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spTree>
    <p:extLst>
      <p:ext uri="{BB962C8B-B14F-4D97-AF65-F5344CB8AC3E}">
        <p14:creationId xmlns:p14="http://schemas.microsoft.com/office/powerpoint/2010/main" val="2052751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Unsplash, https://unsplash.com/photos/YcX2e-X6aBE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tx2"/>
              </a:buClr>
            </a:pPr>
            <a:r>
              <a:rPr lang="en-US" sz="5400" b="0" dirty="0">
                <a:solidFill>
                  <a:schemeClr val="tx1"/>
                </a:solidFill>
                <a:latin typeface="+mn-lt"/>
              </a:rPr>
              <a:t> Also may use herbs, botanicals, menstrual extraction</a:t>
            </a:r>
          </a:p>
          <a:p>
            <a:pPr marL="228600" lvl="0" indent="-254000">
              <a:lnSpc>
                <a:spcPct val="100000"/>
              </a:lnSpc>
              <a:spcBef>
                <a:spcPts val="1000"/>
              </a:spcBef>
              <a:buClr>
                <a:schemeClr val="tx2"/>
              </a:buClr>
            </a:pPr>
            <a:r>
              <a:rPr lang="en-US" sz="5400" b="0" dirty="0">
                <a:solidFill>
                  <a:schemeClr val="tx1"/>
                </a:solidFill>
                <a:latin typeface="+mn-lt"/>
              </a:rPr>
              <a:t>Medication Abortion: an abortion with medicines provided by a clinician in-clinic or via telemedicine </a:t>
            </a:r>
          </a:p>
          <a:p>
            <a:pPr marL="228600" lvl="0" indent="-254000">
              <a:lnSpc>
                <a:spcPct val="100000"/>
              </a:lnSpc>
              <a:spcBef>
                <a:spcPts val="1000"/>
              </a:spcBef>
              <a:buClr>
                <a:schemeClr val="tx2"/>
              </a:buClr>
            </a:pPr>
            <a:r>
              <a:rPr lang="en-US" sz="5400" b="0" dirty="0">
                <a:solidFill>
                  <a:schemeClr val="tx1"/>
                </a:solidFill>
                <a:latin typeface="+mn-lt"/>
              </a:rPr>
              <a:t>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240662"/>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816855"/>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940666"/>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tx1"/>
              </a:buClr>
            </a:pPr>
            <a:r>
              <a:rPr lang="en-US" sz="5600" b="1"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latin typeface="+mj-lt"/>
                <a:ea typeface="+mj-ea"/>
                <a:cs typeface="+mj-cs"/>
                <a:sym typeface="Helvetica"/>
              </a:rPr>
              <a:t>Image Source: Aiken et al 2024: </a:t>
            </a:r>
            <a:r>
              <a:rPr lang="en-US" sz="1400" b="0" i="0" dirty="0">
                <a:solidFill>
                  <a:schemeClr val="tx1"/>
                </a:solidFill>
                <a:effectLst/>
                <a:latin typeface="system-ui"/>
              </a:rPr>
              <a:t>doi:10.1001/jama.2024.4266</a:t>
            </a:r>
            <a:endParaRPr kumimoji="0" lang="en-US" sz="14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a:solidFill>
                  <a:schemeClr val="bg2"/>
                </a:solidFill>
                <a:latin typeface="+mn-lt"/>
              </a:rPr>
              <a:t>Describe the steps to provide two medication abortion care regimens: </a:t>
            </a:r>
          </a:p>
          <a:p>
            <a:pPr marL="685800" fontAlgn="base">
              <a:lnSpc>
                <a:spcPct val="100000"/>
              </a:lnSpc>
            </a:pPr>
            <a:r>
              <a:rPr lang="en-US" sz="5400">
                <a:solidFill>
                  <a:schemeClr val="bg2"/>
                </a:solidFill>
                <a:latin typeface="+mn-lt"/>
              </a:rPr>
              <a:t>1) mifepristone and misoprostol, and </a:t>
            </a:r>
          </a:p>
          <a:p>
            <a:pPr marL="685800" fontAlgn="base">
              <a:lnSpc>
                <a:spcPct val="100000"/>
              </a:lnSpc>
            </a:pPr>
            <a:r>
              <a:rPr lang="en-US" sz="5400">
                <a:solidFill>
                  <a:schemeClr val="bg2"/>
                </a:solidFill>
                <a:latin typeface="+mn-lt"/>
              </a:rPr>
              <a:t>2) misoprostol alone</a:t>
            </a:r>
          </a:p>
          <a:p>
            <a:pPr marL="685800" fontAlgn="base">
              <a:lnSpc>
                <a:spcPct val="100000"/>
              </a:lnSpc>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Apply knowledge on medication abortion regimens to answer questions or provide follow-up care, including for people who may self-manage/self-source their abortion.</a:t>
            </a:r>
          </a:p>
          <a:p>
            <a:pPr marL="685800" indent="-685800" fontAlgn="base">
              <a:lnSpc>
                <a:spcPct val="100000"/>
              </a:lnSpc>
              <a:buFont typeface="Arial" panose="020B0604020202020204" pitchFamily="34" charset="0"/>
              <a:buChar char="•"/>
            </a:pPr>
            <a:endParaRPr lang="en-US">
              <a:solidFill>
                <a:schemeClr val="bg2"/>
              </a:solidFill>
              <a:latin typeface="+mn-lt"/>
            </a:endParaRPr>
          </a:p>
          <a:p>
            <a:pPr marL="685800" indent="-685800" fontAlgn="base">
              <a:lnSpc>
                <a:spcPct val="100000"/>
              </a:lnSpc>
              <a:buFont typeface="Arial" panose="020B0604020202020204" pitchFamily="34" charset="0"/>
              <a:buChar char="•"/>
            </a:pPr>
            <a:r>
              <a:rPr lang="en-US" sz="540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dirty="0">
                <a:solidFill>
                  <a:schemeClr val="accent4"/>
                </a:solidFill>
              </a:rPr>
              <a:t>WHO components: </a:t>
            </a:r>
            <a:r>
              <a:rPr lang="en-US" b="0" dirty="0">
                <a:solidFill>
                  <a:schemeClr val="tx1"/>
                </a:solidFill>
              </a:rPr>
              <a:t>self-assessment of eligibility, self-administration of abortion medications, self-assessment of abortion success</a:t>
            </a:r>
          </a:p>
          <a:p>
            <a:pPr>
              <a:spcBef>
                <a:spcPts val="1000"/>
              </a:spcBef>
              <a:buClr>
                <a:schemeClr val="tx2"/>
              </a:buClr>
            </a:pPr>
            <a:r>
              <a:rPr lang="en-US" dirty="0">
                <a:solidFill>
                  <a:schemeClr val="accent1"/>
                </a:solidFill>
              </a:rPr>
              <a:t>Mife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mife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4 misoprostol tablets every 3 hours for at least 3 doses</a:t>
            </a:r>
          </a:p>
          <a:p>
            <a:pPr marL="228600" lvl="0" indent="-228600">
              <a:lnSpc>
                <a:spcPct val="100000"/>
              </a:lnSpc>
              <a:spcBef>
                <a:spcPts val="0"/>
              </a:spcBef>
              <a:buClr>
                <a:schemeClr val="tx2"/>
              </a:buClr>
            </a:pPr>
            <a:r>
              <a:rPr lang="en-US" b="0" dirty="0">
                <a:solidFill>
                  <a:schemeClr val="tx1"/>
                </a:solidFill>
                <a:latin typeface="+mn-lt"/>
              </a:rPr>
              <a:t> More doses may be needed</a:t>
            </a:r>
          </a:p>
          <a:p>
            <a:pPr marL="228600" lvl="0" indent="-228600">
              <a:lnSpc>
                <a:spcPct val="100000"/>
              </a:lnSpc>
              <a:spcBef>
                <a:spcPts val="0"/>
              </a:spcBef>
              <a:buClr>
                <a:schemeClr val="tx2"/>
              </a:buClr>
            </a:pPr>
            <a:endParaRPr lang="en-US" b="0" dirty="0">
              <a:solidFill>
                <a:schemeClr val="tx1"/>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More intense and prolonged side effects (fever, chills, diarrhea, nausea, cramping) than MAB with mifepristone</a:t>
            </a:r>
          </a:p>
          <a:p>
            <a:pPr marL="228600" lvl="0" indent="-228600">
              <a:lnSpc>
                <a:spcPct val="100000"/>
              </a:lnSpc>
              <a:spcBef>
                <a:spcPts val="0"/>
              </a:spcBef>
              <a:buClr>
                <a:schemeClr val="tx2"/>
              </a:buClr>
            </a:pPr>
            <a:r>
              <a:rPr lang="en-US" b="0" dirty="0">
                <a:solidFill>
                  <a:schemeClr val="tx1"/>
                </a:solidFill>
                <a:latin typeface="+mn-lt"/>
              </a:rPr>
              <a:t> Bleeding may begin within 1-4 hours after first miso dose</a:t>
            </a:r>
          </a:p>
          <a:p>
            <a:pPr marL="228600" lvl="0" indent="-228600">
              <a:lnSpc>
                <a:spcPct val="100000"/>
              </a:lnSpc>
              <a:spcBef>
                <a:spcPts val="0"/>
              </a:spcBef>
              <a:buClr>
                <a:schemeClr val="tx2"/>
              </a:buClr>
            </a:pPr>
            <a:r>
              <a:rPr lang="en-US" b="0" dirty="0">
                <a:solidFill>
                  <a:schemeClr val="tx1"/>
                </a:solidFill>
                <a:latin typeface="+mn-lt"/>
              </a:rPr>
              <a:t> Heaviest bleeding usually starts after 3</a:t>
            </a:r>
            <a:r>
              <a:rPr lang="en-US" b="0" baseline="30000" dirty="0">
                <a:solidFill>
                  <a:schemeClr val="tx1"/>
                </a:solidFill>
                <a:latin typeface="+mn-lt"/>
              </a:rPr>
              <a:t>rd</a:t>
            </a:r>
            <a:r>
              <a:rPr lang="en-US" b="0" dirty="0">
                <a:solidFill>
                  <a:schemeClr val="tx1"/>
                </a:solidFill>
                <a:latin typeface="+mn-lt"/>
              </a:rPr>
              <a:t> dose and will last 1-3 days</a:t>
            </a:r>
          </a:p>
          <a:p>
            <a:pPr marL="228600" lvl="0" indent="-228600">
              <a:lnSpc>
                <a:spcPct val="100000"/>
              </a:lnSpc>
              <a:spcBef>
                <a:spcPts val="0"/>
              </a:spcBef>
              <a:buClr>
                <a:schemeClr val="tx2"/>
              </a:buClr>
            </a:pPr>
            <a:r>
              <a:rPr lang="en-US" b="0" dirty="0">
                <a:solidFill>
                  <a:schemeClr val="tx1"/>
                </a:solidFill>
                <a:latin typeface="+mn-lt"/>
              </a:rPr>
              <a:t> Bleeding can last ~2 week</a:t>
            </a:r>
          </a:p>
          <a:p>
            <a:pPr marL="228600" lvl="0" indent="-228600">
              <a:lnSpc>
                <a:spcPct val="100000"/>
              </a:lnSpc>
              <a:spcBef>
                <a:spcPts val="0"/>
              </a:spcBef>
              <a:buClr>
                <a:schemeClr val="tx2"/>
              </a:buClr>
            </a:pPr>
            <a:r>
              <a:rPr lang="en-US" b="0" dirty="0">
                <a:solidFill>
                  <a:schemeClr val="tx1"/>
                </a:solidFill>
                <a:latin typeface="+mn-lt"/>
              </a:rPr>
              <a:t> Remember 2x2 rule</a:t>
            </a:r>
          </a:p>
          <a:p>
            <a:pPr marL="228600" lvl="0" indent="-228600">
              <a:lnSpc>
                <a:spcPct val="100000"/>
              </a:lnSpc>
              <a:spcBef>
                <a:spcPts val="0"/>
              </a:spcBef>
              <a:buClr>
                <a:schemeClr val="tx2"/>
              </a:buClr>
            </a:pPr>
            <a:endParaRPr lang="en-US" b="0" dirty="0">
              <a:solidFill>
                <a:schemeClr val="tx1"/>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FFFFFF"/>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ADF3FB8B-5E2B-0936-43CB-81B6E8ABE1FE}"/>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It is not illegal for pregnant people to manage their own abortions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Legal landscape is murky – threat of being investigated or criminalized for self-managing an abortion is still real</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on patients often reported by health care workers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a:t>
            </a:r>
            <a:r>
              <a:rPr lang="en-US" sz="1000">
                <a:solidFill>
                  <a:schemeClr val="tx1"/>
                </a:solidFill>
                <a:latin typeface="Calibri"/>
                <a:ea typeface="Calibri"/>
                <a:cs typeface="Calibri"/>
                <a:sym typeface="Calibri"/>
              </a:rPr>
              <a:t>https://</a:t>
            </a:r>
            <a:r>
              <a:rPr lang="en-US" sz="1000" err="1">
                <a:solidFill>
                  <a:schemeClr val="tx1"/>
                </a:solidFill>
                <a:latin typeface="Calibri"/>
                <a:ea typeface="Calibri"/>
                <a:cs typeface="Calibri"/>
                <a:sym typeface="Calibri"/>
              </a:rPr>
              <a:t>www.interruptingcriminalization.com</a:t>
            </a:r>
            <a:r>
              <a:rPr lang="en-US" sz="1000">
                <a:solidFill>
                  <a:schemeClr val="tx1"/>
                </a:solidFill>
                <a:latin typeface="Calibri"/>
                <a:ea typeface="Calibri"/>
                <a:cs typeface="Calibri"/>
                <a:sym typeface="Calibri"/>
              </a:rPr>
              <a:t>/decriminalize-abortion </a:t>
            </a:r>
            <a:endParaRPr lang="en-US" sz="1000">
              <a:solidFill>
                <a:schemeClr val="tx1"/>
              </a:solidFill>
            </a:endParaRPr>
          </a:p>
          <a:p>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a:solidFill>
                  <a:schemeClr val="tx1"/>
                </a:solidFill>
                <a:latin typeface="+mn-lt"/>
              </a:rPr>
              <a:t>Image Source: </a:t>
            </a:r>
            <a:r>
              <a:rPr lang="en-US" sz="1000" b="1" err="1">
                <a:solidFill>
                  <a:schemeClr val="tx1"/>
                </a:solidFill>
                <a:latin typeface="+mn-lt"/>
              </a:rPr>
              <a:t>Abortiononourownterms.org</a:t>
            </a:r>
            <a:endParaRPr lang="en-US" sz="1000" b="1">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how to use abortion pills </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dirty="0">
                <a:solidFill>
                  <a:schemeClr val="tx1"/>
                </a:solidFill>
                <a:latin typeface="+mn-lt"/>
              </a:rPr>
              <a:t>Abortion Defense Network: </a:t>
            </a:r>
            <a:r>
              <a:rPr lang="en-US" sz="5400" b="0" i="0" dirty="0" err="1">
                <a:solidFill>
                  <a:schemeClr val="tx1"/>
                </a:solidFill>
                <a:latin typeface="+mn-lt"/>
                <a:ea typeface="+mn-ea"/>
                <a:cs typeface="+mn-cs"/>
                <a:sym typeface="Calibri"/>
              </a:rPr>
              <a:t>abortiondefensenetwork.org</a:t>
            </a:r>
            <a:endParaRPr lang="en-US" sz="5400" b="0" i="0" dirty="0">
              <a:solidFill>
                <a:schemeClr val="tx1"/>
              </a:solidFill>
              <a:latin typeface="+mn-lt"/>
              <a:ea typeface="+mn-ea"/>
              <a:cs typeface="+mn-cs"/>
              <a:sym typeface="Calibri"/>
            </a:endParaRPr>
          </a:p>
          <a:p>
            <a:pPr>
              <a:lnSpc>
                <a:spcPct val="10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a:solidFill>
                  <a:schemeClr val="tx2"/>
                </a:solidFill>
                <a:latin typeface="+mn-lt"/>
                <a:cs typeface="Calibri"/>
                <a:sym typeface="Calibri"/>
              </a:rPr>
              <a:t>Professional liability insurance</a:t>
            </a:r>
            <a:endParaRPr lang="en-US" sz="5400" b="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5" name="Rectangle 7">
            <a:extLst>
              <a:ext uri="{FF2B5EF4-FFF2-40B4-BE49-F238E27FC236}">
                <a16:creationId xmlns:a16="http://schemas.microsoft.com/office/drawing/2014/main" id="{964B6202-F2A8-01BC-DBC6-EEDFAFFEF3C1}"/>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https://familymedicine.uw.edu/accessdelivered/.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Obstet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https://www.kff.org/womens-health-policy/slide/state-restrictions-on-telehealth-abortion/. Published 2021. Accessed May 19, 2022.</a:t>
            </a:r>
          </a:p>
          <a:p>
            <a:pPr lvl="0"/>
            <a:r>
              <a:rPr lang="en-US" sz="1000" dirty="0">
                <a:solidFill>
                  <a:schemeClr val="tx2"/>
                </a:solidFill>
              </a:rPr>
              <a:t>An Overview of Abortion Laws. Guttmacher Institute. https://www.guttmacher.org/state-policy/explore/overview-abortion-laws.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Dzuba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Coyaji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Winikoff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Winikoff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Coyaji, S. Ambardekar, E. Westheimer, B. 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Sanhueza P, Hernandez EML, Bousieguez M, Dzuba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https://www.reproductiveaccess.org/resource/contraceptive-pearls-post-abortion-contraception/.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Ambardekar, H. Bracken, V. Raote, A. Mandlekar, B. Winikoff. Are two doses of misoprostol after mifepristone for early abortion better than one? </a:t>
            </a:r>
            <a:r>
              <a:rPr lang="en-US" sz="1000" i="1" dirty="0">
                <a:solidFill>
                  <a:schemeClr val="tx2"/>
                </a:solidFill>
              </a:rPr>
              <a:t>British Journal of Obstetrics and Gynaecology</a:t>
            </a:r>
            <a:r>
              <a:rPr lang="en-US" sz="1000" dirty="0">
                <a:solidFill>
                  <a:schemeClr val="tx2"/>
                </a:solidFill>
              </a:rPr>
              <a:t>, (Mar 2007), 114 (3), pp. 271–278. </a:t>
            </a:r>
          </a:p>
          <a:p>
            <a:pPr lvl="0"/>
            <a:r>
              <a:rPr lang="en-US" sz="1000" dirty="0">
                <a:solidFill>
                  <a:schemeClr val="tx2"/>
                </a:solidFill>
              </a:rPr>
              <a:t>Creinin MD, Fox MC, Teal S, Chen A, Schaff EA, Meyn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https://www.reproductiveaccess.org/resource/early-abortion-options/.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Chien P, Thomson M, Kosseim ML. Randomised controlled trial comparing efficacy of same day administration of mifepristone and misoprostol for termination of pregnancy with the standard 36- to 48-hour protocol. </a:t>
            </a:r>
            <a:r>
              <a:rPr lang="en-US" sz="1000" i="1" dirty="0">
                <a:solidFill>
                  <a:schemeClr val="tx2"/>
                </a:solidFill>
              </a:rPr>
              <a:t>Bjog.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https://www.reproductiveaccess.org/resource/indications-sonography-medication-abortion/.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https://www.guttmacher.org/report/characteristics-us-abortion-patients-2014.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https://www.guttmacher.org/article/2022/02/medication-abortion-now-accounts-more-half-all-us-abortions. Published 2022. Accessed May 18, 2022.</a:t>
            </a:r>
          </a:p>
          <a:p>
            <a:pPr lvl="0"/>
            <a:r>
              <a:rPr lang="en-US" sz="1000" dirty="0">
                <a:solidFill>
                  <a:schemeClr val="tx2"/>
                </a:solidFill>
              </a:rPr>
              <a:t>Kapp N, Eckersberger E, Lavelanet A, Rodriguez MI. Medical abortion in the late first trimester: a systematic review. Contraception. 2019;99(2):77-86. doi: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https://www.guttmacher.org/evidence-you-can-use/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https://www.guttmacher.org/state-policy/explore/medication-abortion.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Winikoff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a:solidFill>
                  <a:schemeClr val="tx2"/>
                </a:solidFill>
              </a:rPr>
              <a:t>Moseson H, Bullard K, </a:t>
            </a:r>
            <a:r>
              <a:rPr lang="en-US" sz="850" dirty="0" err="1">
                <a:solidFill>
                  <a:schemeClr val="tx2"/>
                </a:solidFill>
              </a:rPr>
              <a:t>Cisternas</a:t>
            </a:r>
            <a:r>
              <a:rPr lang="en-US" sz="850" dirty="0">
                <a:solidFill>
                  <a:schemeClr val="tx2"/>
                </a:solidFill>
              </a:rPr>
              <a:t> C, Grosso B, Vera V, Gerdts C. Effectiveness of self-managed medication abortion between 13 and 24 weeks gestation: a retrospective review of case records from accompaniment groups in Argentina, Chile, and Ecuador. Contraception. 2020;102(2):91–98.</a:t>
            </a:r>
          </a:p>
          <a:p>
            <a:pPr lvl="0"/>
            <a:r>
              <a:rPr lang="en-US" sz="850" dirty="0">
                <a:solidFill>
                  <a:schemeClr val="tx2"/>
                </a:solidFill>
              </a:rPr>
              <a:t>Moseson H, Herold S, Filippa S, Barr-Walker J, Baum SE, Gerdts C. Self-managed abortion: A systematic scoping review. Best </a:t>
            </a:r>
            <a:r>
              <a:rPr lang="en-US" sz="850" dirty="0" err="1">
                <a:solidFill>
                  <a:schemeClr val="tx2"/>
                </a:solidFill>
              </a:rPr>
              <a:t>Pract</a:t>
            </a:r>
            <a:r>
              <a:rPr lang="en-US" sz="850" dirty="0">
                <a:solidFill>
                  <a:schemeClr val="tx2"/>
                </a:solidFill>
              </a:rPr>
              <a:t> Res Clin Obstet </a:t>
            </a:r>
            <a:r>
              <a:rPr lang="en-US" sz="850" dirty="0" err="1">
                <a:solidFill>
                  <a:schemeClr val="tx2"/>
                </a:solidFill>
              </a:rPr>
              <a:t>Gynaecol</a:t>
            </a:r>
            <a:r>
              <a:rPr lang="en-US" sz="850" dirty="0">
                <a:solidFill>
                  <a:schemeClr val="tx2"/>
                </a:solidFill>
              </a:rPr>
              <a:t>. 2020;63:87-110. doi:10.1016/j.bpobgyn.2019.08.002</a:t>
            </a:r>
          </a:p>
          <a:p>
            <a:pPr lvl="0"/>
            <a:r>
              <a:rPr lang="en-US" sz="850" dirty="0">
                <a:solidFill>
                  <a:schemeClr val="tx2"/>
                </a:solidFill>
              </a:rPr>
              <a:t>Moseson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a:solidFill>
                  <a:schemeClr val="tx2"/>
                </a:solidFill>
              </a:rPr>
              <a:t>Moseson,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https://doi.org/10.1186/s12978-020-01016-4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https://doi.org/10.17226/24950.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Rhedi.org. https://rhedi.org/education/rhedi-curriculum/patient-centered-pregnancy-options-counseling/.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Barar R, et al. Accuracy of self-assessment of gestational duration among people seeking abortion [published online ahead of print, 2021 Dec 17]. </a:t>
            </a:r>
            <a:r>
              <a:rPr lang="en-US" sz="850" i="1" dirty="0">
                <a:solidFill>
                  <a:schemeClr val="tx2"/>
                </a:solidFill>
              </a:rPr>
              <a:t>Am J Obstet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Obstet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Pietzmeier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doi: 10.1097/JPN.0000000000000560</a:t>
            </a:r>
          </a:p>
          <a:p>
            <a:pPr lvl="0"/>
            <a:r>
              <a:rPr lang="en-US" sz="850" dirty="0">
                <a:solidFill>
                  <a:schemeClr val="tx2"/>
                </a:solidFill>
              </a:rPr>
              <a:t>Schaff EA, Eisinger SH, Stadalius LS, Franks P, Gore BZ, Poppema S. Low-dose mifepristone 200 mg and vaginal misoprostol for abortion. Contraception. Jan 1999;59(1):1-6. </a:t>
            </a:r>
          </a:p>
          <a:p>
            <a:pPr lvl="0"/>
            <a:r>
              <a:rPr lang="en-US" sz="850" dirty="0">
                <a:solidFill>
                  <a:schemeClr val="tx2"/>
                </a:solidFill>
              </a:rPr>
              <a:t>Schaff EA, Fielding SL, Eisinger SH, Stadalius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Westhoff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Westhoff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Westhoff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Jacot, E. Guilbert, S. Dunn, W.R. Sheldon, B. Winikoff. Regimens of misoprostol with mifepristone for early medical abortion: a randomised trial. </a:t>
            </a:r>
            <a:r>
              <a:rPr lang="en-US" sz="850" i="1" dirty="0">
                <a:solidFill>
                  <a:schemeClr val="tx2"/>
                </a:solidFill>
              </a:rPr>
              <a:t>British Journal of Obstetrics and 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https://www.kff.org/infographic/the-availability-and-use-of-medication-abortion-care/. Published 2021. Accessed May 18, 2022.</a:t>
            </a:r>
          </a:p>
          <a:p>
            <a:pPr lvl="0"/>
            <a:r>
              <a:rPr lang="en-US" sz="850" dirty="0">
                <a:solidFill>
                  <a:schemeClr val="tx2"/>
                </a:solidFill>
              </a:rPr>
              <a:t>Ultrasound-as-Needed Protocol for Medication Abortion. Rhedi.org. https://rhedi.org/limited-ultrasound-protocol-for-medication-abortion/. Published 2022. Accessed May 19, 2022.</a:t>
            </a:r>
          </a:p>
          <a:p>
            <a:pPr lvl="0"/>
            <a:r>
              <a:rPr lang="en-US" sz="850" dirty="0">
                <a:solidFill>
                  <a:schemeClr val="tx2"/>
                </a:solidFill>
              </a:rPr>
              <a:t>Unintended Pregnancy in the United States. Guttmacher Institute. https://www.guttmacher.org/fact-sheet/unintended-pregnancy-united-states.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Obstet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Battistelli, M. F., &amp; Drey,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a:t>
            </a:r>
            <a:r>
              <a:rPr lang="en-US" sz="850" dirty="0" err="1">
                <a:solidFill>
                  <a:schemeClr val="tx2"/>
                </a:solidFill>
              </a:rPr>
              <a:t>doi-org.unh.idm.oclc.org</a:t>
            </a:r>
            <a:r>
              <a:rPr lang="en-US" sz="850" dirty="0">
                <a:solidFill>
                  <a:schemeClr val="tx2"/>
                </a:solidFill>
              </a:rPr>
              <a:t>/10.2105/AJPH.2012.301159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a:solidFill>
                  <a:schemeClr val="tx2"/>
                </a:solidFill>
              </a:rPr>
              <a:t>Winikoff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15175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3600" dirty="0">
              <a:solidFill>
                <a:schemeClr val="tx2"/>
              </a:solidFill>
            </a:endParaRPr>
          </a:p>
          <a:p>
            <a:pPr hangingPunct="1">
              <a:lnSpc>
                <a:spcPct val="100000"/>
              </a:lnSpc>
            </a:pPr>
            <a:endParaRPr lang="en-US" sz="3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
        <p:nvSpPr>
          <p:cNvPr id="2" name="Title 5">
            <a:extLst>
              <a:ext uri="{FF2B5EF4-FFF2-40B4-BE49-F238E27FC236}">
                <a16:creationId xmlns:a16="http://schemas.microsoft.com/office/drawing/2014/main" id="{ADD4843C-D218-DDDD-390E-17C5C3CA4C50}"/>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1"/>
                </a:solidFill>
                <a:latin typeface="Twentieth Century"/>
                <a:ea typeface="Twentieth Century"/>
                <a:cs typeface="Twentieth Century"/>
                <a:sym typeface="Twentieth Century"/>
              </a:rPr>
              <a:t>Reproductive Health Access Project</a:t>
            </a:r>
            <a:endParaRPr lang="en-US" sz="9600" dirty="0">
              <a:solidFill>
                <a:schemeClr val="tx1"/>
              </a:solidFill>
            </a:endParaRPr>
          </a:p>
          <a:p>
            <a:pPr lvl="0">
              <a:lnSpc>
                <a:spcPct val="100000"/>
              </a:lnSpc>
              <a:buClr>
                <a:srgbClr val="FFFFFF"/>
              </a:buClr>
              <a:buSzPts val="3600"/>
            </a:pPr>
            <a:r>
              <a:rPr lang="en-US" sz="3600" dirty="0">
                <a:solidFill>
                  <a:schemeClr val="tx1"/>
                </a:solidFill>
              </a:rPr>
              <a:t>228 Park Ave S</a:t>
            </a:r>
            <a:br>
              <a:rPr lang="en-US" sz="3600" dirty="0">
                <a:solidFill>
                  <a:schemeClr val="tx1"/>
                </a:solidFill>
              </a:rPr>
            </a:br>
            <a:r>
              <a:rPr lang="en-US" sz="3600" dirty="0">
                <a:solidFill>
                  <a:schemeClr val="tx1"/>
                </a:solidFill>
              </a:rPr>
              <a:t># 45671</a:t>
            </a:r>
            <a:br>
              <a:rPr lang="en-US" sz="3600" dirty="0">
                <a:solidFill>
                  <a:schemeClr val="tx1"/>
                </a:solidFill>
              </a:rPr>
            </a:br>
            <a:r>
              <a:rPr lang="en-US" sz="3600" dirty="0">
                <a:solidFill>
                  <a:schemeClr val="tx1"/>
                </a:solidFill>
              </a:rPr>
              <a:t>New York, New York 10003</a:t>
            </a:r>
          </a:p>
        </p:txBody>
      </p:sp>
    </p:spTree>
    <p:extLst>
      <p:ext uri="{BB962C8B-B14F-4D97-AF65-F5344CB8AC3E}">
        <p14:creationId xmlns:p14="http://schemas.microsoft.com/office/powerpoint/2010/main" val="389476473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a:solidFill>
                  <a:schemeClr val="tx1"/>
                </a:solidFill>
              </a:rPr>
              <a:t>THANK YOU</a:t>
            </a:r>
            <a:r>
              <a:rPr lang="en-US" b="0">
                <a:solidFill>
                  <a:schemeClr val="tx1"/>
                </a:solidFill>
              </a:rPr>
              <a:t>.</a:t>
            </a:r>
            <a:endParaRPr b="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a:ln/>
              <a:solidFill>
                <a:schemeClr val="bg2"/>
              </a:solidFill>
              <a:effectLst/>
            </a:endParaRPr>
          </a:p>
        </p:txBody>
      </p:sp>
    </p:spTree>
    <p:extLst>
      <p:ext uri="{BB962C8B-B14F-4D97-AF65-F5344CB8AC3E}">
        <p14:creationId xmlns:p14="http://schemas.microsoft.com/office/powerpoint/2010/main" val="58067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a:solidFill>
                  <a:schemeClr val="tx1"/>
                </a:solidFill>
                <a:latin typeface="Calibri"/>
                <a:ea typeface="Calibri"/>
                <a:cs typeface="Calibri"/>
                <a:sym typeface="Calibri"/>
              </a:rPr>
              <a:t>Source</a:t>
            </a:r>
            <a:r>
              <a:rPr lang="en-US" sz="1400">
                <a:solidFill>
                  <a:schemeClr val="tx1"/>
                </a:solidFill>
                <a:latin typeface="Calibri"/>
                <a:ea typeface="Calibri"/>
                <a:cs typeface="Calibri"/>
                <a:sym typeface="Calibri"/>
              </a:rPr>
              <a:t>: https://</a:t>
            </a:r>
            <a:r>
              <a:rPr lang="en-US" sz="1400" err="1">
                <a:solidFill>
                  <a:schemeClr val="tx1"/>
                </a:solidFill>
                <a:latin typeface="Calibri"/>
                <a:ea typeface="Calibri"/>
                <a:cs typeface="Calibri"/>
                <a:sym typeface="Calibri"/>
              </a:rPr>
              <a:t>states.guttmacher.org</a:t>
            </a:r>
            <a:r>
              <a:rPr lang="en-US" sz="1400">
                <a:solidFill>
                  <a:schemeClr val="tx1"/>
                </a:solidFill>
                <a:latin typeface="Calibri"/>
                <a:ea typeface="Calibri"/>
                <a:cs typeface="Calibri"/>
                <a:sym typeface="Calibri"/>
              </a:rPr>
              <a:t>/policies/</a:t>
            </a:r>
            <a:endParaRPr sz="180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a:solidFill>
                  <a:schemeClr val="tx1"/>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https://societyfp.org/research/wecount/</a:t>
            </a:r>
          </a:p>
        </p:txBody>
      </p:sp>
    </p:spTree>
    <p:extLst>
      <p:ext uri="{BB962C8B-B14F-4D97-AF65-F5344CB8AC3E}">
        <p14:creationId xmlns:p14="http://schemas.microsoft.com/office/powerpoint/2010/main" val="24740832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3979</TotalTime>
  <Words>30562</Words>
  <Application>Microsoft Macintosh PowerPoint</Application>
  <PresentationFormat>Custom</PresentationFormat>
  <Paragraphs>1572</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97</cp:revision>
  <dcterms:modified xsi:type="dcterms:W3CDTF">2025-06-06T17:43:43Z</dcterms:modified>
</cp:coreProperties>
</file>