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Nunito" pitchFamily="2" charset="77"/>
      <p:regular r:id="rId44"/>
      <p:bold r:id="rId45"/>
      <p:italic r:id="rId46"/>
      <p:boldItalic r:id="rId47"/>
    </p:embeddedFont>
    <p:embeddedFont>
      <p:font typeface="Quicksand" pitchFamily="2" charset="77"/>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Jh0HsnRqEm2q+fzr5/WXMQ04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0"/>
  </p:normalViewPr>
  <p:slideViewPr>
    <p:cSldViewPr snapToGrid="0">
      <p:cViewPr varScale="1">
        <p:scale>
          <a:sx n="65" d="100"/>
          <a:sy n="65" d="100"/>
        </p:scale>
        <p:origin x="96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Updated 12/2025</a:t>
            </a:r>
            <a:endParaRPr dirty="0"/>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1" name="Google Shape;241;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42" name="Google Shape;242;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Reference: https://providecare.org/practice-guide-all-options-pregnancy-counseling</a:t>
            </a:r>
            <a:endParaRPr/>
          </a:p>
        </p:txBody>
      </p:sp>
      <p:sp>
        <p:nvSpPr>
          <p:cNvPr id="244" name="Google Shape;244;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45" name="Google Shape;245;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9" name="Google Shape;259;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0" name="Google Shape;260;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 clear and use a neutral tone.</a:t>
            </a:r>
            <a:endParaRPr/>
          </a:p>
          <a:p>
            <a:pPr marL="0" lvl="0" indent="0" algn="l" rtl="0">
              <a:spcBef>
                <a:spcPts val="0"/>
              </a:spcBef>
              <a:spcAft>
                <a:spcPts val="0"/>
              </a:spcAft>
              <a:buNone/>
            </a:pPr>
            <a:r>
              <a:rPr lang="en-US"/>
              <a:t>Avoid any judgment or assumption about the patient’s feelings or preferences. A positive pregnancy test may not be “good news” for a patient. Results should be discussed neutrally and without judgement</a:t>
            </a:r>
            <a:endParaRPr/>
          </a:p>
          <a:p>
            <a:pPr marL="0" lvl="0" indent="0" algn="l" rtl="0">
              <a:spcBef>
                <a:spcPts val="0"/>
              </a:spcBef>
              <a:spcAft>
                <a:spcPts val="0"/>
              </a:spcAft>
              <a:buNone/>
            </a:pPr>
            <a:r>
              <a:rPr lang="en-US"/>
              <a:t>→ “Your pregnancy test came back positive, which means you are pregnant.”  </a:t>
            </a:r>
            <a:endParaRPr/>
          </a:p>
          <a:p>
            <a:pPr marL="0" lvl="0" indent="0" algn="l" rtl="0">
              <a:spcBef>
                <a:spcPts val="0"/>
              </a:spcBef>
              <a:spcAft>
                <a:spcPts val="0"/>
              </a:spcAft>
              <a:buNone/>
            </a:pPr>
            <a:r>
              <a:rPr lang="en-US"/>
              <a:t>Pause for patient response. </a:t>
            </a:r>
            <a:endParaRPr/>
          </a:p>
          <a:p>
            <a:pPr marL="0" lvl="0" indent="0" algn="l" rtl="0">
              <a:spcBef>
                <a:spcPts val="0"/>
              </a:spcBef>
              <a:spcAft>
                <a:spcPts val="0"/>
              </a:spcAft>
              <a:buNone/>
            </a:pPr>
            <a:r>
              <a:rPr lang="en-US"/>
              <a:t>Allow some time for the patient to absorb the information.</a:t>
            </a:r>
            <a:endParaRPr/>
          </a:p>
          <a:p>
            <a:pPr marL="0" lvl="0" indent="0" algn="l" rtl="0">
              <a:spcBef>
                <a:spcPts val="0"/>
              </a:spcBef>
              <a:spcAft>
                <a:spcPts val="0"/>
              </a:spcAft>
              <a:buNone/>
            </a:pPr>
            <a:r>
              <a:rPr lang="en-US"/>
              <a:t>Pause in silence (try counting to 10).</a:t>
            </a:r>
            <a:endParaRPr/>
          </a:p>
          <a:p>
            <a:pPr marL="0" lvl="0" indent="0" algn="l" rtl="0">
              <a:spcBef>
                <a:spcPts val="0"/>
              </a:spcBef>
              <a:spcAft>
                <a:spcPts val="0"/>
              </a:spcAft>
              <a:buNone/>
            </a:pPr>
            <a:r>
              <a:rPr lang="en-US"/>
              <a:t>If the patient has not responded after you pause, offer some time alone.  </a:t>
            </a:r>
            <a:endParaRPr/>
          </a:p>
          <a:p>
            <a:pPr marL="0" lvl="0" indent="0" algn="l" rtl="0">
              <a:spcBef>
                <a:spcPts val="0"/>
              </a:spcBef>
              <a:spcAft>
                <a:spcPts val="0"/>
              </a:spcAft>
              <a:buNone/>
            </a:pPr>
            <a:r>
              <a:rPr lang="en-US"/>
              <a:t>→ “Would you like a few minutes alone or would you like me to stay here with you?”   </a:t>
            </a:r>
            <a:endParaRPr/>
          </a:p>
          <a:p>
            <a:pPr marL="0" lvl="0" indent="0" algn="l" rtl="0">
              <a:spcBef>
                <a:spcPts val="0"/>
              </a:spcBef>
              <a:spcAft>
                <a:spcPts val="0"/>
              </a:spcAft>
              <a:buNone/>
            </a:pPr>
            <a:r>
              <a:rPr lang="en-US"/>
              <a:t>Seek understanding, and pay attention to patient’s verbal and nonverbal responses.</a:t>
            </a:r>
            <a:endParaRPr/>
          </a:p>
          <a:p>
            <a:pPr marL="0" lvl="0" indent="0" algn="l" rtl="0">
              <a:spcBef>
                <a:spcPts val="0"/>
              </a:spcBef>
              <a:spcAft>
                <a:spcPts val="0"/>
              </a:spcAft>
              <a:buNone/>
            </a:pPr>
            <a:r>
              <a:rPr lang="en-US"/>
              <a:t>Ask open-ended questions. </a:t>
            </a:r>
            <a:endParaRPr/>
          </a:p>
          <a:p>
            <a:pPr marL="0" lvl="0" indent="0" algn="l" rtl="0">
              <a:spcBef>
                <a:spcPts val="0"/>
              </a:spcBef>
              <a:spcAft>
                <a:spcPts val="0"/>
              </a:spcAft>
              <a:buNone/>
            </a:pPr>
            <a:r>
              <a:rPr lang="en-US"/>
              <a:t>If they have not already indicated their feelings, ask an open ended question. </a:t>
            </a:r>
            <a:endParaRPr/>
          </a:p>
          <a:p>
            <a:pPr marL="0" lvl="0" indent="0" algn="l" rtl="0">
              <a:spcBef>
                <a:spcPts val="0"/>
              </a:spcBef>
              <a:spcAft>
                <a:spcPts val="0"/>
              </a:spcAft>
              <a:buNone/>
            </a:pPr>
            <a:r>
              <a:rPr lang="en-US"/>
              <a:t>→ “What thoughts or feelings are coming up for you right now?“   </a:t>
            </a:r>
            <a:endParaRPr/>
          </a:p>
          <a:p>
            <a:pPr marL="0" lvl="0" indent="0" algn="l" rtl="0">
              <a:spcBef>
                <a:spcPts val="0"/>
              </a:spcBef>
              <a:spcAft>
                <a:spcPts val="0"/>
              </a:spcAft>
              <a:buNone/>
            </a:pPr>
            <a:r>
              <a:rPr lang="en-US"/>
              <a:t>Reflect back. </a:t>
            </a:r>
            <a:endParaRPr/>
          </a:p>
          <a:p>
            <a:pPr marL="0" lvl="0" indent="0" algn="l" rtl="0">
              <a:spcBef>
                <a:spcPts val="0"/>
              </a:spcBef>
              <a:spcAft>
                <a:spcPts val="0"/>
              </a:spcAft>
              <a:buNone/>
            </a:pPr>
            <a:r>
              <a:rPr lang="en-US"/>
              <a:t>If you are not sure if you have understood the patient, reflect back your understanding to check if it is correct.  </a:t>
            </a:r>
            <a:endParaRPr/>
          </a:p>
          <a:p>
            <a:pPr marL="0" lvl="0" indent="0" algn="l" rtl="0">
              <a:spcBef>
                <a:spcPts val="0"/>
              </a:spcBef>
              <a:spcAft>
                <a:spcPts val="0"/>
              </a:spcAft>
              <a:buNone/>
            </a:pPr>
            <a:r>
              <a:rPr lang="en-US"/>
              <a:t>→ “What I’m hearing is that you have a lot of different feelings about finding out that you are pregnant.  Am I right about that?” </a:t>
            </a:r>
            <a:endParaRPr/>
          </a:p>
          <a:p>
            <a:pPr marL="0" lvl="0" indent="0" algn="l" rtl="0">
              <a:spcBef>
                <a:spcPts val="0"/>
              </a:spcBef>
              <a:spcAft>
                <a:spcPts val="0"/>
              </a:spcAft>
              <a:buNone/>
            </a:pPr>
            <a:r>
              <a:rPr lang="en-US"/>
              <a:t>Keep in mind that not all patients will feel comfortable disclosing their true feelings.</a:t>
            </a:r>
            <a:endParaRPr/>
          </a:p>
          <a:p>
            <a:pPr marL="0" lvl="0" indent="0" algn="l" rtl="0">
              <a:spcBef>
                <a:spcPts val="0"/>
              </a:spcBef>
              <a:spcAft>
                <a:spcPts val="0"/>
              </a:spcAft>
              <a:buNone/>
            </a:pPr>
            <a:r>
              <a:rPr lang="en-US"/>
              <a:t>Validate and normalize. </a:t>
            </a:r>
            <a:endParaRPr/>
          </a:p>
          <a:p>
            <a:pPr marL="0" lvl="0" indent="0" algn="l" rtl="0">
              <a:spcBef>
                <a:spcPts val="0"/>
              </a:spcBef>
              <a:spcAft>
                <a:spcPts val="0"/>
              </a:spcAft>
              <a:buNone/>
            </a:pPr>
            <a:r>
              <a:rPr lang="en-US"/>
              <a:t>Validate and normalize the patient’s response by expressing understanding.</a:t>
            </a:r>
            <a:endParaRPr/>
          </a:p>
          <a:p>
            <a:pPr marL="0" lvl="0" indent="0" algn="l" rtl="0">
              <a:spcBef>
                <a:spcPts val="0"/>
              </a:spcBef>
              <a:spcAft>
                <a:spcPts val="0"/>
              </a:spcAft>
              <a:buNone/>
            </a:pPr>
            <a:r>
              <a:rPr lang="en-US"/>
              <a:t>Communicate that it is okay for them to feel the way they do.  </a:t>
            </a:r>
            <a:endParaRPr/>
          </a:p>
          <a:p>
            <a:pPr marL="0" lvl="0" indent="0" algn="l" rtl="0">
              <a:spcBef>
                <a:spcPts val="0"/>
              </a:spcBef>
              <a:spcAft>
                <a:spcPts val="0"/>
              </a:spcAft>
              <a:buNone/>
            </a:pPr>
            <a:r>
              <a:rPr lang="en-US"/>
              <a:t>→ “It’s okay not to be happy about a pregnancy/have multiple feelings about a pregnancy. It’s normal to experience and go through several emotions as you are processing this information.”   </a:t>
            </a:r>
            <a:endParaRPr/>
          </a:p>
          <a:p>
            <a:pPr marL="0" lvl="0" indent="0" algn="l" rtl="0">
              <a:spcBef>
                <a:spcPts val="0"/>
              </a:spcBef>
              <a:spcAft>
                <a:spcPts val="0"/>
              </a:spcAft>
              <a:buNone/>
            </a:pPr>
            <a:r>
              <a:rPr lang="en-US"/>
              <a:t>Offer to share pregnancy options. </a:t>
            </a:r>
            <a:endParaRPr/>
          </a:p>
          <a:p>
            <a:pPr marL="0" lvl="0" indent="0" algn="l" rtl="0">
              <a:spcBef>
                <a:spcPts val="0"/>
              </a:spcBef>
              <a:spcAft>
                <a:spcPts val="0"/>
              </a:spcAft>
              <a:buNone/>
            </a:pPr>
            <a:r>
              <a:rPr lang="en-US"/>
              <a:t>Offer the patient an opportunity to hear about options in a way that communicates your willingness to discuss all options without judgment.  </a:t>
            </a:r>
            <a:endParaRPr/>
          </a:p>
          <a:p>
            <a:pPr marL="0" lvl="0" indent="0" algn="l" rtl="0">
              <a:spcBef>
                <a:spcPts val="0"/>
              </a:spcBef>
              <a:spcAft>
                <a:spcPts val="0"/>
              </a:spcAft>
              <a:buNone/>
            </a:pPr>
            <a:r>
              <a:rPr lang="en-US"/>
              <a:t>→“Let me know how I can be most helpful to you. We can discuss any options you are interested in hearing about, including options for ending or continuing your pregnancy, or you can take time to think things over on your own. Either way, you don’t have to make a decision today.” </a:t>
            </a:r>
            <a:endParaRPr/>
          </a:p>
          <a:p>
            <a:pPr marL="0" lvl="0" indent="0" algn="l" rtl="0">
              <a:spcBef>
                <a:spcPts val="0"/>
              </a:spcBef>
              <a:spcAft>
                <a:spcPts val="0"/>
              </a:spcAft>
              <a:buNone/>
            </a:pPr>
            <a:r>
              <a:rPr lang="en-US"/>
              <a:t>If they do not want to discuss options at this time, offer written information on all options for patients to read on their own (see resources at the end)</a:t>
            </a:r>
            <a:endParaRPr/>
          </a:p>
          <a:p>
            <a:pPr marL="0" lvl="0" indent="0" algn="l" rtl="0">
              <a:spcBef>
                <a:spcPts val="0"/>
              </a:spcBef>
              <a:spcAft>
                <a:spcPts val="0"/>
              </a:spcAft>
              <a:buNone/>
            </a:pPr>
            <a:endParaRPr/>
          </a:p>
          <a:p>
            <a:pPr marL="0" lvl="0" indent="0" algn="l" rtl="0">
              <a:spcBef>
                <a:spcPts val="0"/>
              </a:spcBef>
              <a:spcAft>
                <a:spcPts val="0"/>
              </a:spcAft>
              <a:buNone/>
            </a:pPr>
            <a:r>
              <a:rPr lang="en-US"/>
              <a:t>Reference: https://providecare.org/practice-guide-all-options-pregnancy-counseling</a:t>
            </a:r>
            <a:endParaRPr/>
          </a:p>
        </p:txBody>
      </p:sp>
      <p:sp>
        <p:nvSpPr>
          <p:cNvPr id="262" name="Google Shape;262;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63" name="Google Shape;263;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2" name="Google Shape;272;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3" name="Google Shape;273;p1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Ask: what examples of open-ended questions could you ask to explore the patient’s feelings after giving the positive test result? </a:t>
            </a:r>
            <a:endParaRPr/>
          </a:p>
          <a:p>
            <a:pPr marL="0" lvl="0" indent="0" algn="l" rtl="0">
              <a:spcBef>
                <a:spcPts val="0"/>
              </a:spcBef>
              <a:spcAft>
                <a:spcPts val="0"/>
              </a:spcAft>
              <a:buNone/>
            </a:pPr>
            <a:r>
              <a:rPr lang="en-US"/>
              <a:t>Ask: what strategies would you use to validate feelings and create a brave space where patients could discuss their options?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 model from Provide on how to listen to what clients need – leads for empathetic listening</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use these leads to comments or questions to help you:</a:t>
            </a:r>
            <a:endParaRPr/>
          </a:p>
          <a:p>
            <a:pPr marL="0" lvl="0" indent="0" algn="l" rtl="0">
              <a:spcBef>
                <a:spcPts val="0"/>
              </a:spcBef>
              <a:spcAft>
                <a:spcPts val="0"/>
              </a:spcAft>
              <a:buNone/>
            </a:pPr>
            <a:r>
              <a:rPr lang="en-US"/>
              <a:t>Create a space where a person feels safe to ask questions</a:t>
            </a:r>
            <a:endParaRPr/>
          </a:p>
          <a:p>
            <a:pPr marL="0" lvl="0" indent="0" algn="l" rtl="0">
              <a:spcBef>
                <a:spcPts val="0"/>
              </a:spcBef>
              <a:spcAft>
                <a:spcPts val="0"/>
              </a:spcAft>
              <a:buNone/>
            </a:pPr>
            <a:r>
              <a:rPr lang="en-US"/>
              <a:t>Listen without an agenda</a:t>
            </a:r>
            <a:endParaRPr/>
          </a:p>
          <a:p>
            <a:pPr marL="0" lvl="0" indent="0" algn="l" rtl="0">
              <a:spcBef>
                <a:spcPts val="0"/>
              </a:spcBef>
              <a:spcAft>
                <a:spcPts val="0"/>
              </a:spcAft>
              <a:buNone/>
            </a:pPr>
            <a:r>
              <a:rPr lang="en-US"/>
              <a:t>Be a person who can be trusted to give accurate information</a:t>
            </a:r>
            <a:endParaRPr/>
          </a:p>
          <a:p>
            <a:pPr marL="0" lvl="0" indent="0" algn="l" rtl="0">
              <a:spcBef>
                <a:spcPts val="0"/>
              </a:spcBef>
              <a:spcAft>
                <a:spcPts val="0"/>
              </a:spcAft>
              <a:buNone/>
            </a:pPr>
            <a:r>
              <a:rPr lang="en-US"/>
              <a:t>Use unbiased language to establish an environment free of stigma around pregnancy decisions</a:t>
            </a:r>
            <a:endParaRPr/>
          </a:p>
        </p:txBody>
      </p:sp>
      <p:sp>
        <p:nvSpPr>
          <p:cNvPr id="275" name="Google Shape;275;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6" name="Google Shape;276;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6" name="Google Shape;286;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7" name="Google Shape;287;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last step is discussing pregnancy options.</a:t>
            </a:r>
            <a:endParaRPr/>
          </a:p>
          <a:p>
            <a:pPr marL="0" lvl="0" indent="0" algn="l" rtl="0">
              <a:spcBef>
                <a:spcPts val="0"/>
              </a:spcBef>
              <a:spcAft>
                <a:spcPts val="0"/>
              </a:spcAft>
              <a:buNone/>
            </a:pPr>
            <a:endParaRPr/>
          </a:p>
          <a:p>
            <a:pPr marL="0" lvl="0" indent="0" algn="l" rtl="0">
              <a:spcBef>
                <a:spcPts val="0"/>
              </a:spcBef>
              <a:spcAft>
                <a:spcPts val="0"/>
              </a:spcAft>
              <a:buNone/>
            </a:pPr>
            <a:r>
              <a:rPr lang="en-US"/>
              <a:t>Name all pregnancy options. </a:t>
            </a:r>
            <a:endParaRPr/>
          </a:p>
          <a:p>
            <a:pPr marL="0" lvl="0" indent="0" algn="l" rtl="0">
              <a:spcBef>
                <a:spcPts val="0"/>
              </a:spcBef>
              <a:spcAft>
                <a:spcPts val="0"/>
              </a:spcAft>
              <a:buNone/>
            </a:pPr>
            <a:r>
              <a:rPr lang="en-US"/>
              <a:t>Name all pregnancy options (except those the patient expressed they do not want to discuss) in a neutral, professional manner: parenthood, adoption, abortion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Sample language if you do not offer the services in this clinic setting → “If you do not want to continue the pregnancy, I can provide you with referrals for abortion services. If you want to continue the pregnancy, I can provide you with referrals for prenatal care or adoption resources. If you are not sure, we can discuss all of the options available as well as the timeline for abortion options.”   </a:t>
            </a:r>
            <a:endParaRPr/>
          </a:p>
          <a:p>
            <a:pPr marL="0" lvl="0" indent="0" algn="l" rtl="0">
              <a:spcBef>
                <a:spcPts val="0"/>
              </a:spcBef>
              <a:spcAft>
                <a:spcPts val="0"/>
              </a:spcAft>
              <a:buNone/>
            </a:pPr>
            <a:r>
              <a:rPr lang="en-US"/>
              <a:t>Naming each service without bias or judgment respects patient autonomy, builds trust, makes space to ask honest questions and self advocate, and is more likely to meet patient needs.  </a:t>
            </a:r>
            <a:endParaRPr/>
          </a:p>
        </p:txBody>
      </p:sp>
      <p:sp>
        <p:nvSpPr>
          <p:cNvPr id="289" name="Google Shape;289;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0" name="Google Shape;290;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02" name="Google Shape;302;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3" name="Google Shape;303;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recap key points in these steps before talking skills and information to convey when discussing different pregnancy options. </a:t>
            </a:r>
            <a:endParaRPr/>
          </a:p>
          <a:p>
            <a:pPr marL="0" lvl="0" indent="0" algn="l" rtl="0">
              <a:spcBef>
                <a:spcPts val="0"/>
              </a:spcBef>
              <a:spcAft>
                <a:spcPts val="0"/>
              </a:spcAft>
              <a:buNone/>
            </a:pPr>
            <a:endParaRPr/>
          </a:p>
          <a:p>
            <a:pPr marL="0" lvl="0" indent="0" algn="l" rtl="0">
              <a:spcBef>
                <a:spcPts val="0"/>
              </a:spcBef>
              <a:spcAft>
                <a:spcPts val="0"/>
              </a:spcAft>
              <a:buNone/>
            </a:pPr>
            <a:r>
              <a:rPr lang="en-US"/>
              <a:t>-Pregnancy test results should be given in a straight-forward, direct and non-judgmental fashion without withholding the result. </a:t>
            </a:r>
            <a:endParaRPr/>
          </a:p>
          <a:p>
            <a:pPr marL="0" lvl="0" indent="0" algn="l" rtl="0">
              <a:spcBef>
                <a:spcPts val="0"/>
              </a:spcBef>
              <a:spcAft>
                <a:spcPts val="0"/>
              </a:spcAft>
              <a:buNone/>
            </a:pPr>
            <a:r>
              <a:rPr lang="en-US"/>
              <a:t>-The patient should be allowed to react to the results and be counseled sensitively and appropriately to their needs.  All their options should be discussed, unless they don’t want to talk about a particular option.  </a:t>
            </a:r>
            <a:endParaRPr/>
          </a:p>
          <a:p>
            <a:pPr marL="0" lvl="0" indent="0" algn="l" rtl="0">
              <a:spcBef>
                <a:spcPts val="0"/>
              </a:spcBef>
              <a:spcAft>
                <a:spcPts val="0"/>
              </a:spcAft>
              <a:buNone/>
            </a:pPr>
            <a:r>
              <a:rPr lang="en-US"/>
              <a:t>-Their support systems should also be explored. This is also a good opening to screen for abuse, using words like “partner abuse is more common during pregnancy, so we always ask if you feel safe in your relationship.”</a:t>
            </a:r>
            <a:endParaRPr/>
          </a:p>
          <a:p>
            <a:pPr marL="0" lvl="0" indent="0" algn="l" rtl="0">
              <a:spcBef>
                <a:spcPts val="0"/>
              </a:spcBef>
              <a:spcAft>
                <a:spcPts val="0"/>
              </a:spcAft>
              <a:buNone/>
            </a:pPr>
            <a:r>
              <a:rPr lang="en-US"/>
              <a:t>-A patient should never be asked to make a decision right away. If they are not ready, most things can wait. NOTE: Many people who present with a positive pregnancy test have already made their decision about what they want to do prior to the visit, it’s a clinician’s job to ensure they have the information and resources to pursue that option. </a:t>
            </a:r>
            <a:endParaRPr/>
          </a:p>
          <a:p>
            <a:pPr marL="0" lvl="0" indent="0" algn="l" rtl="0">
              <a:spcBef>
                <a:spcPts val="0"/>
              </a:spcBef>
              <a:spcAft>
                <a:spcPts val="0"/>
              </a:spcAft>
              <a:buNone/>
            </a:pPr>
            <a:r>
              <a:rPr lang="en-US"/>
              <a:t>-Clinicians are responsible to provide options counseling and refer patients to their needed services, even if it is against their own personal beliefs.  </a:t>
            </a:r>
            <a:endParaRPr/>
          </a:p>
          <a:p>
            <a:pPr marL="0" lvl="0" indent="0" algn="l" rtl="0">
              <a:spcBef>
                <a:spcPts val="0"/>
              </a:spcBef>
              <a:spcAft>
                <a:spcPts val="0"/>
              </a:spcAft>
              <a:buNone/>
            </a:pPr>
            <a:r>
              <a:rPr lang="en-US"/>
              <a:t>- In fact, it’s an ACGME requirement for family physicians: “Residents must have at least 100 hours (or one month) or 125 patient encounters dedicated to the care of women with gynecologic issues, including well-woman care, family planning, contraception, and options counseling for unintended pregnancy”.  So even if a clinician does not provide abortions or sees abortion care as against their own personal beliefs, it is still important they know how to counsel their patients and provide resources on this option.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Resources:</a:t>
            </a:r>
            <a:endParaRPr/>
          </a:p>
          <a:p>
            <a:pPr marL="0" lvl="0" indent="0" algn="l" rtl="0">
              <a:spcBef>
                <a:spcPts val="0"/>
              </a:spcBef>
              <a:spcAft>
                <a:spcPts val="0"/>
              </a:spcAft>
              <a:buNone/>
            </a:pPr>
            <a:r>
              <a:rPr lang="en-US"/>
              <a:t>ACGME Program Requirements for Graduate Medical Education in Family Medicine. https://www.acgme.org/Portals/0/PFAssets/ReviewandComment/120_family_medicine_PRs_RC.pdf. Published 6/2016.  </a:t>
            </a:r>
            <a:endParaRPr/>
          </a:p>
          <a:p>
            <a:pPr marL="0" lvl="0" indent="0" algn="l" rtl="0">
              <a:spcBef>
                <a:spcPts val="0"/>
              </a:spcBef>
              <a:spcAft>
                <a:spcPts val="0"/>
              </a:spcAft>
              <a:buNone/>
            </a:pPr>
            <a:endParaRPr/>
          </a:p>
          <a:p>
            <a:pPr marL="0" lvl="0" indent="0" algn="l" rtl="0">
              <a:spcBef>
                <a:spcPts val="0"/>
              </a:spcBef>
              <a:spcAft>
                <a:spcPts val="0"/>
              </a:spcAft>
              <a:buNone/>
            </a:pPr>
            <a:r>
              <a:rPr lang="en-US"/>
              <a:t>https://providecare.org/practice-guide-all-options-pregnancy-counseling</a:t>
            </a:r>
            <a:endParaRPr/>
          </a:p>
          <a:p>
            <a:pPr marL="0" lvl="0" indent="0" algn="l" rtl="0">
              <a:spcBef>
                <a:spcPts val="0"/>
              </a:spcBef>
              <a:spcAft>
                <a:spcPts val="0"/>
              </a:spcAft>
              <a:buNone/>
            </a:pPr>
            <a:endParaRPr/>
          </a:p>
          <a:p>
            <a:pPr marL="0" lvl="0" indent="0" algn="l" rtl="0">
              <a:spcBef>
                <a:spcPts val="0"/>
              </a:spcBef>
              <a:spcAft>
                <a:spcPts val="0"/>
              </a:spcAft>
              <a:buNone/>
            </a:pPr>
            <a:r>
              <a:rPr lang="en-US"/>
              <a:t>Image Source: Pregnancy test by Mello from &lt;a href="https://thenounproject.com/browse/icons/term/pregnancy-test/" target="_blank" title="Pregnancy test Icons"&gt;Noun Project&lt;/a&gt; (CC BY 3.0)</a:t>
            </a:r>
            <a:endParaRPr/>
          </a:p>
        </p:txBody>
      </p:sp>
      <p:sp>
        <p:nvSpPr>
          <p:cNvPr id="305" name="Google Shape;305;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6" name="Google Shape;306;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18" name="Google Shape;318;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19" name="Google Shape;319;p1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may include parenting or adoption</a:t>
            </a:r>
            <a:endParaRPr/>
          </a:p>
          <a:p>
            <a:pPr marL="0" lvl="0" indent="0" algn="l" rtl="0">
              <a:spcBef>
                <a:spcPts val="0"/>
              </a:spcBef>
              <a:spcAft>
                <a:spcPts val="0"/>
              </a:spcAft>
              <a:buNone/>
            </a:pPr>
            <a:endParaRPr/>
          </a:p>
          <a:p>
            <a:pPr marL="0" lvl="0" indent="0" algn="l" rtl="0">
              <a:spcBef>
                <a:spcPts val="0"/>
              </a:spcBef>
              <a:spcAft>
                <a:spcPts val="0"/>
              </a:spcAft>
              <a:buNone/>
            </a:pPr>
            <a:r>
              <a:rPr lang="en-US"/>
              <a:t>Begin by:</a:t>
            </a:r>
            <a:endParaRPr/>
          </a:p>
          <a:p>
            <a:pPr marL="0" lvl="0" indent="0" algn="l" rtl="0">
              <a:spcBef>
                <a:spcPts val="0"/>
              </a:spcBef>
              <a:spcAft>
                <a:spcPts val="0"/>
              </a:spcAft>
              <a:buNone/>
            </a:pPr>
            <a:r>
              <a:rPr lang="en-US"/>
              <a:t>-Affirming the patients decision or interest</a:t>
            </a:r>
            <a:endParaRPr/>
          </a:p>
          <a:p>
            <a:pPr marL="0" lvl="0" indent="0" algn="l" rtl="0">
              <a:spcBef>
                <a:spcPts val="0"/>
              </a:spcBef>
              <a:spcAft>
                <a:spcPts val="0"/>
              </a:spcAft>
              <a:buNone/>
            </a:pPr>
            <a:r>
              <a:rPr lang="en-US"/>
              <a:t>-Offering appropriate prenatal care referrals and healthcare provider type preference 🡪 or offering starting prenatal care with you, if you provide it</a:t>
            </a:r>
            <a:endParaRPr/>
          </a:p>
          <a:p>
            <a:pPr marL="0" lvl="0" indent="0" algn="l" rtl="0">
              <a:spcBef>
                <a:spcPts val="0"/>
              </a:spcBef>
              <a:spcAft>
                <a:spcPts val="0"/>
              </a:spcAft>
              <a:buNone/>
            </a:pPr>
            <a:r>
              <a:rPr lang="en-US"/>
              <a:t>-Not referring to services the patient is uninterested in</a:t>
            </a:r>
            <a:endParaRPr/>
          </a:p>
          <a:p>
            <a:pPr marL="0" lvl="0" indent="0" algn="l" rtl="0">
              <a:spcBef>
                <a:spcPts val="0"/>
              </a:spcBef>
              <a:spcAft>
                <a:spcPts val="0"/>
              </a:spcAft>
              <a:buNone/>
            </a:pPr>
            <a:r>
              <a:rPr lang="en-US"/>
              <a:t>-Screen patient for needs around referral or resources:</a:t>
            </a:r>
            <a:endParaRPr/>
          </a:p>
          <a:p>
            <a:pPr marL="0" lvl="0" indent="0" algn="l" rtl="0">
              <a:spcBef>
                <a:spcPts val="0"/>
              </a:spcBef>
              <a:spcAft>
                <a:spcPts val="0"/>
              </a:spcAft>
              <a:buNone/>
            </a:pPr>
            <a:r>
              <a:rPr lang="en-US"/>
              <a:t>--Nutrition, food, and housing security</a:t>
            </a:r>
            <a:endParaRPr/>
          </a:p>
          <a:p>
            <a:pPr marL="0" lvl="0" indent="0" algn="l" rtl="0">
              <a:spcBef>
                <a:spcPts val="0"/>
              </a:spcBef>
              <a:spcAft>
                <a:spcPts val="0"/>
              </a:spcAft>
              <a:buNone/>
            </a:pPr>
            <a:r>
              <a:rPr lang="en-US"/>
              <a:t>--Financial resources for prenatal care and/or parenting (presumptive eligibility for --Medicaid, WIC, SNAP)</a:t>
            </a:r>
            <a:endParaRPr/>
          </a:p>
          <a:p>
            <a:pPr marL="0" lvl="0" indent="0" algn="l" rtl="0">
              <a:spcBef>
                <a:spcPts val="0"/>
              </a:spcBef>
              <a:spcAft>
                <a:spcPts val="0"/>
              </a:spcAft>
              <a:buNone/>
            </a:pPr>
            <a:r>
              <a:rPr lang="en-US"/>
              <a:t>--Overcoming barriers to prenatal care, including transportation, childcare, or translation</a:t>
            </a:r>
            <a:endParaRPr/>
          </a:p>
          <a:p>
            <a:pPr marL="0" lvl="0" indent="0" algn="l" rtl="0">
              <a:spcBef>
                <a:spcPts val="0"/>
              </a:spcBef>
              <a:spcAft>
                <a:spcPts val="0"/>
              </a:spcAft>
              <a:buNone/>
            </a:pPr>
            <a:r>
              <a:rPr lang="en-US"/>
              <a:t>--Addiction treatment, HIV/STI screening and/or treatment, intimate partner violence or survivor support</a:t>
            </a:r>
            <a:endParaRPr/>
          </a:p>
          <a:p>
            <a:pPr marL="0" lvl="0" indent="0" algn="l" rtl="0">
              <a:spcBef>
                <a:spcPts val="0"/>
              </a:spcBef>
              <a:spcAft>
                <a:spcPts val="0"/>
              </a:spcAft>
              <a:buNone/>
            </a:pPr>
            <a:r>
              <a:rPr lang="en-US"/>
              <a:t>--Early screening for fetal genetic anomalies</a:t>
            </a:r>
            <a:endParaRPr/>
          </a:p>
          <a:p>
            <a:pPr marL="0" lvl="0" indent="0" algn="l" rtl="0">
              <a:spcBef>
                <a:spcPts val="0"/>
              </a:spcBef>
              <a:spcAft>
                <a:spcPts val="0"/>
              </a:spcAft>
              <a:buNone/>
            </a:pPr>
            <a:r>
              <a:rPr lang="en-US"/>
              <a:t>--Support for parenting decisions including infant care, adoption, or foster care</a:t>
            </a:r>
            <a:endParaRPr/>
          </a:p>
          <a:p>
            <a:pPr marL="0" lvl="0" indent="0" algn="l" rtl="0">
              <a:spcBef>
                <a:spcPts val="0"/>
              </a:spcBef>
              <a:spcAft>
                <a:spcPts val="0"/>
              </a:spcAft>
              <a:buNone/>
            </a:pPr>
            <a:r>
              <a:rPr lang="en-US"/>
              <a:t>--Doula services</a:t>
            </a:r>
            <a:endParaRPr/>
          </a:p>
          <a:p>
            <a:pPr marL="0" lvl="0" indent="0" algn="l" rtl="0">
              <a:spcBef>
                <a:spcPts val="0"/>
              </a:spcBef>
              <a:spcAft>
                <a:spcPts val="0"/>
              </a:spcAft>
              <a:buNone/>
            </a:pPr>
            <a:r>
              <a:rPr lang="en-US"/>
              <a:t>--Childbirth education classes or resources</a:t>
            </a:r>
            <a:endParaRPr/>
          </a:p>
          <a:p>
            <a:pPr marL="0" lvl="0" indent="0" algn="l" rtl="0">
              <a:spcBef>
                <a:spcPts val="0"/>
              </a:spcBef>
              <a:spcAft>
                <a:spcPts val="0"/>
              </a:spcAft>
              <a:buNone/>
            </a:pPr>
            <a:r>
              <a:rPr lang="en-US"/>
              <a:t>Offer follow up:</a:t>
            </a:r>
            <a:endParaRPr/>
          </a:p>
          <a:p>
            <a:pPr marL="0" lvl="0" indent="0" algn="l" rtl="0">
              <a:spcBef>
                <a:spcPts val="0"/>
              </a:spcBef>
              <a:spcAft>
                <a:spcPts val="0"/>
              </a:spcAft>
              <a:buNone/>
            </a:pPr>
            <a:r>
              <a:rPr lang="en-US"/>
              <a:t>If patient agrees, follow up to review referrals and support resources.</a:t>
            </a:r>
            <a:endParaRPr/>
          </a:p>
          <a:p>
            <a:pPr marL="0" lvl="0" indent="0" algn="l" rtl="0">
              <a:spcBef>
                <a:spcPts val="0"/>
              </a:spcBef>
              <a:spcAft>
                <a:spcPts val="0"/>
              </a:spcAft>
              <a:buNone/>
            </a:pPr>
            <a:endParaRPr/>
          </a:p>
          <a:p>
            <a:pPr marL="0" lvl="0" indent="0" algn="l" rtl="0">
              <a:spcBef>
                <a:spcPts val="0"/>
              </a:spcBef>
              <a:spcAft>
                <a:spcPts val="0"/>
              </a:spcAft>
              <a:buNone/>
            </a:pPr>
            <a:r>
              <a:rPr lang="en-US"/>
              <a:t>Resource: https://providecare.org/practice-guide-all-options-pregnancy-counseling</a:t>
            </a:r>
            <a:endParaRPr/>
          </a:p>
        </p:txBody>
      </p:sp>
      <p:sp>
        <p:nvSpPr>
          <p:cNvPr id="321" name="Google Shape;321;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22" name="Google Shape;322;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30" name="Google Shape;330;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1" name="Google Shape;331;p1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-Begin by affirming the patient’s decision or interest</a:t>
            </a:r>
            <a:endParaRPr/>
          </a:p>
          <a:p>
            <a:pPr marL="0" lvl="0" indent="0" algn="l" rtl="0">
              <a:spcBef>
                <a:spcPts val="0"/>
              </a:spcBef>
              <a:spcAft>
                <a:spcPts val="0"/>
              </a:spcAft>
              <a:buNone/>
            </a:pPr>
            <a:r>
              <a:rPr lang="en-US"/>
              <a:t>-Screen patient for needs around resources:</a:t>
            </a:r>
            <a:endParaRPr/>
          </a:p>
          <a:p>
            <a:pPr marL="0" lvl="0" indent="0" algn="l" rtl="0">
              <a:spcBef>
                <a:spcPts val="0"/>
              </a:spcBef>
              <a:spcAft>
                <a:spcPts val="0"/>
              </a:spcAft>
              <a:buNone/>
            </a:pPr>
            <a:r>
              <a:rPr lang="en-US"/>
              <a:t>--Community support (new parent groups, lactation support, trauma and healing support groups)</a:t>
            </a:r>
            <a:endParaRPr/>
          </a:p>
          <a:p>
            <a:pPr marL="0" lvl="0" indent="0" algn="l" rtl="0">
              <a:spcBef>
                <a:spcPts val="0"/>
              </a:spcBef>
              <a:spcAft>
                <a:spcPts val="0"/>
              </a:spcAft>
              <a:buNone/>
            </a:pPr>
            <a:r>
              <a:rPr lang="en-US"/>
              <a:t>--Childcare resources (ie. Diaper support: "When we talk about parenting and reproductive justice issues, we often hear about paid</a:t>
            </a:r>
            <a:endParaRPr/>
          </a:p>
          <a:p>
            <a:pPr marL="0" lvl="0" indent="0" algn="l" rtl="0">
              <a:spcBef>
                <a:spcPts val="0"/>
              </a:spcBef>
              <a:spcAft>
                <a:spcPts val="0"/>
              </a:spcAft>
              <a:buNone/>
            </a:pPr>
            <a:r>
              <a:rPr lang="en-US"/>
              <a:t>family leave, health coverage, childcare, living wage, etc. But how often do you hear</a:t>
            </a:r>
            <a:endParaRPr/>
          </a:p>
          <a:p>
            <a:pPr marL="0" lvl="0" indent="0" algn="l" rtl="0">
              <a:spcBef>
                <a:spcPts val="0"/>
              </a:spcBef>
              <a:spcAft>
                <a:spcPts val="0"/>
              </a:spcAft>
              <a:buNone/>
            </a:pPr>
            <a:r>
              <a:rPr lang="en-US"/>
              <a:t>about diapers? In fact, diapers exist at the intersection of all these issues - they are a</a:t>
            </a:r>
            <a:endParaRPr/>
          </a:p>
          <a:p>
            <a:pPr marL="0" lvl="0" indent="0" algn="l" rtl="0">
              <a:spcBef>
                <a:spcPts val="0"/>
              </a:spcBef>
              <a:spcAft>
                <a:spcPts val="0"/>
              </a:spcAft>
              <a:buNone/>
            </a:pPr>
            <a:r>
              <a:rPr lang="en-US"/>
              <a:t>necessity that costs money and can keep kiddos out of childcare, making it impossible for parents to go to work or school. Failing to ensure that all families have adequate diapers for their children is also a loud statement of disrespect and lack of care." - All-Options)</a:t>
            </a:r>
            <a:endParaRPr/>
          </a:p>
          <a:p>
            <a:pPr marL="0" lvl="0" indent="0" algn="l" rtl="0">
              <a:spcBef>
                <a:spcPts val="0"/>
              </a:spcBef>
              <a:spcAft>
                <a:spcPts val="0"/>
              </a:spcAft>
              <a:buNone/>
            </a:pPr>
            <a:r>
              <a:rPr lang="en-US"/>
              <a:t>--Financial support available to parents</a:t>
            </a:r>
            <a:endParaRPr/>
          </a:p>
          <a:p>
            <a:pPr marL="0" lvl="0" indent="0" algn="l" rtl="0">
              <a:spcBef>
                <a:spcPts val="0"/>
              </a:spcBef>
              <a:spcAft>
                <a:spcPts val="0"/>
              </a:spcAft>
              <a:buNone/>
            </a:pPr>
            <a:r>
              <a:rPr lang="en-US"/>
              <a:t>--Child development education classes or resources</a:t>
            </a:r>
            <a:endParaRPr/>
          </a:p>
          <a:p>
            <a:pPr marL="0" lvl="0" indent="0" algn="l" rtl="0">
              <a:spcBef>
                <a:spcPts val="0"/>
              </a:spcBef>
              <a:spcAft>
                <a:spcPts val="0"/>
              </a:spcAft>
              <a:buNone/>
            </a:pPr>
            <a:r>
              <a:rPr lang="en-US"/>
              <a:t>--Prenatal care</a:t>
            </a:r>
            <a:endParaRPr/>
          </a:p>
        </p:txBody>
      </p:sp>
      <p:sp>
        <p:nvSpPr>
          <p:cNvPr id="333" name="Google Shape;333;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4" name="Google Shape;334;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4" name="Google Shape;344;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5" name="Google Shape;345;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Begin by:</a:t>
            </a:r>
            <a:endParaRPr/>
          </a:p>
          <a:p>
            <a:pPr marL="0" lvl="0" indent="0" algn="l" rtl="0">
              <a:spcBef>
                <a:spcPts val="0"/>
              </a:spcBef>
              <a:spcAft>
                <a:spcPts val="0"/>
              </a:spcAft>
              <a:buNone/>
            </a:pPr>
            <a:r>
              <a:rPr lang="en-US"/>
              <a:t>Affirming the patient’s decision or interest</a:t>
            </a:r>
            <a:endParaRPr/>
          </a:p>
          <a:p>
            <a:pPr marL="0" lvl="0" indent="0" algn="l" rtl="0">
              <a:spcBef>
                <a:spcPts val="0"/>
              </a:spcBef>
              <a:spcAft>
                <a:spcPts val="0"/>
              </a:spcAft>
              <a:buNone/>
            </a:pPr>
            <a:r>
              <a:rPr lang="en-US"/>
              <a:t>Using affirming language: “planning an adoption” instead of “giving up your baby for adoption;” “birth parent/first parent or “adoptive mother/parent” instead of “real mother/parent”</a:t>
            </a:r>
            <a:endParaRPr/>
          </a:p>
          <a:p>
            <a:pPr marL="0" lvl="0" indent="0" algn="l" rtl="0">
              <a:spcBef>
                <a:spcPts val="0"/>
              </a:spcBef>
              <a:spcAft>
                <a:spcPts val="0"/>
              </a:spcAft>
              <a:buNone/>
            </a:pPr>
            <a:endParaRPr/>
          </a:p>
          <a:p>
            <a:pPr marL="0" lvl="0" indent="0" algn="l" rtl="0">
              <a:spcBef>
                <a:spcPts val="0"/>
              </a:spcBef>
              <a:spcAft>
                <a:spcPts val="0"/>
              </a:spcAft>
              <a:buNone/>
            </a:pPr>
            <a:r>
              <a:rPr lang="en-US"/>
              <a:t>Counsel patient and provide resources:</a:t>
            </a:r>
            <a:endParaRPr/>
          </a:p>
          <a:p>
            <a:pPr marL="0" lvl="0" indent="0" algn="l" rtl="0">
              <a:spcBef>
                <a:spcPts val="0"/>
              </a:spcBef>
              <a:spcAft>
                <a:spcPts val="0"/>
              </a:spcAft>
              <a:buNone/>
            </a:pPr>
            <a:r>
              <a:rPr lang="en-US"/>
              <a:t>Discuss types of adoption (open, semi-open, closed, familial) – we’ll talk about them in a moment</a:t>
            </a:r>
            <a:endParaRPr/>
          </a:p>
          <a:p>
            <a:pPr marL="0" lvl="0" indent="0" algn="l" rtl="0">
              <a:spcBef>
                <a:spcPts val="0"/>
              </a:spcBef>
              <a:spcAft>
                <a:spcPts val="0"/>
              </a:spcAft>
              <a:buNone/>
            </a:pPr>
            <a:r>
              <a:rPr lang="en-US"/>
              <a:t>Decision support: they can take as much time as needed to decide, and can change their decision up until the time of adoption</a:t>
            </a:r>
            <a:endParaRPr/>
          </a:p>
          <a:p>
            <a:pPr marL="0" lvl="0" indent="0" algn="l" rtl="0">
              <a:spcBef>
                <a:spcPts val="0"/>
              </a:spcBef>
              <a:spcAft>
                <a:spcPts val="0"/>
              </a:spcAft>
              <a:buNone/>
            </a:pPr>
            <a:r>
              <a:rPr lang="en-US"/>
              <a:t>Refer and schedule appointments:</a:t>
            </a:r>
            <a:endParaRPr/>
          </a:p>
          <a:p>
            <a:pPr marL="0" lvl="0" indent="0" algn="l" rtl="0">
              <a:spcBef>
                <a:spcPts val="0"/>
              </a:spcBef>
              <a:spcAft>
                <a:spcPts val="0"/>
              </a:spcAft>
              <a:buNone/>
            </a:pPr>
            <a:r>
              <a:rPr lang="en-US"/>
              <a:t>Schedule a visit if your agency provides adoption services. If not, use your agency-approved list of adoption services (i.e., All-Options Adoption Agency or National Pro-Choice Adoption Collaborative).</a:t>
            </a:r>
            <a:endParaRPr/>
          </a:p>
          <a:p>
            <a:pPr marL="0" lvl="0" indent="0" algn="l" rtl="0">
              <a:spcBef>
                <a:spcPts val="0"/>
              </a:spcBef>
              <a:spcAft>
                <a:spcPts val="0"/>
              </a:spcAft>
              <a:buNone/>
            </a:pPr>
            <a:r>
              <a:rPr lang="en-US"/>
              <a:t>If patient is ready, connect them with legal help for reviewing documents and contracts (legal aid, bar association pro bono list).</a:t>
            </a:r>
            <a:endParaRPr/>
          </a:p>
          <a:p>
            <a:pPr marL="0" lvl="0" indent="0" algn="l" rtl="0">
              <a:spcBef>
                <a:spcPts val="0"/>
              </a:spcBef>
              <a:spcAft>
                <a:spcPts val="0"/>
              </a:spcAft>
              <a:buNone/>
            </a:pPr>
            <a:r>
              <a:rPr lang="en-US"/>
              <a:t>Invite patient to follow up as needed.</a:t>
            </a:r>
            <a:endParaRPr/>
          </a:p>
          <a:p>
            <a:pPr marL="0" lvl="0" indent="0" algn="l" rtl="0">
              <a:spcBef>
                <a:spcPts val="0"/>
              </a:spcBef>
              <a:spcAft>
                <a:spcPts val="0"/>
              </a:spcAft>
              <a:buNone/>
            </a:pPr>
            <a:r>
              <a:rPr lang="en-US"/>
              <a:t>Refer to or schedule prenatal care.</a:t>
            </a:r>
            <a:endParaRPr/>
          </a:p>
          <a:p>
            <a:pPr marL="0" lvl="0" indent="0" algn="l" rtl="0">
              <a:spcBef>
                <a:spcPts val="0"/>
              </a:spcBef>
              <a:spcAft>
                <a:spcPts val="0"/>
              </a:spcAft>
              <a:buNone/>
            </a:pPr>
            <a:endParaRPr/>
          </a:p>
          <a:p>
            <a:pPr marL="0" lvl="0" indent="0" algn="l" rtl="0">
              <a:spcBef>
                <a:spcPts val="0"/>
              </a:spcBef>
              <a:spcAft>
                <a:spcPts val="0"/>
              </a:spcAft>
              <a:buNone/>
            </a:pPr>
            <a:r>
              <a:rPr lang="en-US"/>
              <a:t>Resource: https://providecare.org/practice-guide-all-options-pregnancy-counseling</a:t>
            </a:r>
            <a:endParaRPr/>
          </a:p>
          <a:p>
            <a:pPr marL="0" lvl="0" indent="0" algn="l" rtl="0">
              <a:spcBef>
                <a:spcPts val="0"/>
              </a:spcBef>
              <a:spcAft>
                <a:spcPts val="0"/>
              </a:spcAft>
              <a:buNone/>
            </a:pPr>
            <a:endParaRPr/>
          </a:p>
          <a:p>
            <a:pPr marL="0" lvl="0" indent="0" algn="l" rtl="0">
              <a:spcBef>
                <a:spcPts val="0"/>
              </a:spcBef>
              <a:spcAft>
                <a:spcPts val="0"/>
              </a:spcAft>
              <a:buNone/>
            </a:pPr>
            <a:r>
              <a:rPr lang="en-US"/>
              <a:t>Image: Adoption by P Thanga Vignesh from &lt;a href="https://thenounproject.com/browse/icons/term/adoption/" target="_blank" title="Adoption Icons"&gt;Noun Project&lt;/a&gt; (CC BY 3.0)</a:t>
            </a:r>
            <a:endParaRPr/>
          </a:p>
        </p:txBody>
      </p:sp>
      <p:sp>
        <p:nvSpPr>
          <p:cNvPr id="347" name="Google Shape;347;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48" name="Google Shape;348;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58" name="Google Shape;358;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59" name="Google Shape;359;p1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Open adoption</a:t>
            </a:r>
            <a:endParaRPr/>
          </a:p>
          <a:p>
            <a:pPr marL="0" lvl="0" indent="0" algn="l" rtl="0">
              <a:spcBef>
                <a:spcPts val="0"/>
              </a:spcBef>
              <a:spcAft>
                <a:spcPts val="0"/>
              </a:spcAft>
              <a:buNone/>
            </a:pPr>
            <a:r>
              <a:rPr lang="en-US"/>
              <a:t>The birthing parent assists with the full adoption process. They select the adoptive family (either via lawyer or agency), meets with them, and has direct contact with them through the entire process.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2) Semi-open adoption</a:t>
            </a:r>
            <a:endParaRPr/>
          </a:p>
          <a:p>
            <a:pPr marL="0" lvl="0" indent="0" algn="l" rtl="0">
              <a:spcBef>
                <a:spcPts val="0"/>
              </a:spcBef>
              <a:spcAft>
                <a:spcPts val="0"/>
              </a:spcAft>
              <a:buNone/>
            </a:pPr>
            <a:r>
              <a:rPr lang="en-US"/>
              <a:t>The birthing parent helps select the adoptive parents with the option of being able to maintain mutual contact, but only through the lawyer/agency arranging the adoption.  In this scenario, any contact must go through the adoption agent/agency first.</a:t>
            </a:r>
            <a:endParaRPr/>
          </a:p>
          <a:p>
            <a:pPr marL="0" lvl="0" indent="0" algn="l" rtl="0">
              <a:spcBef>
                <a:spcPts val="0"/>
              </a:spcBef>
              <a:spcAft>
                <a:spcPts val="0"/>
              </a:spcAft>
              <a:buNone/>
            </a:pPr>
            <a:endParaRPr/>
          </a:p>
          <a:p>
            <a:pPr marL="0" lvl="0" indent="0" algn="l" rtl="0">
              <a:spcBef>
                <a:spcPts val="0"/>
              </a:spcBef>
              <a:spcAft>
                <a:spcPts val="0"/>
              </a:spcAft>
              <a:buNone/>
            </a:pPr>
            <a:r>
              <a:rPr lang="en-US"/>
              <a:t>3) Familial/Kinship Adoption</a:t>
            </a:r>
            <a:endParaRPr/>
          </a:p>
          <a:p>
            <a:pPr marL="0" lvl="0" indent="0" algn="l" rtl="0">
              <a:spcBef>
                <a:spcPts val="0"/>
              </a:spcBef>
              <a:spcAft>
                <a:spcPts val="0"/>
              </a:spcAft>
              <a:buNone/>
            </a:pPr>
            <a:r>
              <a:rPr lang="en-US"/>
              <a:t>This entails placing the child with a relative for an extended period until they are able to be adopted by that family member. This process can be facilitated by the social services department in your state under certain circumstances.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4) Closed adoption</a:t>
            </a:r>
            <a:endParaRPr/>
          </a:p>
          <a:p>
            <a:pPr marL="0" lvl="0" indent="0" algn="l" rtl="0">
              <a:spcBef>
                <a:spcPts val="0"/>
              </a:spcBef>
              <a:spcAft>
                <a:spcPts val="0"/>
              </a:spcAft>
              <a:buNone/>
            </a:pPr>
            <a:r>
              <a:rPr lang="en-US"/>
              <a:t>The birthing parent is involved with selection of the adoptive family without contact between families. Adoptive families and the birthing parent will not be aware of any identifying information about each other.</a:t>
            </a:r>
            <a:endParaRPr/>
          </a:p>
          <a:p>
            <a:pPr marL="0" lvl="0" indent="0" algn="l" rtl="0">
              <a:spcBef>
                <a:spcPts val="0"/>
              </a:spcBef>
              <a:spcAft>
                <a:spcPts val="0"/>
              </a:spcAft>
              <a:buNone/>
            </a:pPr>
            <a:endParaRPr/>
          </a:p>
          <a:p>
            <a:pPr marL="0" lvl="0" indent="0" algn="l" rtl="0">
              <a:spcBef>
                <a:spcPts val="0"/>
              </a:spcBef>
              <a:spcAft>
                <a:spcPts val="0"/>
              </a:spcAft>
              <a:buNone/>
            </a:pPr>
            <a:r>
              <a:rPr lang="en-US"/>
              <a:t>Resource: </a:t>
            </a:r>
            <a:endParaRPr/>
          </a:p>
          <a:p>
            <a:pPr marL="0" lvl="0" indent="0" algn="l" rtl="0">
              <a:spcBef>
                <a:spcPts val="0"/>
              </a:spcBef>
              <a:spcAft>
                <a:spcPts val="0"/>
              </a:spcAft>
              <a:buNone/>
            </a:pPr>
            <a:r>
              <a:rPr lang="en-US"/>
              <a:t>https://prochoiceadoption.org/</a:t>
            </a:r>
            <a:endParaRPr/>
          </a:p>
          <a:p>
            <a:pPr marL="0" lvl="0" indent="0" algn="l" rtl="0">
              <a:spcBef>
                <a:spcPts val="0"/>
              </a:spcBef>
              <a:spcAft>
                <a:spcPts val="0"/>
              </a:spcAft>
              <a:buNone/>
            </a:pPr>
            <a:r>
              <a:rPr lang="en-US"/>
              <a:t>https://prochoice.org/patients/pregnancy-options/adoption/</a:t>
            </a:r>
            <a:endParaRPr/>
          </a:p>
        </p:txBody>
      </p:sp>
      <p:sp>
        <p:nvSpPr>
          <p:cNvPr id="361" name="Google Shape;361;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62" name="Google Shape;362;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0" name="Google Shape;370;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1" name="Google Shape;371;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Visit AbortionFinder.org or https://www.ineedana.com/ to find accurate and up-to-date information on limits around gestational age and laws in your area. </a:t>
            </a:r>
            <a:endParaRPr/>
          </a:p>
          <a:p>
            <a:pPr marL="0" lvl="0" indent="0" algn="l" rtl="0">
              <a:spcBef>
                <a:spcPts val="0"/>
              </a:spcBef>
              <a:spcAft>
                <a:spcPts val="0"/>
              </a:spcAft>
              <a:buNone/>
            </a:pPr>
            <a:r>
              <a:rPr lang="en-US"/>
              <a:t>Do not refer to crisis pregnancy centers – you can check to see if a clinic in your network is a CPC here: https://crisispregnancycentermap.com/ but use abortionfinder.org for trusted clinic and telehealth referrals</a:t>
            </a:r>
            <a:endParaRPr/>
          </a:p>
          <a:p>
            <a:pPr marL="0" lvl="0" indent="0" algn="l" rtl="0">
              <a:spcBef>
                <a:spcPts val="0"/>
              </a:spcBef>
              <a:spcAft>
                <a:spcPts val="0"/>
              </a:spcAft>
              <a:buNone/>
            </a:pPr>
            <a:endParaRPr/>
          </a:p>
          <a:p>
            <a:pPr marL="0" lvl="0" indent="0" algn="l" rtl="0">
              <a:spcBef>
                <a:spcPts val="0"/>
              </a:spcBef>
              <a:spcAft>
                <a:spcPts val="0"/>
              </a:spcAft>
              <a:buNone/>
            </a:pPr>
            <a:r>
              <a:rPr lang="en-US"/>
              <a:t>Begin by:</a:t>
            </a:r>
            <a:endParaRPr/>
          </a:p>
          <a:p>
            <a:pPr marL="0" lvl="0" indent="0" algn="l" rtl="0">
              <a:spcBef>
                <a:spcPts val="0"/>
              </a:spcBef>
              <a:spcAft>
                <a:spcPts val="0"/>
              </a:spcAft>
              <a:buNone/>
            </a:pPr>
            <a:r>
              <a:rPr lang="en-US"/>
              <a:t>Mirroring patient language (ex.: “end  the pregnancy” vs. “abortion” or “baby” vs. fetus/pregnancy</a:t>
            </a:r>
            <a:endParaRPr/>
          </a:p>
          <a:p>
            <a:pPr marL="0" lvl="0" indent="0" algn="l" rtl="0">
              <a:spcBef>
                <a:spcPts val="0"/>
              </a:spcBef>
              <a:spcAft>
                <a:spcPts val="0"/>
              </a:spcAft>
              <a:buNone/>
            </a:pPr>
            <a:endParaRPr/>
          </a:p>
          <a:p>
            <a:pPr marL="0" lvl="0" indent="0" algn="l" rtl="0">
              <a:spcBef>
                <a:spcPts val="0"/>
              </a:spcBef>
              <a:spcAft>
                <a:spcPts val="0"/>
              </a:spcAft>
              <a:buNone/>
            </a:pPr>
            <a:r>
              <a:rPr lang="en-US"/>
              <a:t>Screen patient for needs around referral or resources:</a:t>
            </a:r>
            <a:endParaRPr/>
          </a:p>
          <a:p>
            <a:pPr marL="0" lvl="0" indent="0" algn="l" rtl="0">
              <a:spcBef>
                <a:spcPts val="0"/>
              </a:spcBef>
              <a:spcAft>
                <a:spcPts val="0"/>
              </a:spcAft>
              <a:buNone/>
            </a:pPr>
            <a:r>
              <a:rPr lang="en-US"/>
              <a:t>Medication vs. procedural abortion cost and financial aid options (National Network of Abortion Funds)</a:t>
            </a:r>
            <a:endParaRPr/>
          </a:p>
          <a:p>
            <a:pPr marL="0" lvl="0" indent="0" algn="l" rtl="0">
              <a:spcBef>
                <a:spcPts val="0"/>
              </a:spcBef>
              <a:spcAft>
                <a:spcPts val="0"/>
              </a:spcAft>
              <a:buNone/>
            </a:pPr>
            <a:r>
              <a:rPr lang="en-US"/>
              <a:t>Access to services (e.g., language, transportation) 🡪 including if you are in a restricted access state</a:t>
            </a:r>
            <a:endParaRPr/>
          </a:p>
          <a:p>
            <a:pPr marL="0" lvl="0" indent="0" algn="l" rtl="0">
              <a:spcBef>
                <a:spcPts val="0"/>
              </a:spcBef>
              <a:spcAft>
                <a:spcPts val="0"/>
              </a:spcAft>
              <a:buNone/>
            </a:pPr>
            <a:r>
              <a:rPr lang="en-US"/>
              <a:t>Parental consent or notification requirements and judicial bypass options (for patients &lt;18 years)</a:t>
            </a:r>
            <a:endParaRPr/>
          </a:p>
          <a:p>
            <a:pPr marL="0" lvl="0" indent="0" algn="l" rtl="0">
              <a:spcBef>
                <a:spcPts val="0"/>
              </a:spcBef>
              <a:spcAft>
                <a:spcPts val="0"/>
              </a:spcAft>
              <a:buNone/>
            </a:pPr>
            <a:r>
              <a:rPr lang="en-US"/>
              <a:t>Addiction treatment, HIV/STI screening and/or treatment, intimate partner violence or survivor support</a:t>
            </a:r>
            <a:endParaRPr/>
          </a:p>
          <a:p>
            <a:pPr marL="0" lvl="0" indent="0" algn="l" rtl="0">
              <a:spcBef>
                <a:spcPts val="0"/>
              </a:spcBef>
              <a:spcAft>
                <a:spcPts val="0"/>
              </a:spcAft>
              <a:buNone/>
            </a:pPr>
            <a:r>
              <a:rPr lang="en-US"/>
              <a:t>Offer referral to abortion provider that meets patient’s needs if you do not offer abortion services</a:t>
            </a:r>
            <a:endParaRPr/>
          </a:p>
          <a:p>
            <a:pPr marL="0" lvl="0" indent="0" algn="l" rtl="0">
              <a:spcBef>
                <a:spcPts val="0"/>
              </a:spcBef>
              <a:spcAft>
                <a:spcPts val="0"/>
              </a:spcAft>
              <a:buNone/>
            </a:pPr>
            <a:r>
              <a:rPr lang="en-US"/>
              <a:t>If possible, provide referrals in a written form with the name, address, and phone number of the provider.</a:t>
            </a:r>
            <a:endParaRPr/>
          </a:p>
          <a:p>
            <a:pPr marL="0" lvl="0" indent="0" algn="l" rtl="0">
              <a:spcBef>
                <a:spcPts val="0"/>
              </a:spcBef>
              <a:spcAft>
                <a:spcPts val="0"/>
              </a:spcAft>
              <a:buNone/>
            </a:pPr>
            <a:r>
              <a:rPr lang="en-US"/>
              <a:t>Use AbortionFinder.org to help identify clinics and other supports most accessible to the patient. Offer to connect them to abortion funds and practical support organizations, especially if significant travel out of state may be needed. </a:t>
            </a:r>
            <a:endParaRPr/>
          </a:p>
          <a:p>
            <a:pPr marL="0" lvl="0" indent="0" algn="l" rtl="0">
              <a:spcBef>
                <a:spcPts val="0"/>
              </a:spcBef>
              <a:spcAft>
                <a:spcPts val="0"/>
              </a:spcAft>
              <a:buNone/>
            </a:pPr>
            <a:r>
              <a:rPr lang="en-US"/>
              <a:t>If patient has questions about the procedure, provide as much information as you can and/or offer to call an abortion clinic with them.</a:t>
            </a:r>
            <a:endParaRPr/>
          </a:p>
          <a:p>
            <a:pPr marL="0" lvl="0" indent="0" algn="l" rtl="0">
              <a:spcBef>
                <a:spcPts val="0"/>
              </a:spcBef>
              <a:spcAft>
                <a:spcPts val="0"/>
              </a:spcAft>
              <a:buNone/>
            </a:pPr>
            <a:r>
              <a:rPr lang="en-US"/>
              <a:t>If you work at a Title X clinic, you may have some restrictions on your ability to provide warm abortion referrals due to Title X rules. </a:t>
            </a:r>
            <a:endParaRPr/>
          </a:p>
          <a:p>
            <a:pPr marL="0" lvl="0" indent="0" algn="l" rtl="0">
              <a:spcBef>
                <a:spcPts val="0"/>
              </a:spcBef>
              <a:spcAft>
                <a:spcPts val="0"/>
              </a:spcAft>
              <a:buNone/>
            </a:pPr>
            <a:r>
              <a:rPr lang="en-US"/>
              <a:t>Offer follow up:</a:t>
            </a:r>
            <a:endParaRPr/>
          </a:p>
          <a:p>
            <a:pPr marL="0" lvl="0" indent="0" algn="l" rtl="0">
              <a:spcBef>
                <a:spcPts val="0"/>
              </a:spcBef>
              <a:spcAft>
                <a:spcPts val="0"/>
              </a:spcAft>
              <a:buNone/>
            </a:pPr>
            <a:r>
              <a:rPr lang="en-US"/>
              <a:t>If patient agrees, follow up to review referrals, and offer for them to reach out with questions.</a:t>
            </a:r>
            <a:endParaRPr/>
          </a:p>
          <a:p>
            <a:pPr marL="0" lvl="0" indent="0" algn="l" rtl="0">
              <a:spcBef>
                <a:spcPts val="0"/>
              </a:spcBef>
              <a:spcAft>
                <a:spcPts val="0"/>
              </a:spcAft>
              <a:buNone/>
            </a:pPr>
            <a:r>
              <a:rPr lang="en-US"/>
              <a:t>Some people may want support after their abortion. You can offer these resources for further emotional and mental health supports</a:t>
            </a:r>
            <a:endParaRPr/>
          </a:p>
          <a:p>
            <a:pPr marL="0" lvl="0" indent="0" algn="l" rtl="0">
              <a:spcBef>
                <a:spcPts val="0"/>
              </a:spcBef>
              <a:spcAft>
                <a:spcPts val="0"/>
              </a:spcAft>
              <a:buNone/>
            </a:pPr>
            <a:endParaRPr/>
          </a:p>
          <a:p>
            <a:pPr marL="0" lvl="0" indent="0" algn="l" rtl="0">
              <a:spcBef>
                <a:spcPts val="0"/>
              </a:spcBef>
              <a:spcAft>
                <a:spcPts val="0"/>
              </a:spcAft>
              <a:buNone/>
            </a:pPr>
            <a:r>
              <a:rPr lang="en-US"/>
              <a:t>ALL OPTIONS A talkline that promotes unconditional and judgment-free support for people in all their decisions, feelings and experiences with pregnancy, parenting, adoption and abortion, both pre and post your decision. 1-888-493-0092 http://www.all-options.org/ </a:t>
            </a:r>
            <a:endParaRPr/>
          </a:p>
          <a:p>
            <a:pPr marL="0" lvl="0" indent="0" algn="l" rtl="0">
              <a:spcBef>
                <a:spcPts val="0"/>
              </a:spcBef>
              <a:spcAft>
                <a:spcPts val="0"/>
              </a:spcAft>
              <a:buNone/>
            </a:pPr>
            <a:r>
              <a:rPr lang="en-US"/>
              <a:t>Exhale A post-abortion textline that provides emotional support, resources and information. Click for number and times. 617-749-2948 https://exhaleprovoice.org/</a:t>
            </a:r>
            <a:endParaRPr/>
          </a:p>
          <a:p>
            <a:pPr marL="0" lvl="0" indent="0" algn="l" rtl="0">
              <a:spcBef>
                <a:spcPts val="0"/>
              </a:spcBef>
              <a:spcAft>
                <a:spcPts val="0"/>
              </a:spcAft>
              <a:buNone/>
            </a:pPr>
            <a:r>
              <a:rPr lang="en-US"/>
              <a:t>Faith Aloud An organization of people of diverse religious faiths who support reproductive justice. Faith Aloud offers online resources and free telephone counseling with supportive religious clergy. Now answered by All Options who connect you with a clergy member https://www.faithaloud.org/ </a:t>
            </a:r>
            <a:endParaRPr/>
          </a:p>
          <a:p>
            <a:pPr marL="0" lvl="0" indent="0" algn="l" rtl="0">
              <a:spcBef>
                <a:spcPts val="0"/>
              </a:spcBef>
              <a:spcAft>
                <a:spcPts val="0"/>
              </a:spcAft>
              <a:buNone/>
            </a:pPr>
            <a:r>
              <a:rPr lang="en-US"/>
              <a:t>Connect and Breathe Connect &amp; Breathe is an after-abortion, unbiased talkline, creating safe spaces to talk about abortion experiences, providing support and encouragement of self-care. Now answering Exhale’s talkline. Text line is still Exhale’s program. https://www.connectandbreathe.org/</a:t>
            </a:r>
            <a:endParaRPr/>
          </a:p>
          <a:p>
            <a:pPr marL="0" lvl="0" indent="0" algn="l" rtl="0">
              <a:spcBef>
                <a:spcPts val="0"/>
              </a:spcBef>
              <a:spcAft>
                <a:spcPts val="0"/>
              </a:spcAft>
              <a:buNone/>
            </a:pPr>
            <a:r>
              <a:rPr lang="en-US"/>
              <a:t>Imagine Counseling A pro-choices counseling service that understands that for some women there are very difficult emotional issues that arise around the issue and experience of abortion.  http://beforeandafterabortion.com/ </a:t>
            </a:r>
            <a:endParaRPr/>
          </a:p>
          <a:p>
            <a:pPr marL="0" lvl="0" indent="0" algn="l" rtl="0">
              <a:spcBef>
                <a:spcPts val="0"/>
              </a:spcBef>
              <a:spcAft>
                <a:spcPts val="0"/>
              </a:spcAft>
              <a:buNone/>
            </a:pPr>
            <a:r>
              <a:rPr lang="en-US"/>
              <a:t>Peace After Abortion If you are having distress after an abortion, you can begin the healing process by exploring these pages. https://www.peaceafterabortion.com/ </a:t>
            </a:r>
            <a:endParaRPr/>
          </a:p>
        </p:txBody>
      </p:sp>
      <p:sp>
        <p:nvSpPr>
          <p:cNvPr id="373" name="Google Shape;373;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74" name="Google Shape;374;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84" name="Google Shape;384;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85" name="Google Shape;385;p2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full training on counseling on abortion options is beyond this presentation’s scope, but we’ll highlight some key points to discuss with patients when helping them think through what type of abortion they want when they are in the first trimester of pregnancy.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some key actions to note about communicating on abortion</a:t>
            </a:r>
            <a:endParaRPr/>
          </a:p>
          <a:p>
            <a:pPr marL="0" lvl="0" indent="0" algn="l" rtl="0">
              <a:spcBef>
                <a:spcPts val="0"/>
              </a:spcBef>
              <a:spcAft>
                <a:spcPts val="0"/>
              </a:spcAft>
              <a:buNone/>
            </a:pPr>
            <a:r>
              <a:rPr lang="en-US"/>
              <a:t>Provide a private space for counseling and ensure confidentiality</a:t>
            </a:r>
            <a:endParaRPr/>
          </a:p>
          <a:p>
            <a:pPr marL="0" lvl="0" indent="0" algn="l" rtl="0">
              <a:spcBef>
                <a:spcPts val="0"/>
              </a:spcBef>
              <a:spcAft>
                <a:spcPts val="0"/>
              </a:spcAft>
              <a:buNone/>
            </a:pPr>
            <a:r>
              <a:rPr lang="en-US"/>
              <a:t>Demonstrate openness to listen and address any concerns</a:t>
            </a:r>
            <a:endParaRPr/>
          </a:p>
          <a:p>
            <a:pPr marL="0" lvl="0" indent="0" algn="l" rtl="0">
              <a:spcBef>
                <a:spcPts val="0"/>
              </a:spcBef>
              <a:spcAft>
                <a:spcPts val="0"/>
              </a:spcAft>
              <a:buNone/>
            </a:pPr>
            <a:r>
              <a:rPr lang="en-US"/>
              <a:t>Be ready to discuss the patient’s personal and emotional needs, values, and coping strategies </a:t>
            </a:r>
            <a:endParaRPr/>
          </a:p>
          <a:p>
            <a:pPr marL="0" lvl="0" indent="0" algn="l" rtl="0">
              <a:spcBef>
                <a:spcPts val="0"/>
              </a:spcBef>
              <a:spcAft>
                <a:spcPts val="0"/>
              </a:spcAft>
              <a:buNone/>
            </a:pPr>
            <a:r>
              <a:rPr lang="en-US"/>
              <a:t>Help the patient identify resources, like personal support systems and community resources</a:t>
            </a:r>
            <a:endParaRPr/>
          </a:p>
          <a:p>
            <a:pPr marL="0" lvl="0" indent="0" algn="l" rtl="0">
              <a:spcBef>
                <a:spcPts val="0"/>
              </a:spcBef>
              <a:spcAft>
                <a:spcPts val="0"/>
              </a:spcAft>
              <a:buNone/>
            </a:pPr>
            <a:r>
              <a:rPr lang="en-US"/>
              <a:t>Help clarify any myths and misconceptions about abortion</a:t>
            </a:r>
            <a:endParaRPr/>
          </a:p>
          <a:p>
            <a:pPr marL="0" lvl="0" indent="0" algn="l" rtl="0">
              <a:spcBef>
                <a:spcPts val="0"/>
              </a:spcBef>
              <a:spcAft>
                <a:spcPts val="0"/>
              </a:spcAft>
              <a:buNone/>
            </a:pPr>
            <a:r>
              <a:rPr lang="en-US"/>
              <a:t>Use non-stigmatizing language – like “end a pregnancy” instead of “abort a child” or “pregnant person” instead of “mother” or “more than one abortion” instead of “repeat/multiple abortions”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It’s important to note here that you aren’t limited to making referrals and providing information about in-clinic options only – there’s telehealth abortion services as well as options for self-managed abortion, especially in situations where abortion providers may be inaccessible or unacceptable to patients. </a:t>
            </a:r>
            <a:endParaRPr/>
          </a:p>
          <a:p>
            <a:pPr marL="0" lvl="0" indent="0" algn="l" rtl="0">
              <a:spcBef>
                <a:spcPts val="0"/>
              </a:spcBef>
              <a:spcAft>
                <a:spcPts val="0"/>
              </a:spcAft>
              <a:buNone/>
            </a:pPr>
            <a:endParaRPr/>
          </a:p>
          <a:p>
            <a:pPr marL="0" lvl="0" indent="0" algn="l" rtl="0">
              <a:spcBef>
                <a:spcPts val="0"/>
              </a:spcBef>
              <a:spcAft>
                <a:spcPts val="0"/>
              </a:spcAft>
              <a:buNone/>
            </a:pPr>
            <a:r>
              <a:rPr lang="en-US"/>
              <a:t>So we’ll talk about abortion generally, and then talk about some counseling and informational highlights for medication abortion – especially highlighting telehealth options and self-sourced or self-managed abortion. </a:t>
            </a:r>
            <a:endParaRPr/>
          </a:p>
        </p:txBody>
      </p:sp>
      <p:sp>
        <p:nvSpPr>
          <p:cNvPr id="387" name="Google Shape;387;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88" name="Google Shape;388;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02" name="Google Shape;402;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03" name="Google Shape;403;p2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General points of counseling that a patient may want to learn more about is abortion safety. </a:t>
            </a:r>
            <a:endParaRPr/>
          </a:p>
          <a:p>
            <a:pPr marL="0" lvl="0" indent="0" algn="l" rtl="0">
              <a:spcBef>
                <a:spcPts val="0"/>
              </a:spcBef>
              <a:spcAft>
                <a:spcPts val="0"/>
              </a:spcAft>
              <a:buNone/>
            </a:pPr>
            <a:endParaRPr/>
          </a:p>
          <a:p>
            <a:pPr marL="0" lvl="0" indent="0" algn="l" rtl="0">
              <a:spcBef>
                <a:spcPts val="0"/>
              </a:spcBef>
              <a:spcAft>
                <a:spcPts val="0"/>
              </a:spcAft>
              <a:buNone/>
            </a:pPr>
            <a:r>
              <a:rPr lang="en-US"/>
              <a:t>A first-trimester abortion is one of the safest medical procedures and carries minimal risk—less than 0.05%—of major complications that might need hospital care.  First trimester abortions are much safer than carrying pregnancies to term (risk of death in childbirth is ~14x higher than first trimester abortion).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References:  </a:t>
            </a:r>
            <a:endParaRPr/>
          </a:p>
          <a:p>
            <a:pPr marL="0" lvl="0" indent="0" algn="l" rtl="0">
              <a:spcBef>
                <a:spcPts val="0"/>
              </a:spcBef>
              <a:spcAft>
                <a:spcPts val="0"/>
              </a:spcAft>
              <a:buNone/>
            </a:pPr>
            <a:r>
              <a:rPr lang="en-US"/>
              <a:t>Guttmacher Institute.  Induced Abortion in the United States.  Website https://www.guttmacher.org/fact-sheet/induced-abortion-united-states.  Published 1/2017.  </a:t>
            </a:r>
            <a:endParaRPr/>
          </a:p>
          <a:p>
            <a:pPr marL="0" lvl="0" indent="0" algn="l" rtl="0">
              <a:spcBef>
                <a:spcPts val="0"/>
              </a:spcBef>
              <a:spcAft>
                <a:spcPts val="0"/>
              </a:spcAft>
              <a:buNone/>
            </a:pPr>
            <a:r>
              <a:rPr lang="en-US"/>
              <a:t>Raymond, Elizabeth G., and David A. Grimes. “The Comparative Safety of Legal Induced Abortion and Childbirth in the United States.” Obstetrics and gynecology 119.2 Pt 1 (2012): 215–219. Print.</a:t>
            </a:r>
            <a:endParaRPr/>
          </a:p>
        </p:txBody>
      </p:sp>
      <p:sp>
        <p:nvSpPr>
          <p:cNvPr id="405" name="Google Shape;405;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06" name="Google Shape;406;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20" name="Google Shape;420;p2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21" name="Google Shape;421;p2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Things to know</a:t>
            </a:r>
            <a:endParaRPr/>
          </a:p>
          <a:p>
            <a:pPr marL="0" lvl="0" indent="0" algn="l" rtl="0">
              <a:spcBef>
                <a:spcPts val="0"/>
              </a:spcBef>
              <a:spcAft>
                <a:spcPts val="0"/>
              </a:spcAft>
              <a:buNone/>
            </a:pPr>
            <a:r>
              <a:rPr lang="en-US"/>
              <a:t>It works 99% of the time. </a:t>
            </a:r>
            <a:endParaRPr/>
          </a:p>
          <a:p>
            <a:pPr marL="0" lvl="0" indent="0" algn="l" rtl="0">
              <a:spcBef>
                <a:spcPts val="0"/>
              </a:spcBef>
              <a:spcAft>
                <a:spcPts val="0"/>
              </a:spcAft>
              <a:buNone/>
            </a:pPr>
            <a:r>
              <a:rPr lang="en-US"/>
              <a:t>It is over in a few minutes.  No follow up visit is required if the abortion is completed.  </a:t>
            </a:r>
            <a:endParaRPr/>
          </a:p>
          <a:p>
            <a:pPr marL="0" lvl="0" indent="0" algn="l" rtl="0">
              <a:spcBef>
                <a:spcPts val="0"/>
              </a:spcBef>
              <a:spcAft>
                <a:spcPts val="0"/>
              </a:spcAft>
              <a:buNone/>
            </a:pPr>
            <a:r>
              <a:rPr lang="en-US"/>
              <a:t>Multiple anesthesia options (including a local paracervical block and multiple options for conscious or deep sedation).  </a:t>
            </a:r>
            <a:endParaRPr/>
          </a:p>
          <a:p>
            <a:pPr marL="0" lvl="0" indent="0" algn="l" rtl="0">
              <a:spcBef>
                <a:spcPts val="0"/>
              </a:spcBef>
              <a:spcAft>
                <a:spcPts val="0"/>
              </a:spcAft>
              <a:buNone/>
            </a:pPr>
            <a:r>
              <a:rPr lang="en-US"/>
              <a:t>Can be performed in a primary care clinic</a:t>
            </a:r>
            <a:endParaRPr/>
          </a:p>
          <a:p>
            <a:pPr marL="0" lvl="0" indent="0" algn="l" rtl="0">
              <a:spcBef>
                <a:spcPts val="0"/>
              </a:spcBef>
              <a:spcAft>
                <a:spcPts val="0"/>
              </a:spcAft>
              <a:buNone/>
            </a:pPr>
            <a:r>
              <a:rPr lang="en-US"/>
              <a:t>Less bleeding than with a pill abortion. </a:t>
            </a:r>
            <a:endParaRPr/>
          </a:p>
          <a:p>
            <a:pPr marL="0" lvl="0" indent="0" algn="l" rtl="0">
              <a:spcBef>
                <a:spcPts val="0"/>
              </a:spcBef>
              <a:spcAft>
                <a:spcPts val="0"/>
              </a:spcAft>
              <a:buNone/>
            </a:pPr>
            <a:r>
              <a:rPr lang="en-US"/>
              <a:t>It can be done later in the pregnancy than a pill abortion (up to 12-13 weeks).</a:t>
            </a:r>
            <a:endParaRPr/>
          </a:p>
          <a:p>
            <a:pPr marL="0" lvl="0" indent="0" algn="l" rtl="0">
              <a:spcBef>
                <a:spcPts val="0"/>
              </a:spcBef>
              <a:spcAft>
                <a:spcPts val="0"/>
              </a:spcAft>
              <a:buNone/>
            </a:pPr>
            <a:r>
              <a:rPr lang="en-US"/>
              <a:t>A health care provider must insert instruments inside the uterus. </a:t>
            </a:r>
            <a:endParaRPr/>
          </a:p>
          <a:p>
            <a:pPr marL="0" lvl="0" indent="0" algn="l" rtl="0">
              <a:spcBef>
                <a:spcPts val="0"/>
              </a:spcBef>
              <a:spcAft>
                <a:spcPts val="0"/>
              </a:spcAft>
              <a:buNone/>
            </a:pPr>
            <a:r>
              <a:rPr lang="en-US"/>
              <a:t>Anesthetics and pain medicines may cause side effects. </a:t>
            </a:r>
            <a:endParaRPr/>
          </a:p>
          <a:p>
            <a:pPr marL="0" lvl="0" indent="0" algn="l" rtl="0">
              <a:spcBef>
                <a:spcPts val="0"/>
              </a:spcBef>
              <a:spcAft>
                <a:spcPts val="0"/>
              </a:spcAft>
              <a:buNone/>
            </a:pPr>
            <a:r>
              <a:rPr lang="en-US"/>
              <a:t>Patients have less control over the abortion procedure. May not be able to choose who is present for support. </a:t>
            </a:r>
            <a:endParaRPr/>
          </a:p>
          <a:p>
            <a:pPr marL="0" lvl="0" indent="0" algn="l" rtl="0">
              <a:spcBef>
                <a:spcPts val="0"/>
              </a:spcBef>
              <a:spcAft>
                <a:spcPts val="0"/>
              </a:spcAft>
              <a:buNone/>
            </a:pPr>
            <a:r>
              <a:rPr lang="en-US"/>
              <a:t>Anesthetics and pain medicines may cause side effects. </a:t>
            </a:r>
            <a:endParaRPr/>
          </a:p>
        </p:txBody>
      </p:sp>
      <p:sp>
        <p:nvSpPr>
          <p:cNvPr id="423" name="Google Shape;423;p2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24" name="Google Shape;424;p2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33" name="Google Shape;433;p2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34" name="Google Shape;434;p2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walk the patient through what an MVA would look like – you can talk about these steps. </a:t>
            </a:r>
            <a:endParaRPr/>
          </a:p>
          <a:p>
            <a:pPr marL="0" lvl="0" indent="0" algn="l" rtl="0">
              <a:spcBef>
                <a:spcPts val="0"/>
              </a:spcBef>
              <a:spcAft>
                <a:spcPts val="0"/>
              </a:spcAft>
              <a:buNone/>
            </a:pPr>
            <a:r>
              <a:rPr lang="en-US"/>
              <a:t>Perform bimanual exam to assess position of uterus</a:t>
            </a:r>
            <a:endParaRPr/>
          </a:p>
          <a:p>
            <a:pPr marL="0" lvl="0" indent="0" algn="l" rtl="0">
              <a:spcBef>
                <a:spcPts val="0"/>
              </a:spcBef>
              <a:spcAft>
                <a:spcPts val="0"/>
              </a:spcAft>
              <a:buNone/>
            </a:pPr>
            <a:r>
              <a:rPr lang="en-US"/>
              <a:t>Place speculum, swab cervix with betadine, place tenaculum.  </a:t>
            </a:r>
            <a:endParaRPr/>
          </a:p>
          <a:p>
            <a:pPr marL="0" lvl="0" indent="0" algn="l" rtl="0">
              <a:spcBef>
                <a:spcPts val="0"/>
              </a:spcBef>
              <a:spcAft>
                <a:spcPts val="0"/>
              </a:spcAft>
              <a:buNone/>
            </a:pPr>
            <a:r>
              <a:rPr lang="en-US"/>
              <a:t>Inject lidocaine for cervical block</a:t>
            </a:r>
            <a:endParaRPr/>
          </a:p>
          <a:p>
            <a:pPr marL="0" lvl="0" indent="0" algn="l" rtl="0">
              <a:spcBef>
                <a:spcPts val="0"/>
              </a:spcBef>
              <a:spcAft>
                <a:spcPts val="0"/>
              </a:spcAft>
              <a:buNone/>
            </a:pPr>
            <a:r>
              <a:rPr lang="en-US"/>
              <a:t>Dilate cervix and place cannula</a:t>
            </a:r>
            <a:endParaRPr/>
          </a:p>
          <a:p>
            <a:pPr marL="0" lvl="0" indent="0" algn="l" rtl="0">
              <a:spcBef>
                <a:spcPts val="0"/>
              </a:spcBef>
              <a:spcAft>
                <a:spcPts val="0"/>
              </a:spcAft>
              <a:buNone/>
            </a:pPr>
            <a:r>
              <a:rPr lang="en-US"/>
              <a:t>Prepare and attach aspirator to cannula</a:t>
            </a:r>
            <a:endParaRPr/>
          </a:p>
          <a:p>
            <a:pPr marL="0" lvl="0" indent="0" algn="l" rtl="0">
              <a:spcBef>
                <a:spcPts val="0"/>
              </a:spcBef>
              <a:spcAft>
                <a:spcPts val="0"/>
              </a:spcAft>
              <a:buNone/>
            </a:pPr>
            <a:r>
              <a:rPr lang="en-US"/>
              <a:t>Suction uterine contents</a:t>
            </a:r>
            <a:endParaRPr/>
          </a:p>
          <a:p>
            <a:pPr marL="0" lvl="0" indent="0" algn="l" rtl="0">
              <a:spcBef>
                <a:spcPts val="0"/>
              </a:spcBef>
              <a:spcAft>
                <a:spcPts val="0"/>
              </a:spcAft>
              <a:buNone/>
            </a:pPr>
            <a:r>
              <a:rPr lang="en-US"/>
              <a:t>Examine tissue to confirm completion </a:t>
            </a:r>
            <a:endParaRPr/>
          </a:p>
          <a:p>
            <a:pPr marL="0" lvl="0" indent="0" algn="l" rtl="0">
              <a:spcBef>
                <a:spcPts val="0"/>
              </a:spcBef>
              <a:spcAft>
                <a:spcPts val="0"/>
              </a:spcAft>
              <a:buNone/>
            </a:pPr>
            <a:endParaRPr/>
          </a:p>
          <a:p>
            <a:pPr marL="0" lvl="0" indent="0" algn="l" rtl="0">
              <a:spcBef>
                <a:spcPts val="0"/>
              </a:spcBef>
              <a:spcAft>
                <a:spcPts val="0"/>
              </a:spcAft>
              <a:buNone/>
            </a:pPr>
            <a:r>
              <a:rPr lang="en-US"/>
              <a:t>RHAP also has a Zine that walks through the story of Elena who is having an MVA at her primary care office: https://www.reproductiveaccess.org/resource/elenas-aspiration-abortion-zine/ </a:t>
            </a:r>
            <a:endParaRPr/>
          </a:p>
          <a:p>
            <a:pPr marL="0" lvl="0" indent="0" algn="l" rtl="0">
              <a:spcBef>
                <a:spcPts val="0"/>
              </a:spcBef>
              <a:spcAft>
                <a:spcPts val="0"/>
              </a:spcAft>
              <a:buNone/>
            </a:pPr>
            <a:endParaRPr/>
          </a:p>
          <a:p>
            <a:pPr marL="0" lvl="0" indent="0" algn="l" rtl="0">
              <a:spcBef>
                <a:spcPts val="0"/>
              </a:spcBef>
              <a:spcAft>
                <a:spcPts val="0"/>
              </a:spcAft>
              <a:buNone/>
            </a:pPr>
            <a:r>
              <a:rPr lang="en-US"/>
              <a:t>Image: https://www.ipas.org/wp-content/uploads/2020/06/PERFMVA-E19.pdf</a:t>
            </a:r>
            <a:endParaRPr/>
          </a:p>
        </p:txBody>
      </p:sp>
      <p:sp>
        <p:nvSpPr>
          <p:cNvPr id="436" name="Google Shape;436;p2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37" name="Google Shape;437;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45" name="Google Shape;445;p2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46" name="Google Shape;446;p2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 other points you may want to highlight during options counseling about procedural abortion are around pain control: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Patients can feel a wide variety of sensations during the procedure, from mild cramping to severe, pressure and tugging. This may come from a patient’s prior experiences within the medical setting, prior trauma experiences, and obstetric history. Discussing the MVA process with the patient during counseling and (and while fully clothed) can help prepare patients and create an affirming space to ask questions and express emotions. </a:t>
            </a:r>
            <a:endParaRPr/>
          </a:p>
          <a:p>
            <a:pPr marL="0" lvl="0" indent="0" algn="l" rtl="0">
              <a:spcBef>
                <a:spcPts val="0"/>
              </a:spcBef>
              <a:spcAft>
                <a:spcPts val="0"/>
              </a:spcAft>
              <a:buNone/>
            </a:pPr>
            <a:r>
              <a:rPr lang="en-US"/>
              <a:t>NSAIDs prior to the procedure can help with cramping. While it is safe and tolerable to provide the procedure under local anesthesia, patients may also opt for moderate or deep sedation.  </a:t>
            </a:r>
            <a:endParaRPr/>
          </a:p>
          <a:p>
            <a:pPr marL="0" lvl="0" indent="0" algn="l" rtl="0">
              <a:spcBef>
                <a:spcPts val="0"/>
              </a:spcBef>
              <a:spcAft>
                <a:spcPts val="0"/>
              </a:spcAft>
              <a:buNone/>
            </a:pPr>
            <a:r>
              <a:rPr lang="en-US"/>
              <a:t>You can offer non medical pain control options like using heat packs, having relaxing music, “talk therapy,” and deep breathing. etc</a:t>
            </a:r>
            <a:endParaRPr/>
          </a:p>
          <a:p>
            <a:pPr marL="0" lvl="0" indent="0" algn="l" rtl="0">
              <a:spcBef>
                <a:spcPts val="0"/>
              </a:spcBef>
              <a:spcAft>
                <a:spcPts val="0"/>
              </a:spcAft>
              <a:buNone/>
            </a:pPr>
            <a:r>
              <a:rPr lang="en-US"/>
              <a:t>Triggering language includes language like “relax”, “open your legs” or “you’ll feel a pinch here” and can worsen patient pain and anxiety.  Using patient-centered language like “let your pelvic muscles tilt downwards”, “have your knees fall to the side” or “I’m placing the numbing medicine now” may be better alternatives.  </a:t>
            </a:r>
            <a:endParaRPr/>
          </a:p>
          <a:p>
            <a:pPr marL="0" lvl="0" indent="0" algn="l" rtl="0">
              <a:spcBef>
                <a:spcPts val="0"/>
              </a:spcBef>
              <a:spcAft>
                <a:spcPts val="0"/>
              </a:spcAft>
              <a:buNone/>
            </a:pPr>
            <a:r>
              <a:rPr lang="en-US"/>
              <a:t>Support persons (either of the patient’s choosing or a staff person or doula) can also help provide distraction, support, guided imagery, breathing exercises, etc.   </a:t>
            </a:r>
            <a:endParaRPr/>
          </a:p>
          <a:p>
            <a:pPr marL="0" lvl="0" indent="0" algn="l" rtl="0">
              <a:spcBef>
                <a:spcPts val="0"/>
              </a:spcBef>
              <a:spcAft>
                <a:spcPts val="0"/>
              </a:spcAft>
              <a:buNone/>
            </a:pPr>
            <a:endParaRPr/>
          </a:p>
          <a:p>
            <a:pPr marL="0" lvl="0" indent="0" algn="l" rtl="0">
              <a:spcBef>
                <a:spcPts val="0"/>
              </a:spcBef>
              <a:spcAft>
                <a:spcPts val="0"/>
              </a:spcAft>
              <a:buNone/>
            </a:pPr>
            <a:r>
              <a:rPr lang="en-US"/>
              <a:t>The procedure itself usually lasts about 5-10 minutes, and the events with the most potential for cramping and pain should last &lt; 2 minutes.  </a:t>
            </a:r>
            <a:endParaRPr/>
          </a:p>
        </p:txBody>
      </p:sp>
      <p:sp>
        <p:nvSpPr>
          <p:cNvPr id="448" name="Google Shape;448;p2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49" name="Google Shape;449;p2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58" name="Google Shape;458;p2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59" name="Google Shape;459;p2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Things to Know</a:t>
            </a:r>
            <a:endParaRPr/>
          </a:p>
          <a:p>
            <a:pPr marL="0" lvl="0" indent="0" algn="l" rtl="0">
              <a:spcBef>
                <a:spcPts val="0"/>
              </a:spcBef>
              <a:spcAft>
                <a:spcPts val="0"/>
              </a:spcAft>
              <a:buNone/>
            </a:pPr>
            <a:r>
              <a:rPr lang="en-US"/>
              <a:t>MAB with mifepristone &amp; misoprostol is 98-99% effective, can be performed up to 12 weeks. With misoprostol only, it’s still highly effective but may have more incomplete abortions that require follow-up pills or vacuum aspiration to complete. </a:t>
            </a:r>
            <a:endParaRPr/>
          </a:p>
          <a:p>
            <a:pPr marL="0" lvl="0" indent="0" algn="l" rtl="0">
              <a:spcBef>
                <a:spcPts val="0"/>
              </a:spcBef>
              <a:spcAft>
                <a:spcPts val="0"/>
              </a:spcAft>
              <a:buNone/>
            </a:pPr>
            <a:r>
              <a:rPr lang="en-US"/>
              <a:t>Some people prefer it due to feeling more control and autonomy over their bodies and their abortion, potential for privacy (doing it at home), perceived as more natural (like an induced miscarriage rather than a procedure), discomfort with anesthesia or uterine instrumentation. </a:t>
            </a:r>
            <a:endParaRPr/>
          </a:p>
          <a:p>
            <a:pPr marL="0" lvl="0" indent="0" algn="l" rtl="0">
              <a:spcBef>
                <a:spcPts val="0"/>
              </a:spcBef>
              <a:spcAft>
                <a:spcPts val="0"/>
              </a:spcAft>
              <a:buNone/>
            </a:pPr>
            <a:r>
              <a:rPr lang="en-US"/>
              <a:t>Can take several days to complete the abortion. </a:t>
            </a:r>
            <a:endParaRPr/>
          </a:p>
          <a:p>
            <a:pPr marL="0" lvl="0" indent="0" algn="l" rtl="0">
              <a:spcBef>
                <a:spcPts val="0"/>
              </a:spcBef>
              <a:spcAft>
                <a:spcPts val="0"/>
              </a:spcAft>
              <a:buNone/>
            </a:pPr>
            <a:r>
              <a:rPr lang="en-US"/>
              <a:t>Bleeding can be very heavy and may last longer than with an MVA.</a:t>
            </a:r>
            <a:endParaRPr/>
          </a:p>
          <a:p>
            <a:pPr marL="0" lvl="0" indent="0" algn="l" rtl="0">
              <a:spcBef>
                <a:spcPts val="0"/>
              </a:spcBef>
              <a:spcAft>
                <a:spcPts val="0"/>
              </a:spcAft>
              <a:buNone/>
            </a:pPr>
            <a:r>
              <a:rPr lang="en-US"/>
              <a:t>Cramps can be more intense than that of a period and may last longer than a procedure.</a:t>
            </a:r>
            <a:endParaRPr/>
          </a:p>
          <a:p>
            <a:pPr marL="0" lvl="0" indent="0" algn="l" rtl="0">
              <a:spcBef>
                <a:spcPts val="0"/>
              </a:spcBef>
              <a:spcAft>
                <a:spcPts val="0"/>
              </a:spcAft>
              <a:buNone/>
            </a:pPr>
            <a:r>
              <a:rPr lang="en-US"/>
              <a:t>They can take the pills at home or in-clinic</a:t>
            </a:r>
            <a:endParaRPr/>
          </a:p>
          <a:p>
            <a:pPr marL="0" lvl="0" indent="0" algn="l" rtl="0">
              <a:spcBef>
                <a:spcPts val="0"/>
              </a:spcBef>
              <a:spcAft>
                <a:spcPts val="0"/>
              </a:spcAft>
              <a:buNone/>
            </a:pPr>
            <a:r>
              <a:rPr lang="en-US"/>
              <a:t>Within 24 hours after taking misoprostol, they can expects lots of cramping, heavy bleeding (sometimes heavier than a period), passage of clots and possibly passage of grayish tissue, and sometimes some stomach/GI-related side effects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For more information on the details of these protocols and regimens, check out RHAP’s resources:</a:t>
            </a:r>
            <a:endParaRPr/>
          </a:p>
          <a:p>
            <a:pPr marL="0" lvl="0" indent="0" algn="l" rtl="0">
              <a:spcBef>
                <a:spcPts val="0"/>
              </a:spcBef>
              <a:spcAft>
                <a:spcPts val="0"/>
              </a:spcAft>
              <a:buNone/>
            </a:pPr>
            <a:endParaRPr/>
          </a:p>
          <a:p>
            <a:pPr marL="0" lvl="0" indent="0" algn="l" rtl="0">
              <a:spcBef>
                <a:spcPts val="0"/>
              </a:spcBef>
              <a:spcAft>
                <a:spcPts val="0"/>
              </a:spcAft>
              <a:buNone/>
            </a:pPr>
            <a:r>
              <a:rPr lang="en-US"/>
              <a:t>Protocol for mife + miso: https://www.reproductiveaccess.org/resource/medication-abortion-protocol/</a:t>
            </a:r>
            <a:endParaRPr/>
          </a:p>
          <a:p>
            <a:pPr marL="0" lvl="0" indent="0" algn="l" rtl="0">
              <a:spcBef>
                <a:spcPts val="0"/>
              </a:spcBef>
              <a:spcAft>
                <a:spcPts val="0"/>
              </a:spcAft>
              <a:buNone/>
            </a:pPr>
            <a:r>
              <a:rPr lang="en-US"/>
              <a:t>Miso-only protocol resources: https://www.reproductiveaccess.org/resource/protocol-medication-abortion-using-misoprostol-alone/</a:t>
            </a:r>
            <a:endParaRPr/>
          </a:p>
          <a:p>
            <a:pPr marL="0" lvl="0" indent="0" algn="l" rtl="0">
              <a:spcBef>
                <a:spcPts val="0"/>
              </a:spcBef>
              <a:spcAft>
                <a:spcPts val="0"/>
              </a:spcAft>
              <a:buNone/>
            </a:pPr>
            <a:r>
              <a:rPr lang="en-US"/>
              <a:t>Telehealth medication abortion protocol: https://www.reproductiveaccess.org/resource/telehealth-care-for-mab-protocol/</a:t>
            </a:r>
            <a:endParaRPr/>
          </a:p>
          <a:p>
            <a:pPr marL="0" lvl="0" indent="0" algn="l" rtl="0">
              <a:spcBef>
                <a:spcPts val="0"/>
              </a:spcBef>
              <a:spcAft>
                <a:spcPts val="0"/>
              </a:spcAft>
              <a:buNone/>
            </a:pPr>
            <a:r>
              <a:rPr lang="en-US"/>
              <a:t>How to use abortion pills factsheet: https://www.reproductiveaccess.org/resource/mabfactsheet/</a:t>
            </a:r>
            <a:endParaRPr/>
          </a:p>
          <a:p>
            <a:pPr marL="0" lvl="0" indent="0" algn="l" rtl="0">
              <a:spcBef>
                <a:spcPts val="0"/>
              </a:spcBef>
              <a:spcAft>
                <a:spcPts val="0"/>
              </a:spcAft>
              <a:buNone/>
            </a:pPr>
            <a:r>
              <a:rPr lang="en-US"/>
              <a:t>How to use abortion pills miso-only factsheet: https://www.reproductiveaccess.org/resource/mabfactsheet-miso/</a:t>
            </a:r>
            <a:endParaRPr/>
          </a:p>
          <a:p>
            <a:pPr marL="0" lvl="0" indent="0" algn="l" rtl="0">
              <a:spcBef>
                <a:spcPts val="0"/>
              </a:spcBef>
              <a:spcAft>
                <a:spcPts val="0"/>
              </a:spcAft>
              <a:buNone/>
            </a:pPr>
            <a:r>
              <a:rPr lang="en-US"/>
              <a:t>Abortion Pill CME -- self-guided training: https://abortionpillcme.teachtraining.org/ </a:t>
            </a:r>
            <a:endParaRPr/>
          </a:p>
          <a:p>
            <a:pPr marL="0" lvl="0" indent="0" algn="l" rtl="0">
              <a:spcBef>
                <a:spcPts val="0"/>
              </a:spcBef>
              <a:spcAft>
                <a:spcPts val="0"/>
              </a:spcAft>
              <a:buNone/>
            </a:pPr>
            <a:endParaRPr/>
          </a:p>
          <a:p>
            <a:pPr marL="0" lvl="0" indent="0" algn="l" rtl="0">
              <a:spcBef>
                <a:spcPts val="0"/>
              </a:spcBef>
              <a:spcAft>
                <a:spcPts val="0"/>
              </a:spcAft>
              <a:buNone/>
            </a:pPr>
            <a:r>
              <a:rPr lang="en-US"/>
              <a:t>References: </a:t>
            </a:r>
            <a:endParaRPr/>
          </a:p>
          <a:p>
            <a:pPr marL="0" lvl="0" indent="0" algn="l" rtl="0">
              <a:spcBef>
                <a:spcPts val="0"/>
              </a:spcBef>
              <a:spcAft>
                <a:spcPts val="0"/>
              </a:spcAft>
              <a:buNone/>
            </a:pPr>
            <a:r>
              <a:rPr lang="en-US"/>
              <a:t>Winikoff B.  Acceptability of medical abortion in early pregnancy. Fam Plan Perspectives, 1995;27:142-8, 185.</a:t>
            </a:r>
            <a:endParaRPr/>
          </a:p>
          <a:p>
            <a:pPr marL="0" lvl="0" indent="0" algn="l" rtl="0">
              <a:spcBef>
                <a:spcPts val="0"/>
              </a:spcBef>
              <a:spcAft>
                <a:spcPts val="0"/>
              </a:spcAft>
              <a:buNone/>
            </a:pPr>
            <a:r>
              <a:rPr lang="en-US"/>
              <a:t>Henshaw RC, et al.  Comparison of medical abortion with surgical vacuum aspiration:  women’s preferences and acceptability of treatment. BMJ, 1993;307:714-7.</a:t>
            </a:r>
            <a:endParaRPr/>
          </a:p>
          <a:p>
            <a:pPr marL="0" lvl="0" indent="0" algn="l" rtl="0">
              <a:spcBef>
                <a:spcPts val="0"/>
              </a:spcBef>
              <a:spcAft>
                <a:spcPts val="0"/>
              </a:spcAft>
              <a:buNone/>
            </a:pPr>
            <a:r>
              <a:rPr lang="en-US"/>
              <a:t>Henshaw SK.  Abortion incidence and services in the United States, 1995-1996. Fam Plan Perspectives, 1998;30:263-70, 287.  (Report based on Alan Guttmacher Institute Survey).</a:t>
            </a:r>
            <a:endParaRPr/>
          </a:p>
          <a:p>
            <a:pPr marL="0" lvl="0" indent="0" algn="l" rtl="0">
              <a:spcBef>
                <a:spcPts val="0"/>
              </a:spcBef>
              <a:spcAft>
                <a:spcPts val="0"/>
              </a:spcAft>
              <a:buNone/>
            </a:pPr>
            <a:r>
              <a:rPr lang="en-US"/>
              <a:t>The Henry J Kaiser Family Foundation (Palo Alto, CA).  Two national surveys:  Views of Americans and health care providers on medical abortion. 1998.</a:t>
            </a:r>
            <a:endParaRPr/>
          </a:p>
          <a:p>
            <a:pPr marL="0" lvl="0" indent="0" algn="l" rtl="0">
              <a:spcBef>
                <a:spcPts val="0"/>
              </a:spcBef>
              <a:spcAft>
                <a:spcPts val="0"/>
              </a:spcAft>
              <a:buNone/>
            </a:pPr>
            <a:r>
              <a:rPr lang="en-US"/>
              <a:t>Guttmacher Institute.  Induced Abortion in the United States.  Website https://www.guttmacher.org/fact-sheet/induced-abortion-united-states.  Published 1/2017.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RHAP</a:t>
            </a:r>
            <a:endParaRPr/>
          </a:p>
        </p:txBody>
      </p:sp>
      <p:sp>
        <p:nvSpPr>
          <p:cNvPr id="461" name="Google Shape;461;p2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62" name="Google Shape;462;p2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05" name="Google Shape;505;p2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06" name="Google Shape;506;p2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Patients can also have a medication abortion via telehealth, depending on the state they live in. You can connect a patient to a telehealth provider through the same resources, abortionfinder.org or IneedanA.com. Some common platforms include: Aid Access, Hey Jane, Choix, NAF, Abortion On Demand. </a:t>
            </a:r>
            <a:endParaRPr/>
          </a:p>
          <a:p>
            <a:pPr marL="0" lvl="0" indent="0" algn="l" rtl="0">
              <a:spcBef>
                <a:spcPts val="0"/>
              </a:spcBef>
              <a:spcAft>
                <a:spcPts val="0"/>
              </a:spcAft>
              <a:buNone/>
            </a:pPr>
            <a:endParaRPr/>
          </a:p>
          <a:p>
            <a:pPr marL="0" lvl="0" indent="0" algn="l" rtl="0">
              <a:spcBef>
                <a:spcPts val="0"/>
              </a:spcBef>
              <a:spcAft>
                <a:spcPts val="0"/>
              </a:spcAft>
              <a:buNone/>
            </a:pPr>
            <a:r>
              <a:rPr lang="en-US"/>
              <a:t>They work just like a medication abortion except the patient wouldn’t see the provider in-clinic and can receive the medicines by mail. </a:t>
            </a:r>
            <a:endParaRPr/>
          </a:p>
          <a:p>
            <a:pPr marL="0" lvl="0" indent="0" algn="l" rtl="0">
              <a:spcBef>
                <a:spcPts val="0"/>
              </a:spcBef>
              <a:spcAft>
                <a:spcPts val="0"/>
              </a:spcAft>
              <a:buNone/>
            </a:pPr>
            <a:r>
              <a:rPr lang="en-US"/>
              <a:t>Telehealth abortion is no less safe than in-person care. </a:t>
            </a:r>
            <a:endParaRPr/>
          </a:p>
          <a:p>
            <a:pPr marL="0" lvl="0" indent="0" algn="l" rtl="0">
              <a:spcBef>
                <a:spcPts val="0"/>
              </a:spcBef>
              <a:spcAft>
                <a:spcPts val="0"/>
              </a:spcAft>
              <a:buNone/>
            </a:pPr>
            <a:r>
              <a:rPr lang="en-US"/>
              <a:t>As a clinician, you can also provide continuity of care after a telehealth abortion by supporting the patient with any follow-up needs or refer them to trusted providers who can help.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sources: </a:t>
            </a:r>
            <a:endParaRPr/>
          </a:p>
          <a:p>
            <a:pPr marL="0" lvl="0" indent="0" algn="l" rtl="0">
              <a:spcBef>
                <a:spcPts val="0"/>
              </a:spcBef>
              <a:spcAft>
                <a:spcPts val="0"/>
              </a:spcAft>
              <a:buNone/>
            </a:pPr>
            <a:r>
              <a:rPr lang="en-US"/>
              <a:t>https://choixhealth.com/</a:t>
            </a:r>
            <a:endParaRPr/>
          </a:p>
          <a:p>
            <a:pPr marL="0" lvl="0" indent="0" algn="l" rtl="0">
              <a:spcBef>
                <a:spcPts val="0"/>
              </a:spcBef>
              <a:spcAft>
                <a:spcPts val="0"/>
              </a:spcAft>
              <a:buNone/>
            </a:pPr>
            <a:r>
              <a:rPr lang="en-US"/>
              <a:t>https://aidaccess.org/en/</a:t>
            </a:r>
            <a:endParaRPr/>
          </a:p>
          <a:p>
            <a:pPr marL="0" lvl="0" indent="0" algn="l" rtl="0">
              <a:spcBef>
                <a:spcPts val="0"/>
              </a:spcBef>
              <a:spcAft>
                <a:spcPts val="0"/>
              </a:spcAft>
              <a:buNone/>
            </a:pPr>
            <a:r>
              <a:rPr lang="en-US"/>
              <a:t>https://www.heyjane.com/</a:t>
            </a:r>
            <a:endParaRPr/>
          </a:p>
        </p:txBody>
      </p:sp>
      <p:sp>
        <p:nvSpPr>
          <p:cNvPr id="508" name="Google Shape;508;p2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09" name="Google Shape;509;p2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18" name="Google Shape;518;p2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19" name="Google Shape;519;p2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ability to self-source medications for one’s abortion has made SMA so much safer than ever before. </a:t>
            </a:r>
            <a:endParaRPr/>
          </a:p>
          <a:p>
            <a:pPr marL="0" lvl="0" indent="0" algn="l" rtl="0">
              <a:spcBef>
                <a:spcPts val="0"/>
              </a:spcBef>
              <a:spcAft>
                <a:spcPts val="0"/>
              </a:spcAft>
              <a:buNone/>
            </a:pPr>
            <a:r>
              <a:rPr lang="en-US"/>
              <a:t>The advent of MAB pills and the increase of support networks, information, and availability has changed the safety of self-managed abortion dramatically since pre-Roe times. </a:t>
            </a:r>
            <a:endParaRPr/>
          </a:p>
          <a:p>
            <a:pPr marL="0" lvl="0" indent="0" algn="l" rtl="0">
              <a:spcBef>
                <a:spcPts val="0"/>
              </a:spcBef>
              <a:spcAft>
                <a:spcPts val="0"/>
              </a:spcAft>
              <a:buNone/>
            </a:pPr>
            <a:r>
              <a:rPr lang="en-US"/>
              <a:t>As abortion restrictions and bans spread, primary care clinicians will encounter more patients who are interested in using abortion pills on their own – most patients simply need information and support.</a:t>
            </a:r>
            <a:endParaRPr/>
          </a:p>
          <a:p>
            <a:pPr marL="0" lvl="0" indent="0" algn="l" rtl="0">
              <a:spcBef>
                <a:spcPts val="0"/>
              </a:spcBef>
              <a:spcAft>
                <a:spcPts val="0"/>
              </a:spcAft>
              <a:buNone/>
            </a:pPr>
            <a:endParaRPr/>
          </a:p>
          <a:p>
            <a:pPr marL="0" lvl="0" indent="0" algn="l" rtl="0">
              <a:spcBef>
                <a:spcPts val="0"/>
              </a:spcBef>
              <a:spcAft>
                <a:spcPts val="0"/>
              </a:spcAft>
              <a:buNone/>
            </a:pPr>
            <a:r>
              <a:rPr lang="en-US"/>
              <a:t>Clinicians working in a state where abortion is illegal may want to frame suggestions as general information rather than as specific advice for ending a pregnancy. Clinicians should be aware of the laws in their state and consult an in-state attorney with specific legal questions.</a:t>
            </a:r>
            <a:endParaRPr/>
          </a:p>
          <a:p>
            <a:pPr marL="0" lvl="0" indent="0" algn="l" rtl="0">
              <a:spcBef>
                <a:spcPts val="0"/>
              </a:spcBef>
              <a:spcAft>
                <a:spcPts val="0"/>
              </a:spcAft>
              <a:buNone/>
            </a:pPr>
            <a:endParaRPr/>
          </a:p>
          <a:p>
            <a:pPr marL="0" lvl="0" indent="0" algn="l" rtl="0">
              <a:spcBef>
                <a:spcPts val="0"/>
              </a:spcBef>
              <a:spcAft>
                <a:spcPts val="0"/>
              </a:spcAft>
              <a:buNone/>
            </a:pPr>
            <a:r>
              <a:rPr lang="en-US"/>
              <a:t>Common questions or supports you can provide (SMA for clinicians)</a:t>
            </a:r>
            <a:endParaRPr/>
          </a:p>
          <a:p>
            <a:pPr marL="0" lvl="0" indent="0" algn="l" rtl="0">
              <a:spcBef>
                <a:spcPts val="0"/>
              </a:spcBef>
              <a:spcAft>
                <a:spcPts val="0"/>
              </a:spcAft>
              <a:buNone/>
            </a:pPr>
            <a:r>
              <a:rPr lang="en-US"/>
              <a:t>If a patient is interested in SMA, you can share Plan C as a resource for information about authentic pills for medication abortion</a:t>
            </a:r>
            <a:endParaRPr/>
          </a:p>
          <a:p>
            <a:pPr marL="0" lvl="0" indent="0" algn="l" rtl="0">
              <a:spcBef>
                <a:spcPts val="0"/>
              </a:spcBef>
              <a:spcAft>
                <a:spcPts val="0"/>
              </a:spcAft>
              <a:buNone/>
            </a:pPr>
            <a:r>
              <a:rPr lang="en-US"/>
              <a:t>You can help a patient determine how many weeks pregnant they are so they can use an appropriate dosage of medicines – help them by obtaining LMP and history, using a gestational age calculator, or providing a dating ultrasound (or referral)</a:t>
            </a:r>
            <a:endParaRPr/>
          </a:p>
          <a:p>
            <a:pPr marL="0" lvl="0" indent="0" algn="l" rtl="0">
              <a:spcBef>
                <a:spcPts val="0"/>
              </a:spcBef>
              <a:spcAft>
                <a:spcPts val="0"/>
              </a:spcAft>
              <a:buNone/>
            </a:pPr>
            <a:r>
              <a:rPr lang="en-US"/>
              <a:t>You can offer instructions on how to use the pills for medication abortion – sharing factsheets and videos too to provide accurate information on how to use the pills – like RHAP resources or this video: https://www.ipas.org/our-work/self-managed-abortion/abortion-with-pills/ </a:t>
            </a:r>
            <a:endParaRPr/>
          </a:p>
          <a:p>
            <a:pPr marL="0" lvl="0" indent="0" algn="l" rtl="0">
              <a:spcBef>
                <a:spcPts val="0"/>
              </a:spcBef>
              <a:spcAft>
                <a:spcPts val="0"/>
              </a:spcAft>
              <a:buNone/>
            </a:pPr>
            <a:r>
              <a:rPr lang="en-US"/>
              <a:t>You can also offer information on what to expect – like how much bleeding is too much and what to do if there are certain side effects or too much bleeding. </a:t>
            </a:r>
            <a:endParaRPr/>
          </a:p>
          <a:p>
            <a:pPr marL="0" lvl="0" indent="0" algn="l" rtl="0">
              <a:spcBef>
                <a:spcPts val="0"/>
              </a:spcBef>
              <a:spcAft>
                <a:spcPts val="0"/>
              </a:spcAft>
              <a:buNone/>
            </a:pPr>
            <a:endParaRPr/>
          </a:p>
          <a:p>
            <a:pPr marL="0" lvl="0" indent="0" algn="l" rtl="0">
              <a:spcBef>
                <a:spcPts val="0"/>
              </a:spcBef>
              <a:spcAft>
                <a:spcPts val="0"/>
              </a:spcAft>
              <a:buNone/>
            </a:pPr>
            <a:r>
              <a:rPr lang="en-US"/>
              <a:t>Resources to share:</a:t>
            </a:r>
            <a:endParaRPr/>
          </a:p>
          <a:p>
            <a:pPr marL="0" lvl="0" indent="0" algn="l" rtl="0">
              <a:spcBef>
                <a:spcPts val="0"/>
              </a:spcBef>
              <a:spcAft>
                <a:spcPts val="0"/>
              </a:spcAft>
              <a:buNone/>
            </a:pPr>
            <a:endParaRPr/>
          </a:p>
          <a:p>
            <a:pPr marL="0" lvl="0" indent="0" algn="l" rtl="0">
              <a:spcBef>
                <a:spcPts val="0"/>
              </a:spcBef>
              <a:spcAft>
                <a:spcPts val="0"/>
              </a:spcAft>
              <a:buNone/>
            </a:pPr>
            <a:r>
              <a:rPr lang="en-US"/>
              <a:t>https://www.reproductiveaccess.org/resource/approach-to-patients-undergoing-self-managed-medication-abortion/</a:t>
            </a:r>
            <a:endParaRPr/>
          </a:p>
          <a:p>
            <a:pPr marL="0" lvl="0" indent="0" algn="l" rtl="0">
              <a:spcBef>
                <a:spcPts val="0"/>
              </a:spcBef>
              <a:spcAft>
                <a:spcPts val="0"/>
              </a:spcAft>
              <a:buNone/>
            </a:pPr>
            <a:r>
              <a:rPr lang="en-US"/>
              <a:t>https://www.reproductiveaccess.org/abortion/sma/</a:t>
            </a:r>
            <a:endParaRPr/>
          </a:p>
          <a:p>
            <a:pPr marL="0" lvl="0" indent="0" algn="l" rtl="0">
              <a:spcBef>
                <a:spcPts val="0"/>
              </a:spcBef>
              <a:spcAft>
                <a:spcPts val="0"/>
              </a:spcAft>
              <a:buNone/>
            </a:pPr>
            <a:r>
              <a:rPr lang="en-US"/>
              <a:t>https://www.ipas.org/our-work/self-managed-abortion/abortion-with-pills/</a:t>
            </a:r>
            <a:endParaRPr/>
          </a:p>
          <a:p>
            <a:pPr marL="0" lvl="0" indent="0" algn="l" rtl="0">
              <a:spcBef>
                <a:spcPts val="0"/>
              </a:spcBef>
              <a:spcAft>
                <a:spcPts val="0"/>
              </a:spcAft>
              <a:buNone/>
            </a:pPr>
            <a:r>
              <a:rPr lang="en-US"/>
              <a:t>https://www.reproductiveaccess.org/resource/mabfactsheet-miso/</a:t>
            </a:r>
            <a:endParaRPr/>
          </a:p>
          <a:p>
            <a:pPr marL="0" lvl="0" indent="0" algn="l" rtl="0">
              <a:spcBef>
                <a:spcPts val="0"/>
              </a:spcBef>
              <a:spcAft>
                <a:spcPts val="0"/>
              </a:spcAft>
              <a:buNone/>
            </a:pPr>
            <a:r>
              <a:rPr lang="en-US"/>
              <a:t>https://www.reproductiveaccess.org/resource/mabfactsheet/ </a:t>
            </a:r>
            <a:endParaRPr/>
          </a:p>
          <a:p>
            <a:pPr marL="0" lvl="0" indent="0" algn="l" rtl="0">
              <a:spcBef>
                <a:spcPts val="0"/>
              </a:spcBef>
              <a:spcAft>
                <a:spcPts val="0"/>
              </a:spcAft>
              <a:buNone/>
            </a:pPr>
            <a:endParaRPr/>
          </a:p>
          <a:p>
            <a:pPr marL="0" lvl="0" indent="0" algn="l" rtl="0">
              <a:spcBef>
                <a:spcPts val="0"/>
              </a:spcBef>
              <a:spcAft>
                <a:spcPts val="0"/>
              </a:spcAft>
              <a:buNone/>
            </a:pPr>
            <a:r>
              <a:rPr lang="en-US"/>
              <a:t>Image Source: World Health Organization. Self-management of medical abortion in the 1st trimester infographic. https://www.who.int/reproductivehealth/publications/ self-care-infographics/en/ </a:t>
            </a:r>
            <a:endParaRPr/>
          </a:p>
        </p:txBody>
      </p:sp>
      <p:sp>
        <p:nvSpPr>
          <p:cNvPr id="521" name="Google Shape;521;p2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22" name="Google Shape;522;p2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31" name="Google Shape;531;p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32" name="Google Shape;532;p2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2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35" name="Google Shape;535;p2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43" name="Google Shape;543;p2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44" name="Google Shape;544;p2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Begin by:</a:t>
            </a:r>
            <a:endParaRPr/>
          </a:p>
          <a:p>
            <a:pPr marL="0" lvl="0" indent="0" algn="l" rtl="0">
              <a:spcBef>
                <a:spcPts val="0"/>
              </a:spcBef>
              <a:spcAft>
                <a:spcPts val="0"/>
              </a:spcAft>
              <a:buNone/>
            </a:pPr>
            <a:r>
              <a:rPr lang="en-US"/>
              <a:t>Offering to answer any questions the patient may have related to pregnancy or abortion</a:t>
            </a:r>
            <a:endParaRPr/>
          </a:p>
          <a:p>
            <a:pPr marL="0" lvl="0" indent="0" algn="l" rtl="0">
              <a:spcBef>
                <a:spcPts val="0"/>
              </a:spcBef>
              <a:spcAft>
                <a:spcPts val="0"/>
              </a:spcAft>
              <a:buNone/>
            </a:pPr>
            <a:r>
              <a:rPr lang="en-US"/>
              <a:t>Discuss all options with patient:</a:t>
            </a:r>
            <a:endParaRPr/>
          </a:p>
          <a:p>
            <a:pPr marL="0" lvl="0" indent="0" algn="l" rtl="0">
              <a:spcBef>
                <a:spcPts val="0"/>
              </a:spcBef>
              <a:spcAft>
                <a:spcPts val="0"/>
              </a:spcAft>
              <a:buNone/>
            </a:pPr>
            <a:r>
              <a:rPr lang="en-US"/>
              <a:t>If patient is willing to discuss their feelings, ask open-ended questions in a non-directive manner (i.e. can you say more about what you are feeling?”</a:t>
            </a:r>
            <a:endParaRPr/>
          </a:p>
          <a:p>
            <a:pPr marL="0" lvl="0" indent="0" algn="l" rtl="0">
              <a:spcBef>
                <a:spcPts val="0"/>
              </a:spcBef>
              <a:spcAft>
                <a:spcPts val="0"/>
              </a:spcAft>
              <a:buNone/>
            </a:pPr>
            <a:r>
              <a:rPr lang="en-US"/>
              <a:t>Allow patient to lead conversation as much as possible.</a:t>
            </a:r>
            <a:endParaRPr/>
          </a:p>
          <a:p>
            <a:pPr marL="0" lvl="0" indent="0" algn="l" rtl="0">
              <a:spcBef>
                <a:spcPts val="0"/>
              </a:spcBef>
              <a:spcAft>
                <a:spcPts val="0"/>
              </a:spcAft>
              <a:buNone/>
            </a:pPr>
            <a:r>
              <a:rPr lang="en-US"/>
              <a:t>Validate and normalize their feelings</a:t>
            </a:r>
            <a:endParaRPr/>
          </a:p>
          <a:p>
            <a:pPr marL="0" lvl="0" indent="0" algn="l" rtl="0">
              <a:spcBef>
                <a:spcPts val="0"/>
              </a:spcBef>
              <a:spcAft>
                <a:spcPts val="0"/>
              </a:spcAft>
              <a:buNone/>
            </a:pPr>
            <a:r>
              <a:rPr lang="en-US"/>
              <a:t>If patient wishes, consider the pros and cons of each choice, both in the short and long term.</a:t>
            </a:r>
            <a:endParaRPr/>
          </a:p>
          <a:p>
            <a:pPr marL="0" lvl="0" indent="0" algn="l" rtl="0">
              <a:spcBef>
                <a:spcPts val="0"/>
              </a:spcBef>
              <a:spcAft>
                <a:spcPts val="0"/>
              </a:spcAft>
              <a:buNone/>
            </a:pPr>
            <a:r>
              <a:rPr lang="en-US"/>
              <a:t>Discuss pros and cons in a neutral way, directed by patient concerns and preferences.</a:t>
            </a:r>
            <a:endParaRPr/>
          </a:p>
          <a:p>
            <a:pPr marL="0" lvl="0" indent="0" algn="l" rtl="0">
              <a:spcBef>
                <a:spcPts val="0"/>
              </a:spcBef>
              <a:spcAft>
                <a:spcPts val="0"/>
              </a:spcAft>
              <a:buNone/>
            </a:pPr>
            <a:r>
              <a:rPr lang="en-US"/>
              <a:t>State abortion restrictions may affect how much time the patient has to make a decision about whether or not to get abortion care in-state and the types of options available to them.</a:t>
            </a:r>
            <a:endParaRPr/>
          </a:p>
          <a:p>
            <a:pPr marL="0" lvl="0" indent="0" algn="l" rtl="0">
              <a:spcBef>
                <a:spcPts val="0"/>
              </a:spcBef>
              <a:spcAft>
                <a:spcPts val="0"/>
              </a:spcAft>
              <a:buNone/>
            </a:pPr>
            <a:r>
              <a:rPr lang="en-US"/>
              <a:t>Provide information for what medications, drugs/alcohol, and other environmental exposures may be harmful to a developing pregnancy.</a:t>
            </a:r>
            <a:endParaRPr/>
          </a:p>
          <a:p>
            <a:pPr marL="0" lvl="0" indent="0" algn="l" rtl="0">
              <a:spcBef>
                <a:spcPts val="0"/>
              </a:spcBef>
              <a:spcAft>
                <a:spcPts val="0"/>
              </a:spcAft>
              <a:buNone/>
            </a:pPr>
            <a:r>
              <a:rPr lang="en-US"/>
              <a:t>Recommend prenatal care screenings if needed.</a:t>
            </a:r>
            <a:endParaRPr/>
          </a:p>
          <a:p>
            <a:pPr marL="0" lvl="0" indent="0" algn="l" rtl="0">
              <a:spcBef>
                <a:spcPts val="0"/>
              </a:spcBef>
              <a:spcAft>
                <a:spcPts val="0"/>
              </a:spcAft>
              <a:buNone/>
            </a:pPr>
            <a:r>
              <a:rPr lang="en-US"/>
              <a:t>If additional decision support is needed, refer only to providers who approach patients with full respect for any decision they make (All Options Talkline, 1-888-493-0092).</a:t>
            </a:r>
            <a:endParaRPr/>
          </a:p>
          <a:p>
            <a:pPr marL="0" lvl="0" indent="0" algn="l" rtl="0">
              <a:spcBef>
                <a:spcPts val="0"/>
              </a:spcBef>
              <a:spcAft>
                <a:spcPts val="0"/>
              </a:spcAft>
              <a:buNone/>
            </a:pPr>
            <a:r>
              <a:rPr lang="en-US"/>
              <a:t>You can also encourage your patient to do a reflection exercise over the course of several days before making a follow-up appointment/conversation Like this:</a:t>
            </a:r>
            <a:endParaRPr/>
          </a:p>
          <a:p>
            <a:pPr marL="0" lvl="0" indent="0" algn="l" rtl="0">
              <a:spcBef>
                <a:spcPts val="0"/>
              </a:spcBef>
              <a:spcAft>
                <a:spcPts val="0"/>
              </a:spcAft>
              <a:buNone/>
            </a:pPr>
            <a:r>
              <a:rPr lang="en-US"/>
              <a:t>Spend one day writing a list of all positive and negative feelings about keeping the pregnancy. </a:t>
            </a:r>
            <a:endParaRPr/>
          </a:p>
          <a:p>
            <a:pPr marL="0" lvl="0" indent="0" algn="l" rtl="0">
              <a:spcBef>
                <a:spcPts val="0"/>
              </a:spcBef>
              <a:spcAft>
                <a:spcPts val="0"/>
              </a:spcAft>
              <a:buNone/>
            </a:pPr>
            <a:r>
              <a:rPr lang="en-US"/>
              <a:t>Spend the day with ambivalent feelings, not making any decisions. </a:t>
            </a:r>
            <a:endParaRPr/>
          </a:p>
          <a:p>
            <a:pPr marL="0" lvl="0" indent="0" algn="l" rtl="0">
              <a:spcBef>
                <a:spcPts val="0"/>
              </a:spcBef>
              <a:spcAft>
                <a:spcPts val="0"/>
              </a:spcAft>
              <a:buNone/>
            </a:pPr>
            <a:r>
              <a:rPr lang="en-US"/>
              <a:t>Spend one day writing a list of all positive and negative feelings about not keeping the pregnancy. (Often, one recurrent theme or feeling will emerge to help the patient to make a decision.)</a:t>
            </a:r>
            <a:endParaRPr/>
          </a:p>
          <a:p>
            <a:pPr marL="0" lvl="0" indent="0" algn="l" rtl="0">
              <a:spcBef>
                <a:spcPts val="0"/>
              </a:spcBef>
              <a:spcAft>
                <a:spcPts val="0"/>
              </a:spcAft>
              <a:buNone/>
            </a:pPr>
            <a:endParaRPr/>
          </a:p>
          <a:p>
            <a:pPr marL="0" lvl="0" indent="0" algn="l" rtl="0">
              <a:spcBef>
                <a:spcPts val="0"/>
              </a:spcBef>
              <a:spcAft>
                <a:spcPts val="0"/>
              </a:spcAft>
              <a:buNone/>
            </a:pPr>
            <a:r>
              <a:rPr lang="en-US"/>
              <a:t>There’s also the pregnancy options workbook: https://www.pregnancyoptions.info/pregnancy-options-workbook </a:t>
            </a:r>
            <a:endParaRPr/>
          </a:p>
          <a:p>
            <a:pPr marL="0" lvl="0" indent="0" algn="l" rtl="0">
              <a:spcBef>
                <a:spcPts val="0"/>
              </a:spcBef>
              <a:spcAft>
                <a:spcPts val="0"/>
              </a:spcAft>
              <a:buNone/>
            </a:pPr>
            <a:r>
              <a:rPr lang="en-US"/>
              <a:t>If patient comes to a decision, reassure and encourage them to trust themselves and their choice. Feelings of shame, disappointment, guilt or regret are normal regardless of the decision.</a:t>
            </a:r>
            <a:endParaRPr/>
          </a:p>
        </p:txBody>
      </p:sp>
      <p:sp>
        <p:nvSpPr>
          <p:cNvPr id="546" name="Google Shape;546;p2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47" name="Google Shape;547;p2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24" name="Google Shape;124;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5" name="Google Shape;125;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jump in, we want to give you all a moment to think about your own values. Values clarification exercises are often used in the reproductive health world. They allow us to self-reflect about how our own values impact our opinions and the way we provide care. So let’s take 2 minutes to think about a time that a client made a decision or shared something with you that you did not agree with. How did it feel to be part of that conversation or to hear about that decision? Were you still able to support them and provide care? What was your thought process like in that moment? </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make this is an individual exercise - allowing time for learners to think or write for the next two minutes, and not ask you to report back.</a:t>
            </a:r>
            <a:endParaRPr/>
          </a:p>
          <a:p>
            <a:pPr marL="0" lvl="0" indent="0" algn="l" rtl="0">
              <a:spcBef>
                <a:spcPts val="0"/>
              </a:spcBef>
              <a:spcAft>
                <a:spcPts val="0"/>
              </a:spcAft>
              <a:buNone/>
            </a:pPr>
            <a:endParaRPr/>
          </a:p>
          <a:p>
            <a:pPr marL="0" lvl="0" indent="0" algn="l" rtl="0">
              <a:spcBef>
                <a:spcPts val="0"/>
              </a:spcBef>
              <a:spcAft>
                <a:spcPts val="0"/>
              </a:spcAft>
              <a:buNone/>
            </a:pPr>
            <a:r>
              <a:rPr lang="en-US"/>
              <a:t>[After 2 minutes] Thank you everyone for taking that moment to reflect. Let your reflections serve as a reminder of why we are all here and why we work in this space -- we care about the health and well-being of our patients. We believe everyone deserves access to care and the resources that allow them to have agency over their bodies, lives, and futures. You are allowed to have varied beliefs on abortion - shaped by your identity, lived experiences, and values. We are not here to tell you how to feel. We’re here to help you consider different ways of providing the healthcare that your clients and patients may need. </a:t>
            </a:r>
            <a:endParaRPr/>
          </a:p>
        </p:txBody>
      </p:sp>
      <p:sp>
        <p:nvSpPr>
          <p:cNvPr id="127" name="Google Shape;127;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8" name="Google Shape;128;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57" name="Google Shape;557;p3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58" name="Google Shape;558;p3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Frequently reflect on your biases, assumptions, and values. What scenarios are hard for you and why? Do you want patients to make certain decisions? Why and for whom do you feel that way? Work to mitigate those biases when you provide options counseling.</a:t>
            </a:r>
            <a:endParaRPr/>
          </a:p>
          <a:p>
            <a:pPr marL="0" lvl="0" indent="0" algn="l" rtl="0">
              <a:spcBef>
                <a:spcPts val="0"/>
              </a:spcBef>
              <a:spcAft>
                <a:spcPts val="0"/>
              </a:spcAft>
              <a:buNone/>
            </a:pPr>
            <a:r>
              <a:rPr lang="en-US"/>
              <a:t>The patient has “the answer,” not you. Only the patient knows the right decision for themselves and their family.</a:t>
            </a:r>
            <a:endParaRPr/>
          </a:p>
          <a:p>
            <a:pPr marL="0" lvl="0" indent="0" algn="l" rtl="0">
              <a:spcBef>
                <a:spcPts val="0"/>
              </a:spcBef>
              <a:spcAft>
                <a:spcPts val="0"/>
              </a:spcAft>
              <a:buNone/>
            </a:pPr>
            <a:r>
              <a:rPr lang="en-US"/>
              <a:t>Seek to understand how the patient is doing, their feelings and beliefs. Ask open-ended questions in a non-directive manner to help the patient explore their feelings and preferences (i.e. “can you say more about what you are feeling?”). Keep in mind, not all patients will feel comfortable sharing their true feelings.</a:t>
            </a:r>
            <a:endParaRPr/>
          </a:p>
          <a:p>
            <a:pPr marL="0" lvl="0" indent="0" algn="l" rtl="0">
              <a:spcBef>
                <a:spcPts val="0"/>
              </a:spcBef>
              <a:spcAft>
                <a:spcPts val="0"/>
              </a:spcAft>
              <a:buNone/>
            </a:pPr>
            <a:r>
              <a:rPr lang="en-US"/>
              <a:t>Affirm that the patient’s choice not to be a parent now is not the same as choosing not to be a parent in the future. </a:t>
            </a:r>
            <a:endParaRPr/>
          </a:p>
        </p:txBody>
      </p:sp>
      <p:sp>
        <p:nvSpPr>
          <p:cNvPr id="560" name="Google Shape;560;p3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61" name="Google Shape;561;p3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69" name="Google Shape;569;p3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70" name="Google Shape;570;p3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3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 to the pregnancy, not the baby.</a:t>
            </a:r>
            <a:endParaRPr/>
          </a:p>
          <a:p>
            <a:pPr marL="0" lvl="0" indent="0" algn="l" rtl="0">
              <a:spcBef>
                <a:spcPts val="0"/>
              </a:spcBef>
              <a:spcAft>
                <a:spcPts val="0"/>
              </a:spcAft>
              <a:buNone/>
            </a:pPr>
            <a:r>
              <a:rPr lang="en-US"/>
              <a:t>Ask about other supports in the patient’s life.</a:t>
            </a:r>
            <a:endParaRPr/>
          </a:p>
          <a:p>
            <a:pPr marL="0" lvl="0" indent="0" algn="l" rtl="0">
              <a:spcBef>
                <a:spcPts val="0"/>
              </a:spcBef>
              <a:spcAft>
                <a:spcPts val="0"/>
              </a:spcAft>
              <a:buNone/>
            </a:pPr>
            <a:r>
              <a:rPr lang="en-US"/>
              <a:t>Express your gratitude to the patient for sharing their feelings and coming to you for support. </a:t>
            </a:r>
            <a:endParaRPr/>
          </a:p>
          <a:p>
            <a:pPr marL="0" lvl="0" indent="0" algn="l" rtl="0">
              <a:spcBef>
                <a:spcPts val="0"/>
              </a:spcBef>
              <a:spcAft>
                <a:spcPts val="0"/>
              </a:spcAft>
              <a:buNone/>
            </a:pPr>
            <a:r>
              <a:rPr lang="en-US"/>
              <a:t>The patient may not come to a decision at the end of the visit or be ready to discuss options at this time. Offer written information on all options for them to read on their own. Offer to schedule a timely follow-up appointment or phone call.</a:t>
            </a:r>
            <a:endParaRPr/>
          </a:p>
          <a:p>
            <a:pPr marL="0" lvl="0" indent="0" algn="l" rtl="0">
              <a:spcBef>
                <a:spcPts val="0"/>
              </a:spcBef>
              <a:spcAft>
                <a:spcPts val="0"/>
              </a:spcAft>
              <a:buNone/>
            </a:pPr>
            <a:r>
              <a:rPr lang="en-US"/>
              <a:t>Research shows that people who decide to have an abortion are just as sure as those who choose to continue their pregnancy, and that much of the stress that comes with having an abortion can be attributed to the barriers people face in obtaining care.</a:t>
            </a:r>
            <a:endParaRPr/>
          </a:p>
          <a:p>
            <a:pPr marL="0" lvl="0" indent="0" algn="l" rtl="0">
              <a:spcBef>
                <a:spcPts val="0"/>
              </a:spcBef>
              <a:spcAft>
                <a:spcPts val="0"/>
              </a:spcAft>
              <a:buNone/>
            </a:pPr>
            <a:r>
              <a:rPr lang="en-US"/>
              <a:t>Remember, state restrictions on abortion will impact how much time the patient has to make a decision about whether or not to get abortion care, where they can go, and the types of care options available.</a:t>
            </a:r>
            <a:endParaRPr/>
          </a:p>
        </p:txBody>
      </p:sp>
      <p:sp>
        <p:nvSpPr>
          <p:cNvPr id="572" name="Google Shape;572;p3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73" name="Google Shape;573;p3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81" name="Google Shape;581;p3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82" name="Google Shape;582;p3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3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*Optional Slide: If you want to provide more training on counseling and communication skills, offer the OARS model as a framework.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Talk through the OARS framework using the notes on this job aid: https://rhntc.org/sites/default/files/resources/rhntc_oars_model_job_aid_12-20-2021.pdf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After, watch a video clip (link below, starting on 9 minutes 24 seconds) and discuss how the counselor used (or did not use) elements of the OARS model. </a:t>
            </a:r>
            <a:endParaRPr/>
          </a:p>
          <a:p>
            <a:pPr marL="0" lvl="0" indent="0" algn="l" rtl="0">
              <a:spcBef>
                <a:spcPts val="0"/>
              </a:spcBef>
              <a:spcAft>
                <a:spcPts val="0"/>
              </a:spcAft>
              <a:buNone/>
            </a:pPr>
            <a:r>
              <a:rPr lang="en-US"/>
              <a:t>Ask the group: </a:t>
            </a:r>
            <a:endParaRPr/>
          </a:p>
          <a:p>
            <a:pPr marL="0" lvl="0" indent="0" algn="l" rtl="0">
              <a:spcBef>
                <a:spcPts val="0"/>
              </a:spcBef>
              <a:spcAft>
                <a:spcPts val="0"/>
              </a:spcAft>
              <a:buNone/>
            </a:pPr>
            <a:r>
              <a:rPr lang="en-US"/>
              <a:t>How did the counselor use elements of the OARS model? How did they not use elements of this model?</a:t>
            </a:r>
            <a:endParaRPr/>
          </a:p>
          <a:p>
            <a:pPr marL="0" lvl="0" indent="0" algn="l" rtl="0">
              <a:spcBef>
                <a:spcPts val="0"/>
              </a:spcBef>
              <a:spcAft>
                <a:spcPts val="0"/>
              </a:spcAft>
              <a:buNone/>
            </a:pPr>
            <a:r>
              <a:rPr lang="en-US"/>
              <a:t>Do you have any suggestions for approaching the counseling differently? </a:t>
            </a:r>
            <a:endParaRPr/>
          </a:p>
          <a:p>
            <a:pPr marL="0" lvl="0" indent="0" algn="l" rtl="0">
              <a:spcBef>
                <a:spcPts val="0"/>
              </a:spcBef>
              <a:spcAft>
                <a:spcPts val="0"/>
              </a:spcAft>
              <a:buNone/>
            </a:pPr>
            <a:endParaRPr/>
          </a:p>
          <a:p>
            <a:pPr marL="0" lvl="0" indent="0" algn="l" rtl="0">
              <a:spcBef>
                <a:spcPts val="0"/>
              </a:spcBef>
              <a:spcAft>
                <a:spcPts val="0"/>
              </a:spcAft>
              <a:buNone/>
            </a:pPr>
            <a:r>
              <a:rPr lang="en-US"/>
              <a:t>https://www.innovating-education.org/2016/03/informed-consent-decision-assessment-and-counseling-in-abortion-care-2/ </a:t>
            </a:r>
            <a:endParaRPr/>
          </a:p>
        </p:txBody>
      </p:sp>
      <p:sp>
        <p:nvSpPr>
          <p:cNvPr id="584" name="Google Shape;584;p3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85" name="Google Shape;585;p3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94" name="Google Shape;594;p3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95" name="Google Shape;595;p3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3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OPTIONAL: Randomly assign pairs in breakout rooms for this exercise if you are on Zoom, otherwise for people to pair up. </a:t>
            </a:r>
            <a:endParaRPr/>
          </a:p>
          <a:p>
            <a:pPr marL="0" lvl="0" indent="0" algn="l" rtl="0">
              <a:spcBef>
                <a:spcPts val="0"/>
              </a:spcBef>
              <a:spcAft>
                <a:spcPts val="0"/>
              </a:spcAft>
              <a:buNone/>
            </a:pPr>
            <a:endParaRPr/>
          </a:p>
          <a:p>
            <a:pPr marL="0" lvl="0" indent="0" algn="l" rtl="0">
              <a:spcBef>
                <a:spcPts val="0"/>
              </a:spcBef>
              <a:spcAft>
                <a:spcPts val="0"/>
              </a:spcAft>
              <a:buNone/>
            </a:pPr>
            <a:r>
              <a:rPr lang="en-US"/>
              <a:t>Give each pair about 2-5 minutes each for this exercise. Bring everyone back together and ask the group about ways in which their clinician broke the news that seemed helpful (body language, affirming language, resources shared, empathy, etc)</a:t>
            </a:r>
            <a:endParaRPr/>
          </a:p>
        </p:txBody>
      </p:sp>
      <p:sp>
        <p:nvSpPr>
          <p:cNvPr id="597" name="Google Shape;597;p3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98" name="Google Shape;598;p3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10" name="Google Shape;610;p3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11" name="Google Shape;611;p3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OPTIONAL: You can work through this video series and discussion guide to conduct a facilitated discussion on effective client-centered counseling from the Reproductive Health National Training Center. Three video scenarios illustrate the decision-making process when a patient receives a positive pregnancy test result. Following each scenario, experts analyze the counseling and offer commentary. </a:t>
            </a:r>
            <a:endParaRPr/>
          </a:p>
          <a:p>
            <a:pPr marL="0" lvl="0" indent="0" algn="l" rtl="0">
              <a:spcBef>
                <a:spcPts val="0"/>
              </a:spcBef>
              <a:spcAft>
                <a:spcPts val="0"/>
              </a:spcAft>
              <a:buNone/>
            </a:pPr>
            <a:endParaRPr/>
          </a:p>
          <a:p>
            <a:pPr marL="0" lvl="0" indent="0" algn="l" rtl="0">
              <a:spcBef>
                <a:spcPts val="0"/>
              </a:spcBef>
              <a:spcAft>
                <a:spcPts val="0"/>
              </a:spcAft>
              <a:buNone/>
            </a:pPr>
            <a:r>
              <a:rPr lang="en-US"/>
              <a:t>Video: https://rhntc.org/resources/exploring-all-options-pregnancy-counseling-without-bias-video</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Discussion guide: https://rhntc.org/sites/default/files/resources/2017-10/fpntc_expl_all_options2016.pdf</a:t>
            </a:r>
            <a:endParaRPr/>
          </a:p>
        </p:txBody>
      </p:sp>
      <p:sp>
        <p:nvSpPr>
          <p:cNvPr id="613" name="Google Shape;613;p3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14" name="Google Shape;614;p3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26" name="Google Shape;626;p3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27" name="Google Shape;627;p3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OPTIONAL: You can work through this video series and discussion guide to conduct a facilitated discussion on effective client-centered counseling from the Reproductive Health National Training Center. Three video scenarios illustrate the decision-making process when a patient receives a positive pregnancy test result. Following each scenario, experts analyze the counseling and offer commentary. </a:t>
            </a:r>
            <a:endParaRPr/>
          </a:p>
          <a:p>
            <a:pPr marL="0" lvl="0" indent="0" algn="l" rtl="0">
              <a:spcBef>
                <a:spcPts val="0"/>
              </a:spcBef>
              <a:spcAft>
                <a:spcPts val="0"/>
              </a:spcAft>
              <a:buNone/>
            </a:pPr>
            <a:endParaRPr/>
          </a:p>
          <a:p>
            <a:pPr marL="0" lvl="0" indent="0" algn="l" rtl="0">
              <a:spcBef>
                <a:spcPts val="0"/>
              </a:spcBef>
              <a:spcAft>
                <a:spcPts val="0"/>
              </a:spcAft>
              <a:buNone/>
            </a:pPr>
            <a:r>
              <a:rPr lang="en-US"/>
              <a:t>Video: https://rhntc.org/resources/exploring-all-options-pregnancy-counseling-without-bias-video</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Discussion guide: https://rhntc.org/sites/default/files/resources/2017-10/fpntc_expl_all_options2016.pdf</a:t>
            </a:r>
            <a:endParaRPr/>
          </a:p>
        </p:txBody>
      </p:sp>
      <p:sp>
        <p:nvSpPr>
          <p:cNvPr id="629" name="Google Shape;629;p3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30" name="Google Shape;630;p3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47" name="Google Shape;647;p3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48" name="Google Shape;648;p3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3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All-Options has resources and a self-paced course and trainings you can bring to your staff virtually or in-person:</a:t>
            </a:r>
            <a:endParaRPr/>
          </a:p>
          <a:p>
            <a:pPr marL="0" lvl="0" indent="0" algn="l" rtl="0">
              <a:spcBef>
                <a:spcPts val="0"/>
              </a:spcBef>
              <a:spcAft>
                <a:spcPts val="0"/>
              </a:spcAft>
              <a:buNone/>
            </a:pPr>
            <a:r>
              <a:rPr lang="en-US"/>
              <a:t>https://all-options-selfpacedpow.thinkific.com/collections</a:t>
            </a:r>
            <a:endParaRPr/>
          </a:p>
          <a:p>
            <a:pPr marL="0" lvl="0" indent="0" algn="l" rtl="0">
              <a:spcBef>
                <a:spcPts val="0"/>
              </a:spcBef>
              <a:spcAft>
                <a:spcPts val="0"/>
              </a:spcAft>
              <a:buNone/>
            </a:pPr>
            <a:r>
              <a:rPr lang="en-US"/>
              <a:t>https://www.all-options.org/trainings-tools/</a:t>
            </a:r>
            <a:endParaRPr/>
          </a:p>
          <a:p>
            <a:pPr marL="0" lvl="0" indent="0" algn="l" rtl="0">
              <a:spcBef>
                <a:spcPts val="0"/>
              </a:spcBef>
              <a:spcAft>
                <a:spcPts val="0"/>
              </a:spcAft>
              <a:buNone/>
            </a:pPr>
            <a:endParaRPr/>
          </a:p>
          <a:p>
            <a:pPr marL="0" lvl="0" indent="0" algn="l" rtl="0">
              <a:spcBef>
                <a:spcPts val="0"/>
              </a:spcBef>
              <a:spcAft>
                <a:spcPts val="0"/>
              </a:spcAft>
              <a:buNone/>
            </a:pPr>
            <a:r>
              <a:rPr lang="en-US"/>
              <a:t>All-Options Resource Page: https://www.all-options.org/resources/</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access the practice guide for all-options pregnancy counseling from Provide here: https://www.providecare.org/resources/practice-guide-for-all-options-pregnancy/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RHAP has resources to support options counseling, including our early abortion options fact sheet: https://www.reproductiveaccess.org/resource/early-abortion-options/</a:t>
            </a:r>
            <a:endParaRPr/>
          </a:p>
          <a:p>
            <a:pPr marL="0" lvl="0" indent="0" algn="l" rtl="0">
              <a:spcBef>
                <a:spcPts val="0"/>
              </a:spcBef>
              <a:spcAft>
                <a:spcPts val="0"/>
              </a:spcAft>
              <a:buNone/>
            </a:pPr>
            <a:r>
              <a:rPr lang="en-US"/>
              <a:t>and options counseling model: https://www.reproductiveaccess.org/resource/pregnancy-options-counseling-model/</a:t>
            </a:r>
            <a:endParaRPr/>
          </a:p>
        </p:txBody>
      </p:sp>
      <p:sp>
        <p:nvSpPr>
          <p:cNvPr id="650" name="Google Shape;650;p3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51" name="Google Shape;651;p3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37: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8" name="Google Shape;138;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9" name="Google Shape;139;p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ground ourselves, let’s begin by understanding reproductive justice, reproductive autonomy, and how these principles relate to options counseling. </a:t>
            </a:r>
            <a:endParaRPr/>
          </a:p>
          <a:p>
            <a:pPr marL="0" lvl="0" indent="0" algn="l" rtl="0">
              <a:spcBef>
                <a:spcPts val="0"/>
              </a:spcBef>
              <a:spcAft>
                <a:spcPts val="0"/>
              </a:spcAft>
              <a:buNone/>
            </a:pPr>
            <a:endParaRPr/>
          </a:p>
          <a:p>
            <a:pPr marL="0" lvl="0" indent="0" algn="l" rtl="0">
              <a:spcBef>
                <a:spcPts val="0"/>
              </a:spcBef>
              <a:spcAft>
                <a:spcPts val="0"/>
              </a:spcAft>
              <a:buNone/>
            </a:pPr>
            <a:r>
              <a:rPr lang="en-US"/>
              <a:t>Reproductive justice links reproductive rights with the social, political, and economic inequalities that affect a person’s / community’s ability to access reproductive health care services, to exercise when and whether to have kids, and to parent their kids in safe, dignified environments. </a:t>
            </a:r>
            <a:endParaRPr/>
          </a:p>
          <a:p>
            <a:pPr marL="0" lvl="0" indent="0" algn="l" rtl="0">
              <a:spcBef>
                <a:spcPts val="0"/>
              </a:spcBef>
              <a:spcAft>
                <a:spcPts val="0"/>
              </a:spcAft>
              <a:buNone/>
            </a:pPr>
            <a:endParaRPr/>
          </a:p>
          <a:p>
            <a:pPr marL="0" lvl="0" indent="0" algn="l" rtl="0">
              <a:spcBef>
                <a:spcPts val="0"/>
              </a:spcBef>
              <a:spcAft>
                <a:spcPts val="0"/>
              </a:spcAft>
              <a:buNone/>
            </a:pPr>
            <a:r>
              <a:rPr lang="en-US"/>
              <a:t>Reproductive justice was coined in 1994, by a group of black female activists that grew frustrated with the limitations of the pro choice movement – reflecting on the minimal choices Black women and other people of color experienced. They knew that the world needed a framework for understanding the lived and intersectional experiences of women of color and low-income women: one that centered on bodily autonomy and improving the policies and systems for people to exercise decision-making power over their bodies and reproductive lives. </a:t>
            </a:r>
            <a:endParaRPr/>
          </a:p>
          <a:p>
            <a:pPr marL="0" lvl="0" indent="0" algn="l" rtl="0">
              <a:spcBef>
                <a:spcPts val="0"/>
              </a:spcBef>
              <a:spcAft>
                <a:spcPts val="0"/>
              </a:spcAft>
              <a:buNone/>
            </a:pPr>
            <a:endParaRPr/>
          </a:p>
          <a:p>
            <a:pPr marL="0" lvl="0" indent="0" algn="l" rtl="0">
              <a:spcBef>
                <a:spcPts val="0"/>
              </a:spcBef>
              <a:spcAft>
                <a:spcPts val="0"/>
              </a:spcAft>
              <a:buNone/>
            </a:pPr>
            <a:r>
              <a:rPr lang="en-US"/>
              <a:t>Reproductive health and rights are limited by the “pro-choice” framework, because many people may have no “choice” at all. Individual pregnancy experiences are shaped by structural forces that impact people differently due to their race, gender, class, sexual orientation, geography, immigration status, and age. Not all patients have the same access to care or the same ability to realize their reproductive autonomy. So in order to provide people with accurate and comprehensive information about the resources available to them, we must recognize the factors that create and perpetuate reproductive oppression, and how they intersect to create obstacles that limit people’s autonomy and access to care. </a:t>
            </a:r>
            <a:endParaRPr/>
          </a:p>
          <a:p>
            <a:pPr marL="0" lvl="0" indent="0" algn="l" rtl="0">
              <a:spcBef>
                <a:spcPts val="0"/>
              </a:spcBef>
              <a:spcAft>
                <a:spcPts val="0"/>
              </a:spcAft>
              <a:buNone/>
            </a:pPr>
            <a:endParaRPr/>
          </a:p>
          <a:p>
            <a:pPr marL="0" lvl="0" indent="0" algn="l" rtl="0">
              <a:spcBef>
                <a:spcPts val="0"/>
              </a:spcBef>
              <a:spcAft>
                <a:spcPts val="0"/>
              </a:spcAft>
              <a:buNone/>
            </a:pPr>
            <a:r>
              <a:rPr lang="en-US"/>
              <a:t>References:</a:t>
            </a:r>
            <a:endParaRPr/>
          </a:p>
          <a:p>
            <a:pPr marL="0" lvl="0" indent="0" algn="l" rtl="0">
              <a:spcBef>
                <a:spcPts val="0"/>
              </a:spcBef>
              <a:spcAft>
                <a:spcPts val="0"/>
              </a:spcAft>
              <a:buNone/>
            </a:pPr>
            <a:r>
              <a:rPr lang="en-US"/>
              <a:t>https://blackrj.org/our-issues/reproductive-justice/</a:t>
            </a:r>
            <a:endParaRPr/>
          </a:p>
          <a:p>
            <a:pPr marL="0" lvl="0" indent="0" algn="l" rtl="0">
              <a:spcBef>
                <a:spcPts val="0"/>
              </a:spcBef>
              <a:spcAft>
                <a:spcPts val="0"/>
              </a:spcAft>
              <a:buNone/>
            </a:pPr>
            <a:r>
              <a:rPr lang="en-US"/>
              <a:t>https://www.sistersong.net/reproductive-justice</a:t>
            </a:r>
            <a:endParaRPr/>
          </a:p>
          <a:p>
            <a:pPr marL="0" lvl="0" indent="0" algn="l" rtl="0">
              <a:spcBef>
                <a:spcPts val="0"/>
              </a:spcBef>
              <a:spcAft>
                <a:spcPts val="0"/>
              </a:spcAft>
              <a:buNone/>
            </a:pPr>
            <a:r>
              <a:rPr lang="en-US"/>
              <a:t>https://www1.nyc.gov/site/doh/health/health-topics/sexual-reproductive-justice-nyc.page </a:t>
            </a:r>
            <a:endParaRPr/>
          </a:p>
          <a:p>
            <a:pPr marL="0" lvl="0" indent="0" algn="l" rtl="0">
              <a:spcBef>
                <a:spcPts val="0"/>
              </a:spcBef>
              <a:spcAft>
                <a:spcPts val="0"/>
              </a:spcAft>
              <a:buNone/>
            </a:pPr>
            <a:r>
              <a:rPr lang="en-US"/>
              <a:t>https://www.law.berkeley.edu/php-programs/courses/fileDL.php?fID=4051 </a:t>
            </a:r>
            <a:endParaRPr/>
          </a:p>
        </p:txBody>
      </p:sp>
      <p:sp>
        <p:nvSpPr>
          <p:cNvPr id="141" name="Google Shape;141;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2" name="Google Shape;142;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1" name="Google Shape;151;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2" name="Google Shape;152;p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Much of what we have learned in family planning care focuses on unintended pregnancies. But we want to encourage clinicians to replace unintended pregnancy with concepts better aligned with reproductive autonomy. </a:t>
            </a:r>
            <a:endParaRPr/>
          </a:p>
          <a:p>
            <a:pPr marL="0" lvl="0" indent="0" algn="l" rtl="0">
              <a:spcBef>
                <a:spcPts val="0"/>
              </a:spcBef>
              <a:spcAft>
                <a:spcPts val="0"/>
              </a:spcAft>
              <a:buNone/>
            </a:pPr>
            <a:endParaRPr/>
          </a:p>
          <a:p>
            <a:pPr marL="0" lvl="0" indent="0" algn="l" rtl="0">
              <a:spcBef>
                <a:spcPts val="0"/>
              </a:spcBef>
              <a:spcAft>
                <a:spcPts val="0"/>
              </a:spcAft>
              <a:buNone/>
            </a:pPr>
            <a:r>
              <a:rPr lang="en-US"/>
              <a:t>Although researchers have been measuring unintended pregnancy for decades, this approach to categorizing pregnancy desires does not capture the complexity of people’s desires, experiences, contexts, and preferences. What’s important is that we improve access and opportunities for people to make their own decisions related to their reproduction and bodies – whether or not people want to use contraception, to have an abortion, or to get pregnant and carry a pregnancy. It’s not just about free choice, it’s about power to control decisions and act on one’s desires to control reproduction.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Unintended Pregnancy Information if the Audience Wants More Context</a:t>
            </a:r>
            <a:endParaRPr/>
          </a:p>
          <a:p>
            <a:pPr marL="0" lvl="0" indent="0" algn="l" rtl="0">
              <a:spcBef>
                <a:spcPts val="0"/>
              </a:spcBef>
              <a:spcAft>
                <a:spcPts val="0"/>
              </a:spcAft>
              <a:buNone/>
            </a:pPr>
            <a:endParaRPr/>
          </a:p>
          <a:p>
            <a:pPr marL="0" lvl="0" indent="0" algn="l" rtl="0">
              <a:spcBef>
                <a:spcPts val="0"/>
              </a:spcBef>
              <a:spcAft>
                <a:spcPts val="0"/>
              </a:spcAft>
              <a:buNone/>
            </a:pPr>
            <a:r>
              <a:rPr lang="en-US"/>
              <a:t>Definitions</a:t>
            </a:r>
            <a:endParaRPr/>
          </a:p>
          <a:p>
            <a:pPr marL="0" lvl="0" indent="0" algn="l" rtl="0">
              <a:spcBef>
                <a:spcPts val="0"/>
              </a:spcBef>
              <a:spcAft>
                <a:spcPts val="0"/>
              </a:spcAft>
              <a:buNone/>
            </a:pPr>
            <a:endParaRPr/>
          </a:p>
          <a:p>
            <a:pPr marL="0" lvl="0" indent="0" algn="l" rtl="0">
              <a:spcBef>
                <a:spcPts val="0"/>
              </a:spcBef>
              <a:spcAft>
                <a:spcPts val="0"/>
              </a:spcAft>
              <a:buNone/>
            </a:pPr>
            <a:r>
              <a:rPr lang="en-US"/>
              <a:t>Unintended pregnancy is one that occurred when someone wanted to become pregnant in the future, but not at the time they became pregnant (wanted later/mistimed) or one that occurred when they did not want to become pregnant then or at any time in the future (unwanted). </a:t>
            </a:r>
            <a:endParaRPr/>
          </a:p>
          <a:p>
            <a:pPr marL="0" lvl="0" indent="0" algn="l" rtl="0">
              <a:spcBef>
                <a:spcPts val="0"/>
              </a:spcBef>
              <a:spcAft>
                <a:spcPts val="0"/>
              </a:spcAft>
              <a:buNone/>
            </a:pPr>
            <a:endParaRPr/>
          </a:p>
          <a:p>
            <a:pPr marL="0" lvl="0" indent="0" algn="l" rtl="0">
              <a:spcBef>
                <a:spcPts val="0"/>
              </a:spcBef>
              <a:spcAft>
                <a:spcPts val="0"/>
              </a:spcAft>
              <a:buNone/>
            </a:pPr>
            <a:r>
              <a:rPr lang="en-US"/>
              <a:t>All other pregnancies are often termed intended, including those desired at the time they occurred or were wanted sooner than they occurred.</a:t>
            </a:r>
            <a:endParaRPr/>
          </a:p>
          <a:p>
            <a:pPr marL="0" lvl="0" indent="0" algn="l" rtl="0">
              <a:spcBef>
                <a:spcPts val="0"/>
              </a:spcBef>
              <a:spcAft>
                <a:spcPts val="0"/>
              </a:spcAft>
              <a:buNone/>
            </a:pPr>
            <a:endParaRPr/>
          </a:p>
          <a:p>
            <a:pPr marL="0" lvl="0" indent="0" algn="l" rtl="0">
              <a:spcBef>
                <a:spcPts val="0"/>
              </a:spcBef>
              <a:spcAft>
                <a:spcPts val="0"/>
              </a:spcAft>
              <a:buNone/>
            </a:pPr>
            <a:r>
              <a:rPr lang="en-US"/>
              <a:t>Pregnancies to those who are indifferent or unsure about desires to become pregnant are typically combined with pregnancies that were wanted then or sooner. Intended pregnancy does not necessarily mean they had an expressed intention or plan to become pregnant. </a:t>
            </a:r>
            <a:endParaRPr/>
          </a:p>
          <a:p>
            <a:pPr marL="0" lvl="0" indent="0" algn="l" rtl="0">
              <a:spcBef>
                <a:spcPts val="0"/>
              </a:spcBef>
              <a:spcAft>
                <a:spcPts val="0"/>
              </a:spcAft>
              <a:buNone/>
            </a:pPr>
            <a:endParaRPr/>
          </a:p>
          <a:p>
            <a:pPr marL="0" lvl="0" indent="0" algn="l" rtl="0">
              <a:spcBef>
                <a:spcPts val="0"/>
              </a:spcBef>
              <a:spcAft>
                <a:spcPts val="0"/>
              </a:spcAft>
              <a:buNone/>
            </a:pPr>
            <a:r>
              <a:rPr lang="en-US"/>
              <a:t>45% of all pregnancies in the US are unintended.</a:t>
            </a:r>
            <a:endParaRPr/>
          </a:p>
          <a:p>
            <a:pPr marL="0" lvl="0" indent="0" algn="l" rtl="0">
              <a:spcBef>
                <a:spcPts val="0"/>
              </a:spcBef>
              <a:spcAft>
                <a:spcPts val="0"/>
              </a:spcAft>
              <a:buNone/>
            </a:pPr>
            <a:r>
              <a:rPr lang="en-US"/>
              <a:t>Mistimed pregnancies (or wanted later) refer to those who did not want to become pregnant at the time the pregnancy occurred, but did want to become pregnant at some point in the future.</a:t>
            </a:r>
            <a:endParaRPr/>
          </a:p>
          <a:p>
            <a:pPr marL="0" lvl="0" indent="0" algn="l" rtl="0">
              <a:spcBef>
                <a:spcPts val="0"/>
              </a:spcBef>
              <a:spcAft>
                <a:spcPts val="0"/>
              </a:spcAft>
              <a:buNone/>
            </a:pPr>
            <a:r>
              <a:rPr lang="en-US"/>
              <a:t>Unwanted pregnancies refer to those who did not want to become pregnant then or at any time in the future.</a:t>
            </a:r>
            <a:endParaRPr/>
          </a:p>
          <a:p>
            <a:pPr marL="0" lvl="0" indent="0" algn="l" rtl="0">
              <a:spcBef>
                <a:spcPts val="0"/>
              </a:spcBef>
              <a:spcAft>
                <a:spcPts val="0"/>
              </a:spcAft>
              <a:buNone/>
            </a:pPr>
            <a:r>
              <a:rPr lang="en-US"/>
              <a:t>Among women of reproductive age who are not looking to get pregnant but could (no sterilization/hysterectomy), 86% report using a method of contraception</a:t>
            </a:r>
            <a:endParaRPr/>
          </a:p>
          <a:p>
            <a:pPr marL="0" lvl="0" indent="0" algn="l" rtl="0">
              <a:spcBef>
                <a:spcPts val="0"/>
              </a:spcBef>
              <a:spcAft>
                <a:spcPts val="0"/>
              </a:spcAft>
              <a:buNone/>
            </a:pPr>
            <a:r>
              <a:rPr lang="en-US"/>
              <a:t>Forty-six percent of women who have unintended pregnancies report using a contraceptive method during the month they became pregnant, although only 5% reported consistent use (41% inconsistent use).</a:t>
            </a:r>
            <a:endParaRPr/>
          </a:p>
          <a:p>
            <a:pPr marL="0" lvl="0" indent="0" algn="l" rtl="0">
              <a:spcBef>
                <a:spcPts val="0"/>
              </a:spcBef>
              <a:spcAft>
                <a:spcPts val="0"/>
              </a:spcAft>
              <a:buNone/>
            </a:pPr>
            <a:r>
              <a:rPr lang="en-US"/>
              <a:t>In 2011, 42% of unintended pregnancies resulted in abortion</a:t>
            </a:r>
            <a:endParaRPr/>
          </a:p>
          <a:p>
            <a:pPr marL="0" lvl="0" indent="0" algn="l" rtl="0">
              <a:spcBef>
                <a:spcPts val="0"/>
              </a:spcBef>
              <a:spcAft>
                <a:spcPts val="0"/>
              </a:spcAft>
              <a:buNone/>
            </a:pPr>
            <a:endParaRPr/>
          </a:p>
          <a:p>
            <a:pPr marL="0" lvl="0" indent="0" algn="l" rtl="0">
              <a:spcBef>
                <a:spcPts val="0"/>
              </a:spcBef>
              <a:spcAft>
                <a:spcPts val="0"/>
              </a:spcAft>
              <a:buNone/>
            </a:pPr>
            <a:r>
              <a:rPr lang="en-US"/>
              <a:t>Structural inequities in unintended pregnancies</a:t>
            </a:r>
            <a:endParaRPr/>
          </a:p>
          <a:p>
            <a:pPr marL="0" lvl="0" indent="0" algn="l" rtl="0">
              <a:spcBef>
                <a:spcPts val="0"/>
              </a:spcBef>
              <a:spcAft>
                <a:spcPts val="0"/>
              </a:spcAft>
              <a:buNone/>
            </a:pPr>
            <a:endParaRPr/>
          </a:p>
          <a:p>
            <a:pPr marL="0" lvl="0" indent="0" algn="l" rtl="0">
              <a:spcBef>
                <a:spcPts val="0"/>
              </a:spcBef>
              <a:spcAft>
                <a:spcPts val="0"/>
              </a:spcAft>
              <a:buNone/>
            </a:pPr>
            <a:r>
              <a:rPr lang="en-US"/>
              <a:t>Unintended pregnancy is increasingly concentrated among low-income women: income less than 200% of federal poverty level</a:t>
            </a:r>
            <a:endParaRPr/>
          </a:p>
          <a:p>
            <a:pPr marL="0" lvl="0" indent="0" algn="l" rtl="0">
              <a:spcBef>
                <a:spcPts val="0"/>
              </a:spcBef>
              <a:spcAft>
                <a:spcPts val="0"/>
              </a:spcAft>
              <a:buNone/>
            </a:pPr>
            <a:r>
              <a:rPr lang="en-US"/>
              <a:t>Higher among women ages 18-24 and women of color; lowest among higher income women, white women, and college graduates</a:t>
            </a:r>
            <a:endParaRPr/>
          </a:p>
          <a:p>
            <a:pPr marL="0" lvl="0" indent="0" algn="l" rtl="0">
              <a:spcBef>
                <a:spcPts val="0"/>
              </a:spcBef>
              <a:spcAft>
                <a:spcPts val="0"/>
              </a:spcAft>
              <a:buNone/>
            </a:pPr>
            <a:r>
              <a:rPr lang="en-US"/>
              <a:t>People with less access to financial resources, education, and employment opportunities may have more difficulty paying for contraception or accessing services to obtain contraception – including publicly funded services like Title X and FQHCs, without which they are at a higher risk of unwanted, unintended, or mistimed pregnancies.</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not everyone wants to use contraception and people can still get pregnant while using contraception.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References:</a:t>
            </a:r>
            <a:endParaRPr/>
          </a:p>
          <a:p>
            <a:pPr marL="0" lvl="0" indent="0" algn="l" rtl="0">
              <a:spcBef>
                <a:spcPts val="0"/>
              </a:spcBef>
              <a:spcAft>
                <a:spcPts val="0"/>
              </a:spcAft>
              <a:buNone/>
            </a:pPr>
            <a:r>
              <a:rPr lang="en-US"/>
              <a:t>Finer LB and Zolna MR, Declines in Unintended Pregnancy in the United States, 2008–2011; The New England Journal of Medicine 2016, 374(9):843-52.</a:t>
            </a:r>
            <a:endParaRPr/>
          </a:p>
          <a:p>
            <a:pPr marL="0" lvl="0" indent="0" algn="l" rtl="0">
              <a:spcBef>
                <a:spcPts val="0"/>
              </a:spcBef>
              <a:spcAft>
                <a:spcPts val="0"/>
              </a:spcAft>
              <a:buNone/>
            </a:pPr>
            <a:r>
              <a:rPr lang="en-US"/>
              <a:t>https://www.guttmacher.org/fact-sheet/unintended-pregnancy-united-states </a:t>
            </a:r>
            <a:endParaRPr/>
          </a:p>
          <a:p>
            <a:pPr marL="0" lvl="0" indent="0" algn="l" rtl="0">
              <a:spcBef>
                <a:spcPts val="0"/>
              </a:spcBef>
              <a:spcAft>
                <a:spcPts val="0"/>
              </a:spcAft>
              <a:buNone/>
            </a:pPr>
            <a:r>
              <a:rPr lang="en-US"/>
              <a:t>https://www.ncbi.nlm.nih.gov/pmc/articles/PMC6919552</a:t>
            </a:r>
            <a:endParaRPr/>
          </a:p>
          <a:p>
            <a:pPr marL="0" lvl="0" indent="0" algn="l" rtl="0">
              <a:spcBef>
                <a:spcPts val="0"/>
              </a:spcBef>
              <a:spcAft>
                <a:spcPts val="0"/>
              </a:spcAft>
              <a:buNone/>
            </a:pPr>
            <a:r>
              <a:rPr lang="en-US"/>
              <a:t>https://pubmed.ncbi.nlm.nih.gov/24615573/</a:t>
            </a:r>
            <a:endParaRPr/>
          </a:p>
        </p:txBody>
      </p:sp>
      <p:sp>
        <p:nvSpPr>
          <p:cNvPr id="154" name="Google Shape;154;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55" name="Google Shape;155;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3" name="Google Shape;173;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4" name="Google Shape;174;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why all-options counseling is so critical - </a:t>
            </a:r>
            <a:endParaRPr/>
          </a:p>
          <a:p>
            <a:pPr marL="0" lvl="0" indent="0" algn="l" rtl="0">
              <a:spcBef>
                <a:spcPts val="0"/>
              </a:spcBef>
              <a:spcAft>
                <a:spcPts val="0"/>
              </a:spcAft>
              <a:buNone/>
            </a:pPr>
            <a:endParaRPr/>
          </a:p>
          <a:p>
            <a:pPr marL="0" lvl="0" indent="0" algn="l" rtl="0">
              <a:spcBef>
                <a:spcPts val="0"/>
              </a:spcBef>
              <a:spcAft>
                <a:spcPts val="0"/>
              </a:spcAft>
              <a:buNone/>
            </a:pPr>
            <a:r>
              <a:rPr lang="en-US"/>
              <a:t>All pregnant patients should be offered information on all pregnancy options, including continuing the pregnancy to parenthood or adoption, or ending the pregnancy with medication or procedural abortion. </a:t>
            </a:r>
            <a:endParaRPr/>
          </a:p>
          <a:p>
            <a:pPr marL="0" lvl="0" indent="0" algn="l" rtl="0">
              <a:spcBef>
                <a:spcPts val="0"/>
              </a:spcBef>
              <a:spcAft>
                <a:spcPts val="0"/>
              </a:spcAft>
              <a:buNone/>
            </a:pPr>
            <a:endParaRPr/>
          </a:p>
          <a:p>
            <a:pPr marL="0" lvl="0" indent="0" algn="l" rtl="0">
              <a:spcBef>
                <a:spcPts val="0"/>
              </a:spcBef>
              <a:spcAft>
                <a:spcPts val="0"/>
              </a:spcAft>
              <a:buNone/>
            </a:pPr>
            <a:r>
              <a:rPr lang="en-US"/>
              <a:t>Remind patients that they do not have to make all, or any, of their decisions during the visit. Some patients may need more time to think about ending or continuing the pregnancy. Some patients may decide to end the pregnancy, but need more time to think about whether they want a medication or procedural abortion. Similarly, some patients may decide they want to continue the pregnancy, but are undecided about parenting or adoption.</a:t>
            </a:r>
            <a:endParaRPr/>
          </a:p>
          <a:p>
            <a:pPr marL="0" lvl="0" indent="0" algn="l" rtl="0">
              <a:spcBef>
                <a:spcPts val="0"/>
              </a:spcBef>
              <a:spcAft>
                <a:spcPts val="0"/>
              </a:spcAft>
              <a:buNone/>
            </a:pPr>
            <a:endParaRPr/>
          </a:p>
          <a:p>
            <a:pPr marL="0" lvl="0" indent="0" algn="l" rtl="0">
              <a:spcBef>
                <a:spcPts val="0"/>
              </a:spcBef>
              <a:spcAft>
                <a:spcPts val="0"/>
              </a:spcAft>
              <a:buNone/>
            </a:pPr>
            <a:r>
              <a:rPr lang="en-US"/>
              <a:t>Image source: https://providecare.org/practice-guide-all-options-pregnancy-counseling</a:t>
            </a:r>
            <a:endParaRPr/>
          </a:p>
        </p:txBody>
      </p:sp>
      <p:sp>
        <p:nvSpPr>
          <p:cNvPr id="176" name="Google Shape;176;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7" name="Google Shape;177;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6" name="Google Shape;186;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7" name="Google Shape;187;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is an all-options counseling model so important? </a:t>
            </a:r>
            <a:endParaRPr/>
          </a:p>
          <a:p>
            <a:pPr marL="0" lvl="0" indent="0" algn="l" rtl="0">
              <a:spcBef>
                <a:spcPts val="0"/>
              </a:spcBef>
              <a:spcAft>
                <a:spcPts val="0"/>
              </a:spcAft>
              <a:buNone/>
            </a:pPr>
            <a:r>
              <a:rPr lang="en-US"/>
              <a:t>Silo-ing of abortion from other pregnancy related experiences contributes to stigma </a:t>
            </a:r>
            <a:endParaRPr/>
          </a:p>
          <a:p>
            <a:pPr marL="0" lvl="0" indent="0" algn="l" rtl="0">
              <a:spcBef>
                <a:spcPts val="0"/>
              </a:spcBef>
              <a:spcAft>
                <a:spcPts val="0"/>
              </a:spcAft>
              <a:buNone/>
            </a:pPr>
            <a:r>
              <a:rPr lang="en-US"/>
              <a:t>Counseling patients on all pregnancy options in person-centered, nondirective, unbiased ways meets patient needs and leads to higher satisfaction regardless of their decision.</a:t>
            </a:r>
            <a:endParaRPr/>
          </a:p>
          <a:p>
            <a:pPr marL="0" lvl="0" indent="0" algn="l" rtl="0">
              <a:spcBef>
                <a:spcPts val="0"/>
              </a:spcBef>
              <a:spcAft>
                <a:spcPts val="0"/>
              </a:spcAft>
              <a:buNone/>
            </a:pPr>
            <a:endParaRPr/>
          </a:p>
          <a:p>
            <a:pPr marL="0" lvl="0" indent="0" algn="l" rtl="0">
              <a:spcBef>
                <a:spcPts val="0"/>
              </a:spcBef>
              <a:spcAft>
                <a:spcPts val="0"/>
              </a:spcAft>
              <a:buNone/>
            </a:pPr>
            <a:r>
              <a:rPr lang="en-US"/>
              <a:t>The organization All-options defines their model as one where “we can change the conversation and build a movement toward reproductive justice where pregnancy, parenting, abortion, and adoption are accessible and supported for all people, without bias, coercion, or judgment. </a:t>
            </a:r>
            <a:endParaRPr/>
          </a:p>
          <a:p>
            <a:pPr marL="0" lvl="0" indent="0" algn="l" rtl="0">
              <a:spcBef>
                <a:spcPts val="0"/>
              </a:spcBef>
              <a:spcAft>
                <a:spcPts val="0"/>
              </a:spcAft>
              <a:buNone/>
            </a:pPr>
            <a:endParaRPr/>
          </a:p>
          <a:p>
            <a:pPr marL="0" lvl="0" indent="0" algn="l" rtl="0">
              <a:spcBef>
                <a:spcPts val="0"/>
              </a:spcBef>
              <a:spcAft>
                <a:spcPts val="0"/>
              </a:spcAft>
              <a:buNone/>
            </a:pPr>
            <a:r>
              <a:rPr lang="en-US"/>
              <a:t>They define all-options counseling as creating space and using active listening to explore someone’s pregnancy decisions, feelings, and experiences, with curiosity and empathy, and without an agenda.</a:t>
            </a:r>
            <a:endParaRPr/>
          </a:p>
          <a:p>
            <a:pPr marL="0" lvl="0" indent="0" algn="l" rtl="0">
              <a:spcBef>
                <a:spcPts val="0"/>
              </a:spcBef>
              <a:spcAft>
                <a:spcPts val="0"/>
              </a:spcAft>
              <a:buNone/>
            </a:pPr>
            <a:endParaRPr/>
          </a:p>
          <a:p>
            <a:pPr marL="0" lvl="0" indent="0" algn="l" rtl="0">
              <a:spcBef>
                <a:spcPts val="0"/>
              </a:spcBef>
              <a:spcAft>
                <a:spcPts val="0"/>
              </a:spcAft>
              <a:buNone/>
            </a:pPr>
            <a:r>
              <a:rPr lang="en-US"/>
              <a:t>The current legal landscape of abortion care is varied and hostile. As more states ban or restrict abortion access, patients are facing more stigma and misinformation when navigating abortion care and other pregnancy-related care. It is our duty to advocate for patients by providing nonjudgmental and compassionate options counseling, and accurate information, not only about the safety of abortion or options of parenting and other resources, but the ever-changing legal and political landscape of abortion access.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References</a:t>
            </a:r>
            <a:endParaRPr/>
          </a:p>
          <a:p>
            <a:pPr marL="0" lvl="0" indent="0" algn="l" rtl="0">
              <a:spcBef>
                <a:spcPts val="0"/>
              </a:spcBef>
              <a:spcAft>
                <a:spcPts val="0"/>
              </a:spcAft>
              <a:buNone/>
            </a:pPr>
            <a:r>
              <a:rPr lang="en-US"/>
              <a:t>https://providecare.org/client-experience-study/</a:t>
            </a:r>
            <a:endParaRPr/>
          </a:p>
          <a:p>
            <a:pPr marL="0" lvl="0" indent="0" algn="l" rtl="0">
              <a:spcBef>
                <a:spcPts val="0"/>
              </a:spcBef>
              <a:spcAft>
                <a:spcPts val="0"/>
              </a:spcAft>
              <a:buNone/>
            </a:pPr>
            <a:r>
              <a:rPr lang="en-US"/>
              <a:t>https://www.all-options.org/trainings-tools/all-options-toolkit/</a:t>
            </a:r>
            <a:endParaRPr/>
          </a:p>
        </p:txBody>
      </p:sp>
      <p:sp>
        <p:nvSpPr>
          <p:cNvPr id="189" name="Google Shape;189;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0" name="Google Shape;190;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2" name="Google Shape;20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3" name="Google Shape;20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Values-based, person-centered options counseling is a key skill for all clinicians, nurses, and health educators. Facets of good options counseling include centering the pregnant person’s values, avoiding assumptions about their feelings or wishes, and honoring their goals when it comes to abortion and pregnancy/parenting.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These are the key principles surrounding a patient-centered approach to options counseling. </a:t>
            </a:r>
            <a:endParaRPr/>
          </a:p>
          <a:p>
            <a:pPr marL="0" lvl="0" indent="0" algn="l" rtl="0">
              <a:spcBef>
                <a:spcPts val="0"/>
              </a:spcBef>
              <a:spcAft>
                <a:spcPts val="0"/>
              </a:spcAft>
              <a:buNone/>
            </a:pPr>
            <a:endParaRPr/>
          </a:p>
          <a:p>
            <a:pPr marL="0" lvl="0" indent="0" algn="l" rtl="0">
              <a:spcBef>
                <a:spcPts val="0"/>
              </a:spcBef>
              <a:spcAft>
                <a:spcPts val="0"/>
              </a:spcAft>
              <a:buNone/>
            </a:pPr>
            <a:r>
              <a:rPr lang="en-US"/>
              <a:t>Affirm that reproductive decision-making can be complex and that their needs and desires should drive this decision-making.</a:t>
            </a:r>
            <a:endParaRPr/>
          </a:p>
          <a:p>
            <a:pPr marL="0" lvl="0" indent="0" algn="l" rtl="0">
              <a:spcBef>
                <a:spcPts val="0"/>
              </a:spcBef>
              <a:spcAft>
                <a:spcPts val="0"/>
              </a:spcAft>
              <a:buNone/>
            </a:pPr>
            <a:endParaRPr/>
          </a:p>
          <a:p>
            <a:pPr marL="0" lvl="0" indent="0" algn="l" rtl="0">
              <a:spcBef>
                <a:spcPts val="0"/>
              </a:spcBef>
              <a:spcAft>
                <a:spcPts val="0"/>
              </a:spcAft>
              <a:buNone/>
            </a:pPr>
            <a:r>
              <a:rPr lang="en-US"/>
              <a:t>Create an open, inclusive, non-judgmental environment where the patient feels safe to express their feelings and ask questions, understands your willingness to discuss all options, and trusts you for accurate information and care.</a:t>
            </a:r>
            <a:endParaRPr/>
          </a:p>
          <a:p>
            <a:pPr marL="0" lvl="0" indent="0" algn="l" rtl="0">
              <a:spcBef>
                <a:spcPts val="0"/>
              </a:spcBef>
              <a:spcAft>
                <a:spcPts val="0"/>
              </a:spcAft>
              <a:buNone/>
            </a:pPr>
            <a:endParaRPr/>
          </a:p>
          <a:p>
            <a:pPr marL="0" lvl="0" indent="0" algn="l" rtl="0">
              <a:spcBef>
                <a:spcPts val="0"/>
              </a:spcBef>
              <a:spcAft>
                <a:spcPts val="0"/>
              </a:spcAft>
              <a:buNone/>
            </a:pPr>
            <a:r>
              <a:rPr lang="en-US"/>
              <a:t>Validate and normalize that people can have multiple and varied feelings about pregnancy and that there is no specific way they are supposed to feel.  Whatever they are feeling is valid and should be normalized. Some patients may have many emotions, some may have few. Some patients may come to a decision quickly, others may not.</a:t>
            </a:r>
            <a:endParaRPr/>
          </a:p>
          <a:p>
            <a:pPr marL="0" lvl="0" indent="0" algn="l" rtl="0">
              <a:spcBef>
                <a:spcPts val="0"/>
              </a:spcBef>
              <a:spcAft>
                <a:spcPts val="0"/>
              </a:spcAft>
              <a:buNone/>
            </a:pPr>
            <a:endParaRPr/>
          </a:p>
          <a:p>
            <a:pPr marL="0" lvl="0" indent="0" algn="l" rtl="0">
              <a:spcBef>
                <a:spcPts val="0"/>
              </a:spcBef>
              <a:spcAft>
                <a:spcPts val="0"/>
              </a:spcAft>
              <a:buNone/>
            </a:pPr>
            <a:r>
              <a:rPr lang="en-US"/>
              <a:t>Actively listen to the patient. Offer silence for the patient to process and share. Ask open-ended questions. Be open to, interested in, and curious about the patient’s process and feelings. Learn from the patient and reflect back your perception of what they are sharing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Clarify the facts – the timing of the pregnancy, option to take their time before deciding, how to proceed with either option, and the accessibility of resources.</a:t>
            </a:r>
            <a:endParaRPr/>
          </a:p>
          <a:p>
            <a:pPr marL="0" lvl="0" indent="0" algn="l" rtl="0">
              <a:spcBef>
                <a:spcPts val="0"/>
              </a:spcBef>
              <a:spcAft>
                <a:spcPts val="0"/>
              </a:spcAft>
              <a:buNone/>
            </a:pPr>
            <a:endParaRPr/>
          </a:p>
          <a:p>
            <a:pPr marL="0" lvl="0" indent="0" algn="l" rtl="0">
              <a:spcBef>
                <a:spcPts val="0"/>
              </a:spcBef>
              <a:spcAft>
                <a:spcPts val="0"/>
              </a:spcAft>
              <a:buNone/>
            </a:pPr>
            <a:r>
              <a:rPr lang="en-US"/>
              <a:t>Reassure the patient that you will support them no matter what decision they make. Offer information and referrals.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Resource: https://www.reproductiveaccess.org/resource/pregnancy-options-counseling-model/</a:t>
            </a:r>
            <a:endParaRPr/>
          </a:p>
        </p:txBody>
      </p:sp>
      <p:sp>
        <p:nvSpPr>
          <p:cNvPr id="205" name="Google Shape;20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6" name="Google Shape;20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0" name="Google Shape;220;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We’re going to through Practice Recommendations for All-Options Pregnancy Counseling developed by the organization Provide with team of experts, which outline the key steps for all-options pregnancy counseling.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Reference: https://providecare.org/practice-guide-all-options-pregnancy-counseling</a:t>
            </a:r>
            <a:endParaRPr/>
          </a:p>
        </p:txBody>
      </p:sp>
      <p:sp>
        <p:nvSpPr>
          <p:cNvPr id="222" name="Google Shape;222;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3" name="Google Shape;223;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a:spLocks noGrp="1"/>
          </p:cNvSpPr>
          <p:nvPr>
            <p:ph type="pic" idx="2"/>
          </p:nvPr>
        </p:nvSpPr>
        <p:spPr>
          <a:xfrm>
            <a:off x="1792288" y="612775"/>
            <a:ext cx="5486400" cy="4114800"/>
          </a:xfrm>
          <a:prstGeom prst="rect">
            <a:avLst/>
          </a:prstGeom>
          <a:noFill/>
          <a:ln>
            <a:noFill/>
          </a:ln>
        </p:spPr>
      </p:sp>
      <p:sp>
        <p:nvSpPr>
          <p:cNvPr id="68" name="Google Shape;68;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plancpills.org" TargetMode="Externa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states.guttmacher.org/policie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crisispregnancycentermap.com" TargetMode="External"/><Relationship Id="rId5" Type="http://schemas.openxmlformats.org/officeDocument/2006/relationships/hyperlink" Target="http://abortionfinder.org" TargetMode="External"/><Relationship Id="rId4" Type="http://schemas.openxmlformats.org/officeDocument/2006/relationships/hyperlink" Target="http://ineedana.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7.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1"/>
        <p:cNvGrpSpPr/>
        <p:nvPr/>
      </p:nvGrpSpPr>
      <p:grpSpPr>
        <a:xfrm>
          <a:off x="0" y="0"/>
          <a:ext cx="0" cy="0"/>
          <a:chOff x="0" y="0"/>
          <a:chExt cx="0" cy="0"/>
        </a:xfrm>
      </p:grpSpPr>
      <p:cxnSp>
        <p:nvCxnSpPr>
          <p:cNvPr id="92" name="Google Shape;92;p1"/>
          <p:cNvCxnSpPr/>
          <p:nvPr/>
        </p:nvCxnSpPr>
        <p:spPr>
          <a:xfrm>
            <a:off x="9158735" y="990600"/>
            <a:ext cx="8114971" cy="0"/>
          </a:xfrm>
          <a:prstGeom prst="straightConnector1">
            <a:avLst/>
          </a:prstGeom>
          <a:noFill/>
          <a:ln w="76200" cap="flat" cmpd="sng">
            <a:solidFill>
              <a:srgbClr val="0F4662"/>
            </a:solidFill>
            <a:prstDash val="solid"/>
            <a:round/>
            <a:headEnd type="none" w="sm" len="sm"/>
            <a:tailEnd type="none" w="sm" len="sm"/>
          </a:ln>
        </p:spPr>
      </p:cxnSp>
      <p:cxnSp>
        <p:nvCxnSpPr>
          <p:cNvPr id="93" name="Google Shape;93;p1"/>
          <p:cNvCxnSpPr/>
          <p:nvPr/>
        </p:nvCxnSpPr>
        <p:spPr>
          <a:xfrm>
            <a:off x="1043764" y="9296400"/>
            <a:ext cx="8114971" cy="0"/>
          </a:xfrm>
          <a:prstGeom prst="straightConnector1">
            <a:avLst/>
          </a:prstGeom>
          <a:noFill/>
          <a:ln w="76200" cap="flat" cmpd="sng">
            <a:solidFill>
              <a:srgbClr val="0F4662"/>
            </a:solidFill>
            <a:prstDash val="solid"/>
            <a:round/>
            <a:headEnd type="none" w="sm" len="sm"/>
            <a:tailEnd type="none" w="sm" len="sm"/>
          </a:ln>
        </p:spPr>
      </p:cxnSp>
      <p:sp>
        <p:nvSpPr>
          <p:cNvPr id="94" name="Google Shape;94;p1"/>
          <p:cNvSpPr/>
          <p:nvPr/>
        </p:nvSpPr>
        <p:spPr>
          <a:xfrm>
            <a:off x="9618706" y="9037492"/>
            <a:ext cx="2968854" cy="441617"/>
          </a:xfrm>
          <a:custGeom>
            <a:avLst/>
            <a:gdLst/>
            <a:ahLst/>
            <a:cxnLst/>
            <a:rect l="l" t="t" r="r" b="b"/>
            <a:pathLst>
              <a:path w="2968854" h="441617" extrusionOk="0">
                <a:moveTo>
                  <a:pt x="0" y="0"/>
                </a:moveTo>
                <a:lnTo>
                  <a:pt x="2968854" y="0"/>
                </a:lnTo>
                <a:lnTo>
                  <a:pt x="2968854" y="441616"/>
                </a:lnTo>
                <a:lnTo>
                  <a:pt x="0" y="441616"/>
                </a:lnTo>
                <a:lnTo>
                  <a:pt x="0" y="0"/>
                </a:lnTo>
                <a:close/>
              </a:path>
            </a:pathLst>
          </a:custGeom>
          <a:blipFill rotWithShape="1">
            <a:blip r:embed="rId3">
              <a:alphaModFix/>
            </a:blip>
            <a:stretch>
              <a:fillRect/>
            </a:stretch>
          </a:blipFill>
          <a:ln>
            <a:noFill/>
          </a:ln>
        </p:spPr>
      </p:sp>
      <p:sp>
        <p:nvSpPr>
          <p:cNvPr id="95" name="Google Shape;95;p1"/>
          <p:cNvSpPr/>
          <p:nvPr/>
        </p:nvSpPr>
        <p:spPr>
          <a:xfrm>
            <a:off x="5646742" y="807892"/>
            <a:ext cx="2968854" cy="441617"/>
          </a:xfrm>
          <a:custGeom>
            <a:avLst/>
            <a:gdLst/>
            <a:ahLst/>
            <a:cxnLst/>
            <a:rect l="l" t="t" r="r" b="b"/>
            <a:pathLst>
              <a:path w="2968854" h="441617" extrusionOk="0">
                <a:moveTo>
                  <a:pt x="0" y="0"/>
                </a:moveTo>
                <a:lnTo>
                  <a:pt x="2968854" y="0"/>
                </a:lnTo>
                <a:lnTo>
                  <a:pt x="2968854" y="441616"/>
                </a:lnTo>
                <a:lnTo>
                  <a:pt x="0" y="441616"/>
                </a:lnTo>
                <a:lnTo>
                  <a:pt x="0" y="0"/>
                </a:lnTo>
                <a:close/>
              </a:path>
            </a:pathLst>
          </a:custGeom>
          <a:blipFill rotWithShape="1">
            <a:blip r:embed="rId3">
              <a:alphaModFix/>
            </a:blip>
            <a:stretch>
              <a:fillRect/>
            </a:stretch>
          </a:blipFill>
          <a:ln>
            <a:noFill/>
          </a:ln>
        </p:spPr>
      </p:sp>
      <p:sp>
        <p:nvSpPr>
          <p:cNvPr id="96" name="Google Shape;96;p1"/>
          <p:cNvSpPr/>
          <p:nvPr/>
        </p:nvSpPr>
        <p:spPr>
          <a:xfrm>
            <a:off x="806049" y="560342"/>
            <a:ext cx="4297768" cy="2249165"/>
          </a:xfrm>
          <a:custGeom>
            <a:avLst/>
            <a:gdLst/>
            <a:ahLst/>
            <a:cxnLst/>
            <a:rect l="l" t="t" r="r" b="b"/>
            <a:pathLst>
              <a:path w="4297768" h="2249165" extrusionOk="0">
                <a:moveTo>
                  <a:pt x="0" y="0"/>
                </a:moveTo>
                <a:lnTo>
                  <a:pt x="4297768" y="0"/>
                </a:lnTo>
                <a:lnTo>
                  <a:pt x="4297768" y="2249165"/>
                </a:lnTo>
                <a:lnTo>
                  <a:pt x="0" y="2249165"/>
                </a:lnTo>
                <a:lnTo>
                  <a:pt x="0" y="0"/>
                </a:lnTo>
                <a:close/>
              </a:path>
            </a:pathLst>
          </a:custGeom>
          <a:blipFill rotWithShape="1">
            <a:blip r:embed="rId4">
              <a:alphaModFix/>
            </a:blip>
            <a:stretch>
              <a:fillRect/>
            </a:stretch>
          </a:blipFill>
          <a:ln>
            <a:noFill/>
          </a:ln>
        </p:spPr>
      </p:sp>
      <p:sp>
        <p:nvSpPr>
          <p:cNvPr id="97" name="Google Shape;97;p1"/>
          <p:cNvSpPr txBox="1"/>
          <p:nvPr/>
        </p:nvSpPr>
        <p:spPr>
          <a:xfrm>
            <a:off x="1043764" y="4886648"/>
            <a:ext cx="16229942" cy="117855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899" b="0" i="0" u="none" strike="noStrike" cap="none">
                <a:solidFill>
                  <a:srgbClr val="0F4662"/>
                </a:solidFill>
                <a:latin typeface="Nunito"/>
                <a:ea typeface="Nunito"/>
                <a:cs typeface="Nunito"/>
                <a:sym typeface="Nunito"/>
              </a:rPr>
              <a:t>Options Counseling</a:t>
            </a:r>
            <a:endParaRPr/>
          </a:p>
        </p:txBody>
      </p:sp>
      <p:sp>
        <p:nvSpPr>
          <p:cNvPr id="98" name="Google Shape;98;p1"/>
          <p:cNvSpPr txBox="1"/>
          <p:nvPr/>
        </p:nvSpPr>
        <p:spPr>
          <a:xfrm>
            <a:off x="1043764" y="8752370"/>
            <a:ext cx="6988496" cy="41529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b="0" i="0" u="none" strike="noStrike" cap="none">
                <a:solidFill>
                  <a:srgbClr val="0F4662"/>
                </a:solidFill>
                <a:latin typeface="Quicksand"/>
                <a:ea typeface="Quicksand"/>
                <a:cs typeface="Quicksand"/>
                <a:sym typeface="Quicksand"/>
              </a:rPr>
              <a:t>Date</a:t>
            </a:r>
            <a:endParaRPr/>
          </a:p>
        </p:txBody>
      </p:sp>
      <p:sp>
        <p:nvSpPr>
          <p:cNvPr id="99" name="Google Shape;99;p1"/>
          <p:cNvSpPr txBox="1"/>
          <p:nvPr/>
        </p:nvSpPr>
        <p:spPr>
          <a:xfrm>
            <a:off x="2168236" y="6102416"/>
            <a:ext cx="13951528" cy="529811"/>
          </a:xfrm>
          <a:prstGeom prst="rect">
            <a:avLst/>
          </a:prstGeom>
          <a:noFill/>
          <a:ln>
            <a:noFill/>
          </a:ln>
        </p:spPr>
        <p:txBody>
          <a:bodyPr spcFirstLastPara="1" wrap="square" lIns="0" tIns="0" rIns="0" bIns="0" anchor="t" anchorCtr="0">
            <a:spAutoFit/>
          </a:bodyPr>
          <a:lstStyle/>
          <a:p>
            <a:pPr marL="0" marR="0" lvl="0" indent="0" algn="ctr" rtl="0">
              <a:lnSpc>
                <a:spcPct val="139987"/>
              </a:lnSpc>
              <a:spcBef>
                <a:spcPts val="0"/>
              </a:spcBef>
              <a:spcAft>
                <a:spcPts val="0"/>
              </a:spcAft>
              <a:buNone/>
            </a:pPr>
            <a:r>
              <a:rPr lang="en-US" sz="3141" b="0" i="0" u="none" strike="noStrike" cap="none">
                <a:solidFill>
                  <a:srgbClr val="0F4662"/>
                </a:solidFill>
                <a:latin typeface="Quicksand"/>
                <a:ea typeface="Quicksand"/>
                <a:cs typeface="Quicksand"/>
                <a:sym typeface="Quicksand"/>
              </a:rPr>
              <a:t>Supporting Pregnant Patients with Information on All Pregnancy Options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6"/>
        <p:cNvGrpSpPr/>
        <p:nvPr/>
      </p:nvGrpSpPr>
      <p:grpSpPr>
        <a:xfrm>
          <a:off x="0" y="0"/>
          <a:ext cx="0" cy="0"/>
          <a:chOff x="0" y="0"/>
          <a:chExt cx="0" cy="0"/>
        </a:xfrm>
      </p:grpSpPr>
      <p:sp>
        <p:nvSpPr>
          <p:cNvPr id="247" name="Google Shape;247;p10"/>
          <p:cNvSpPr txBox="1"/>
          <p:nvPr/>
        </p:nvSpPr>
        <p:spPr>
          <a:xfrm>
            <a:off x="1239095" y="3341121"/>
            <a:ext cx="10116331" cy="4073526"/>
          </a:xfrm>
          <a:prstGeom prst="rect">
            <a:avLst/>
          </a:prstGeom>
          <a:noFill/>
          <a:ln>
            <a:noFill/>
          </a:ln>
        </p:spPr>
        <p:txBody>
          <a:bodyPr spcFirstLastPara="1" wrap="square" lIns="0" tIns="0" rIns="0" bIns="0" anchor="t" anchorCtr="0">
            <a:spAutoFit/>
          </a:bodyPr>
          <a:lstStyle/>
          <a:p>
            <a:pPr marL="690876" marR="0" lvl="1" indent="-345437"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Ensure that the patient </a:t>
            </a:r>
            <a:r>
              <a:rPr lang="en-US" sz="3199" b="1" i="0" u="none" strike="noStrike" cap="none">
                <a:solidFill>
                  <a:srgbClr val="0F4662"/>
                </a:solidFill>
                <a:latin typeface="Quicksand"/>
                <a:ea typeface="Quicksand"/>
                <a:cs typeface="Quicksand"/>
                <a:sym typeface="Quicksand"/>
              </a:rPr>
              <a:t>agrees to the test</a:t>
            </a:r>
            <a:r>
              <a:rPr lang="en-US" sz="3199" b="0" i="0" u="none" strike="noStrike" cap="none">
                <a:solidFill>
                  <a:srgbClr val="0F4662"/>
                </a:solidFill>
                <a:latin typeface="Quicksand"/>
                <a:ea typeface="Quicksand"/>
                <a:cs typeface="Quicksand"/>
                <a:sym typeface="Quicksand"/>
              </a:rPr>
              <a:t> and </a:t>
            </a:r>
            <a:r>
              <a:rPr lang="en-US" sz="3199" b="1" i="0" u="none" strike="noStrike" cap="none">
                <a:solidFill>
                  <a:srgbClr val="0F4662"/>
                </a:solidFill>
                <a:latin typeface="Quicksand"/>
                <a:ea typeface="Quicksand"/>
                <a:cs typeface="Quicksand"/>
                <a:sym typeface="Quicksand"/>
              </a:rPr>
              <a:t>understands how the result will be used</a:t>
            </a:r>
            <a:endParaRPr/>
          </a:p>
          <a:p>
            <a:pPr marL="690876" marR="0" lvl="1" indent="-345437"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Let the patient know you are there to support them whatever the result and whatever the decisions they make</a:t>
            </a:r>
            <a:endParaRPr/>
          </a:p>
          <a:p>
            <a:pPr marL="0" marR="0" lvl="0" indent="0" algn="l" rtl="0">
              <a:lnSpc>
                <a:spcPct val="170021"/>
              </a:lnSpc>
              <a:spcBef>
                <a:spcPts val="0"/>
              </a:spcBef>
              <a:spcAft>
                <a:spcPts val="0"/>
              </a:spcAft>
              <a:buNone/>
            </a:pPr>
            <a:endParaRPr sz="3199" b="0" i="0" u="none" strike="noStrike" cap="none">
              <a:solidFill>
                <a:srgbClr val="0F4662"/>
              </a:solidFill>
              <a:latin typeface="Quicksand"/>
              <a:ea typeface="Quicksand"/>
              <a:cs typeface="Quicksand"/>
              <a:sym typeface="Quicksand"/>
            </a:endParaRPr>
          </a:p>
        </p:txBody>
      </p:sp>
      <p:cxnSp>
        <p:nvCxnSpPr>
          <p:cNvPr id="248" name="Google Shape;248;p10"/>
          <p:cNvCxnSpPr/>
          <p:nvPr/>
        </p:nvCxnSpPr>
        <p:spPr>
          <a:xfrm>
            <a:off x="1028700" y="9741523"/>
            <a:ext cx="6492240" cy="0"/>
          </a:xfrm>
          <a:prstGeom prst="straightConnector1">
            <a:avLst/>
          </a:prstGeom>
          <a:noFill/>
          <a:ln w="76200" cap="flat" cmpd="sng">
            <a:solidFill>
              <a:srgbClr val="F16828"/>
            </a:solidFill>
            <a:prstDash val="solid"/>
            <a:round/>
            <a:headEnd type="none" w="sm" len="sm"/>
            <a:tailEnd type="none" w="sm" len="sm"/>
          </a:ln>
        </p:spPr>
      </p:cxnSp>
      <p:cxnSp>
        <p:nvCxnSpPr>
          <p:cNvPr id="249" name="Google Shape;249;p10"/>
          <p:cNvCxnSpPr/>
          <p:nvPr/>
        </p:nvCxnSpPr>
        <p:spPr>
          <a:xfrm>
            <a:off x="10767060" y="1028700"/>
            <a:ext cx="6492240" cy="0"/>
          </a:xfrm>
          <a:prstGeom prst="straightConnector1">
            <a:avLst/>
          </a:prstGeom>
          <a:noFill/>
          <a:ln w="76200" cap="flat" cmpd="sng">
            <a:solidFill>
              <a:srgbClr val="F16828"/>
            </a:solidFill>
            <a:prstDash val="solid"/>
            <a:round/>
            <a:headEnd type="none" w="sm" len="sm"/>
            <a:tailEnd type="none" w="sm" len="sm"/>
          </a:ln>
        </p:spPr>
      </p:cxnSp>
      <p:sp>
        <p:nvSpPr>
          <p:cNvPr id="250" name="Google Shape;250;p10"/>
          <p:cNvSpPr/>
          <p:nvPr/>
        </p:nvSpPr>
        <p:spPr>
          <a:xfrm>
            <a:off x="12800913" y="3654365"/>
            <a:ext cx="2978269" cy="2978269"/>
          </a:xfrm>
          <a:custGeom>
            <a:avLst/>
            <a:gdLst/>
            <a:ahLst/>
            <a:cxnLst/>
            <a:rect l="l" t="t" r="r" b="b"/>
            <a:pathLst>
              <a:path w="2978269" h="2978269" extrusionOk="0">
                <a:moveTo>
                  <a:pt x="0" y="0"/>
                </a:moveTo>
                <a:lnTo>
                  <a:pt x="2978270" y="0"/>
                </a:lnTo>
                <a:lnTo>
                  <a:pt x="2978270" y="2978270"/>
                </a:lnTo>
                <a:lnTo>
                  <a:pt x="0" y="2978270"/>
                </a:lnTo>
                <a:lnTo>
                  <a:pt x="0" y="0"/>
                </a:lnTo>
                <a:close/>
              </a:path>
            </a:pathLst>
          </a:custGeom>
          <a:blipFill rotWithShape="1">
            <a:blip r:embed="rId3">
              <a:alphaModFix/>
            </a:blip>
            <a:stretch>
              <a:fillRect/>
            </a:stretch>
          </a:blipFill>
          <a:ln>
            <a:noFill/>
          </a:ln>
        </p:spPr>
      </p:sp>
      <p:sp>
        <p:nvSpPr>
          <p:cNvPr id="251" name="Google Shape;251;p10"/>
          <p:cNvSpPr txBox="1"/>
          <p:nvPr/>
        </p:nvSpPr>
        <p:spPr>
          <a:xfrm>
            <a:off x="2508817" y="1277178"/>
            <a:ext cx="13270365"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Prepare Patient for Pregnancy Test</a:t>
            </a:r>
            <a:endParaRPr/>
          </a:p>
        </p:txBody>
      </p:sp>
      <p:sp>
        <p:nvSpPr>
          <p:cNvPr id="252" name="Google Shape;252;p10"/>
          <p:cNvSpPr/>
          <p:nvPr/>
        </p:nvSpPr>
        <p:spPr>
          <a:xfrm>
            <a:off x="15623233" y="84952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4">
              <a:alphaModFix/>
            </a:blip>
            <a:stretch>
              <a:fillRect/>
            </a:stretch>
          </a:blipFill>
          <a:ln>
            <a:noFill/>
          </a:ln>
        </p:spPr>
      </p:sp>
      <p:sp>
        <p:nvSpPr>
          <p:cNvPr id="253" name="Google Shape;253;p10"/>
          <p:cNvSpPr txBox="1"/>
          <p:nvPr/>
        </p:nvSpPr>
        <p:spPr>
          <a:xfrm>
            <a:off x="9290750" y="95528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grpSp>
        <p:nvGrpSpPr>
          <p:cNvPr id="254" name="Google Shape;254;p10"/>
          <p:cNvGrpSpPr/>
          <p:nvPr/>
        </p:nvGrpSpPr>
        <p:grpSpPr>
          <a:xfrm>
            <a:off x="1239095" y="1544743"/>
            <a:ext cx="1028700" cy="1067100"/>
            <a:chOff x="6093130" y="8219413"/>
            <a:chExt cx="1028700" cy="1067100"/>
          </a:xfrm>
        </p:grpSpPr>
        <p:sp>
          <p:nvSpPr>
            <p:cNvPr id="255" name="Google Shape;255;p10"/>
            <p:cNvSpPr/>
            <p:nvPr/>
          </p:nvSpPr>
          <p:spPr>
            <a:xfrm>
              <a:off x="6093130" y="8238613"/>
              <a:ext cx="1028700" cy="1028700"/>
            </a:xfrm>
            <a:prstGeom prst="ellipse">
              <a:avLst/>
            </a:prstGeom>
            <a:solidFill>
              <a:srgbClr val="B3CC5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6" name="Google Shape;256;p10"/>
            <p:cNvSpPr txBox="1"/>
            <p:nvPr/>
          </p:nvSpPr>
          <p:spPr>
            <a:xfrm>
              <a:off x="6303580" y="8219413"/>
              <a:ext cx="607800" cy="10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dirty="0">
                  <a:solidFill>
                    <a:schemeClr val="lt2"/>
                  </a:solidFill>
                </a:rPr>
                <a:t>1</a:t>
              </a:r>
              <a:endParaRPr sz="6000" b="1" dirty="0">
                <a:solidFill>
                  <a:schemeClr val="lt2"/>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4"/>
        <p:cNvGrpSpPr/>
        <p:nvPr/>
      </p:nvGrpSpPr>
      <p:grpSpPr>
        <a:xfrm>
          <a:off x="0" y="0"/>
          <a:ext cx="0" cy="0"/>
          <a:chOff x="0" y="0"/>
          <a:chExt cx="0" cy="0"/>
        </a:xfrm>
      </p:grpSpPr>
      <p:sp>
        <p:nvSpPr>
          <p:cNvPr id="265" name="Google Shape;265;p11"/>
          <p:cNvSpPr txBox="1"/>
          <p:nvPr/>
        </p:nvSpPr>
        <p:spPr>
          <a:xfrm>
            <a:off x="673500" y="2042109"/>
            <a:ext cx="16941000" cy="7295843"/>
          </a:xfrm>
          <a:prstGeom prst="rect">
            <a:avLst/>
          </a:prstGeom>
          <a:noFill/>
          <a:ln>
            <a:noFill/>
          </a:ln>
        </p:spPr>
        <p:txBody>
          <a:bodyPr spcFirstLastPara="1" wrap="square" lIns="0" tIns="0" rIns="0" bIns="0" anchor="t" anchorCtr="0">
            <a:spAutoFit/>
          </a:bodyPr>
          <a:lstStyle/>
          <a:p>
            <a:pPr marL="561341" marR="0" lvl="1" indent="-267969" algn="l" rtl="0">
              <a:lnSpc>
                <a:spcPct val="170000"/>
              </a:lnSpc>
              <a:spcBef>
                <a:spcPts val="0"/>
              </a:spcBef>
              <a:spcAft>
                <a:spcPts val="0"/>
              </a:spcAft>
              <a:buClr>
                <a:srgbClr val="0F4662"/>
              </a:buClr>
              <a:buSzPts val="2400"/>
              <a:buFont typeface="Arial"/>
              <a:buChar char="•"/>
            </a:pPr>
            <a:r>
              <a:rPr lang="en-US" sz="2200" b="1" i="0" u="none" strike="noStrike" cap="none" dirty="0">
                <a:solidFill>
                  <a:srgbClr val="0F4662"/>
                </a:solidFill>
                <a:latin typeface="Quicksand"/>
                <a:ea typeface="Quicksand"/>
                <a:cs typeface="Quicksand"/>
                <a:sym typeface="Quicksand"/>
              </a:rPr>
              <a:t>Be clear and use a neutral tone</a:t>
            </a:r>
            <a:endParaRPr sz="2200" dirty="0"/>
          </a:p>
          <a:p>
            <a:pPr marL="1122681" marR="0" lvl="2" indent="-361527" algn="l" rtl="0">
              <a:lnSpc>
                <a:spcPct val="170000"/>
              </a:lnSpc>
              <a:spcBef>
                <a:spcPts val="0"/>
              </a:spcBef>
              <a:spcAft>
                <a:spcPts val="0"/>
              </a:spcAft>
              <a:buClr>
                <a:srgbClr val="0F4662"/>
              </a:buClr>
              <a:buSzPts val="2400"/>
              <a:buFont typeface="Arial"/>
              <a:buChar char="⚬"/>
            </a:pPr>
            <a:r>
              <a:rPr lang="en-US" sz="2200" b="0" i="0" u="none" strike="noStrike" cap="none" dirty="0">
                <a:solidFill>
                  <a:srgbClr val="0F4662"/>
                </a:solidFill>
                <a:latin typeface="Quicksand"/>
                <a:ea typeface="Quicksand"/>
                <a:cs typeface="Quicksand"/>
                <a:sym typeface="Quicksand"/>
              </a:rPr>
              <a:t>“Your pregnancy test came back positive, which means you are pregnant.”</a:t>
            </a:r>
            <a:endParaRPr sz="2200" dirty="0"/>
          </a:p>
          <a:p>
            <a:pPr marL="561341" marR="0" lvl="1" indent="-267969" algn="l" rtl="0">
              <a:lnSpc>
                <a:spcPct val="170000"/>
              </a:lnSpc>
              <a:spcBef>
                <a:spcPts val="0"/>
              </a:spcBef>
              <a:spcAft>
                <a:spcPts val="0"/>
              </a:spcAft>
              <a:buClr>
                <a:srgbClr val="0F4662"/>
              </a:buClr>
              <a:buSzPts val="2400"/>
              <a:buFont typeface="Arial"/>
              <a:buChar char="•"/>
            </a:pPr>
            <a:r>
              <a:rPr lang="en-US" sz="2200" b="1" i="0" u="none" strike="noStrike" cap="none" dirty="0">
                <a:solidFill>
                  <a:srgbClr val="0F4662"/>
                </a:solidFill>
                <a:latin typeface="Quicksand"/>
                <a:ea typeface="Quicksand"/>
                <a:cs typeface="Quicksand"/>
                <a:sym typeface="Quicksand"/>
              </a:rPr>
              <a:t>Pause for patient response</a:t>
            </a:r>
            <a:endParaRPr sz="2200" dirty="0"/>
          </a:p>
          <a:p>
            <a:pPr marL="1122681" marR="0" lvl="2" indent="-361527" algn="l" rtl="0">
              <a:lnSpc>
                <a:spcPct val="170000"/>
              </a:lnSpc>
              <a:spcBef>
                <a:spcPts val="0"/>
              </a:spcBef>
              <a:spcAft>
                <a:spcPts val="0"/>
              </a:spcAft>
              <a:buClr>
                <a:srgbClr val="0F4662"/>
              </a:buClr>
              <a:buSzPts val="2400"/>
              <a:buFont typeface="Arial"/>
              <a:buChar char="⚬"/>
            </a:pPr>
            <a:r>
              <a:rPr lang="en-US" sz="2200" b="0" i="0" u="none" strike="noStrike" cap="none" dirty="0">
                <a:solidFill>
                  <a:srgbClr val="0F4662"/>
                </a:solidFill>
                <a:latin typeface="Quicksand"/>
                <a:ea typeface="Quicksand"/>
                <a:cs typeface="Quicksand"/>
                <a:sym typeface="Quicksand"/>
              </a:rPr>
              <a:t>If no response after a pause, offer some time alone</a:t>
            </a:r>
            <a:endParaRPr sz="2200" dirty="0"/>
          </a:p>
          <a:p>
            <a:pPr marL="1122681" marR="0" lvl="2" indent="-361527" algn="l" rtl="0">
              <a:lnSpc>
                <a:spcPct val="170000"/>
              </a:lnSpc>
              <a:spcBef>
                <a:spcPts val="0"/>
              </a:spcBef>
              <a:spcAft>
                <a:spcPts val="0"/>
              </a:spcAft>
              <a:buClr>
                <a:srgbClr val="0F4662"/>
              </a:buClr>
              <a:buSzPts val="2400"/>
              <a:buFont typeface="Arial"/>
              <a:buChar char="⚬"/>
            </a:pPr>
            <a:r>
              <a:rPr lang="en-US" sz="2200" b="0" i="0" u="none" strike="noStrike" cap="none" dirty="0">
                <a:solidFill>
                  <a:srgbClr val="0F4662"/>
                </a:solidFill>
                <a:latin typeface="Quicksand"/>
                <a:ea typeface="Quicksand"/>
                <a:cs typeface="Quicksand"/>
                <a:sym typeface="Quicksand"/>
              </a:rPr>
              <a:t>“Would you like a few minutes alone or would you like me to stay here with you?”</a:t>
            </a:r>
            <a:endParaRPr sz="2200" dirty="0"/>
          </a:p>
          <a:p>
            <a:pPr marL="561341" marR="0" lvl="1" indent="-267969" algn="l" rtl="0">
              <a:lnSpc>
                <a:spcPct val="170000"/>
              </a:lnSpc>
              <a:spcBef>
                <a:spcPts val="0"/>
              </a:spcBef>
              <a:spcAft>
                <a:spcPts val="0"/>
              </a:spcAft>
              <a:buClr>
                <a:srgbClr val="0F4662"/>
              </a:buClr>
              <a:buSzPts val="2400"/>
              <a:buFont typeface="Arial"/>
              <a:buChar char="•"/>
            </a:pPr>
            <a:r>
              <a:rPr lang="en-US" sz="2200" b="1" i="0" u="none" strike="noStrike" cap="none" dirty="0">
                <a:solidFill>
                  <a:srgbClr val="0F4662"/>
                </a:solidFill>
                <a:latin typeface="Quicksand"/>
                <a:ea typeface="Quicksand"/>
                <a:cs typeface="Quicksand"/>
                <a:sym typeface="Quicksand"/>
              </a:rPr>
              <a:t>Seek understanding, pay attention to patient’s verbal and nonverbal responses</a:t>
            </a:r>
            <a:endParaRPr sz="2200" dirty="0"/>
          </a:p>
          <a:p>
            <a:pPr marL="1122681" marR="0" lvl="2" indent="-361527" algn="l" rtl="0">
              <a:lnSpc>
                <a:spcPct val="170000"/>
              </a:lnSpc>
              <a:spcBef>
                <a:spcPts val="0"/>
              </a:spcBef>
              <a:spcAft>
                <a:spcPts val="0"/>
              </a:spcAft>
              <a:buClr>
                <a:srgbClr val="0F4662"/>
              </a:buClr>
              <a:buSzPts val="2400"/>
              <a:buFont typeface="Arial"/>
              <a:buChar char="⚬"/>
            </a:pPr>
            <a:r>
              <a:rPr lang="en-US" sz="2200" b="0" i="0" u="none" strike="noStrike" cap="none" dirty="0">
                <a:solidFill>
                  <a:srgbClr val="0F4662"/>
                </a:solidFill>
                <a:latin typeface="Quicksand"/>
                <a:ea typeface="Quicksand"/>
                <a:cs typeface="Quicksand"/>
                <a:sym typeface="Quicksand"/>
              </a:rPr>
              <a:t>Ask open-ended questions: What thoughts or feelings are coming up for you right now?</a:t>
            </a:r>
            <a:endParaRPr sz="2200" dirty="0"/>
          </a:p>
          <a:p>
            <a:pPr marL="561341" marR="0" lvl="1" indent="-267969" algn="l" rtl="0">
              <a:lnSpc>
                <a:spcPct val="170000"/>
              </a:lnSpc>
              <a:spcBef>
                <a:spcPts val="0"/>
              </a:spcBef>
              <a:spcAft>
                <a:spcPts val="0"/>
              </a:spcAft>
              <a:buClr>
                <a:srgbClr val="0F4662"/>
              </a:buClr>
              <a:buSzPts val="2400"/>
              <a:buFont typeface="Arial"/>
              <a:buChar char="•"/>
            </a:pPr>
            <a:r>
              <a:rPr lang="en-US" sz="2200" b="1" i="0" u="none" strike="noStrike" cap="none" dirty="0">
                <a:solidFill>
                  <a:srgbClr val="0F4662"/>
                </a:solidFill>
                <a:latin typeface="Quicksand"/>
                <a:ea typeface="Quicksand"/>
                <a:cs typeface="Quicksand"/>
                <a:sym typeface="Quicksand"/>
              </a:rPr>
              <a:t>Validate and normalize</a:t>
            </a:r>
            <a:endParaRPr sz="2200" dirty="0"/>
          </a:p>
          <a:p>
            <a:pPr marL="1122681" marR="0" lvl="2" indent="-361527" algn="l" rtl="0">
              <a:lnSpc>
                <a:spcPct val="115000"/>
              </a:lnSpc>
              <a:spcBef>
                <a:spcPts val="0"/>
              </a:spcBef>
              <a:spcAft>
                <a:spcPts val="0"/>
              </a:spcAft>
              <a:buClr>
                <a:srgbClr val="0F4662"/>
              </a:buClr>
              <a:buSzPts val="2400"/>
              <a:buFont typeface="Arial"/>
              <a:buChar char="⚬"/>
            </a:pPr>
            <a:r>
              <a:rPr lang="en-US" sz="2200" b="0" i="0" u="none" strike="noStrike" cap="none" dirty="0">
                <a:solidFill>
                  <a:srgbClr val="0F4662"/>
                </a:solidFill>
                <a:latin typeface="Quicksand"/>
                <a:ea typeface="Quicksand"/>
                <a:cs typeface="Quicksand"/>
                <a:sym typeface="Quicksand"/>
              </a:rPr>
              <a:t>It’s okay not to be happy about a pregnancy/have multiple feelings about a pregnancy. </a:t>
            </a:r>
            <a:endParaRPr sz="2200" dirty="0"/>
          </a:p>
          <a:p>
            <a:pPr marL="561341" marR="0" lvl="1" indent="-267969" algn="l" rtl="0">
              <a:lnSpc>
                <a:spcPct val="170000"/>
              </a:lnSpc>
              <a:spcBef>
                <a:spcPts val="0"/>
              </a:spcBef>
              <a:spcAft>
                <a:spcPts val="0"/>
              </a:spcAft>
              <a:buClr>
                <a:srgbClr val="0F4662"/>
              </a:buClr>
              <a:buSzPts val="2400"/>
              <a:buFont typeface="Arial"/>
              <a:buChar char="•"/>
            </a:pPr>
            <a:r>
              <a:rPr lang="en-US" sz="2200" b="1" i="0" u="none" strike="noStrike" cap="none" dirty="0">
                <a:solidFill>
                  <a:srgbClr val="0F4662"/>
                </a:solidFill>
                <a:latin typeface="Quicksand"/>
                <a:ea typeface="Quicksand"/>
                <a:cs typeface="Quicksand"/>
                <a:sym typeface="Quicksand"/>
              </a:rPr>
              <a:t>Offer to share pregnancy options.</a:t>
            </a:r>
            <a:endParaRPr sz="2200" dirty="0"/>
          </a:p>
          <a:p>
            <a:pPr marL="1122681" marR="0" lvl="2" indent="-361527" algn="l" rtl="0">
              <a:lnSpc>
                <a:spcPct val="170000"/>
              </a:lnSpc>
              <a:spcBef>
                <a:spcPts val="0"/>
              </a:spcBef>
              <a:spcAft>
                <a:spcPts val="0"/>
              </a:spcAft>
              <a:buClr>
                <a:srgbClr val="0F4662"/>
              </a:buClr>
              <a:buSzPts val="2400"/>
              <a:buFont typeface="Arial"/>
              <a:buChar char="⚬"/>
            </a:pPr>
            <a:r>
              <a:rPr lang="en-US" sz="2200" b="0" i="0" u="none" strike="noStrike" cap="none" dirty="0">
                <a:solidFill>
                  <a:srgbClr val="0F4662"/>
                </a:solidFill>
                <a:latin typeface="Quicksand"/>
                <a:ea typeface="Quicksand"/>
                <a:cs typeface="Quicksand"/>
                <a:sym typeface="Quicksand"/>
              </a:rPr>
              <a:t>Let me know how I can be most helpful to you. We can discuss any options you are interested in hearing about, including options for ending or continuing your pregnancy, or you can take time to think things over on your own. Either way, you don’t have to make a decision today.</a:t>
            </a:r>
            <a:endParaRPr sz="2200" dirty="0"/>
          </a:p>
        </p:txBody>
      </p:sp>
      <p:sp>
        <p:nvSpPr>
          <p:cNvPr id="266" name="Google Shape;266;p11"/>
          <p:cNvSpPr/>
          <p:nvPr/>
        </p:nvSpPr>
        <p:spPr>
          <a:xfrm>
            <a:off x="15732709" y="8772476"/>
            <a:ext cx="2267103" cy="97107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3">
              <a:alphaModFix/>
            </a:blip>
            <a:stretch>
              <a:fillRect/>
            </a:stretch>
          </a:blipFill>
          <a:ln>
            <a:noFill/>
          </a:ln>
        </p:spPr>
      </p:sp>
      <p:sp>
        <p:nvSpPr>
          <p:cNvPr id="267" name="Google Shape;267;p11"/>
          <p:cNvSpPr txBox="1"/>
          <p:nvPr/>
        </p:nvSpPr>
        <p:spPr>
          <a:xfrm>
            <a:off x="1891228" y="404959"/>
            <a:ext cx="13530000" cy="101580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Disclose the Pregnancy Test Result</a:t>
            </a:r>
            <a:endParaRPr/>
          </a:p>
        </p:txBody>
      </p:sp>
      <p:sp>
        <p:nvSpPr>
          <p:cNvPr id="268" name="Google Shape;268;p11"/>
          <p:cNvSpPr txBox="1"/>
          <p:nvPr/>
        </p:nvSpPr>
        <p:spPr>
          <a:xfrm>
            <a:off x="9974775" y="9734115"/>
            <a:ext cx="8181000" cy="405600"/>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635" b="0" i="0" u="none" strike="noStrike" cap="none">
                <a:solidFill>
                  <a:srgbClr val="692145"/>
                </a:solidFill>
                <a:latin typeface="Quicksand"/>
                <a:ea typeface="Quicksand"/>
                <a:cs typeface="Quicksand"/>
                <a:sym typeface="Quicksand"/>
              </a:rPr>
              <a:t>Practice Guide for All-Options Pregnancy Counseling</a:t>
            </a:r>
            <a:endParaRPr sz="1272"/>
          </a:p>
        </p:txBody>
      </p:sp>
      <p:sp>
        <p:nvSpPr>
          <p:cNvPr id="269" name="Google Shape;269;p11"/>
          <p:cNvSpPr/>
          <p:nvPr/>
        </p:nvSpPr>
        <p:spPr>
          <a:xfrm>
            <a:off x="673427" y="633502"/>
            <a:ext cx="1028483" cy="1028483"/>
          </a:xfrm>
          <a:custGeom>
            <a:avLst/>
            <a:gdLst/>
            <a:ahLst/>
            <a:cxnLst/>
            <a:rect l="l" t="t" r="r" b="b"/>
            <a:pathLst>
              <a:path w="1028483" h="1028483" extrusionOk="0">
                <a:moveTo>
                  <a:pt x="0" y="0"/>
                </a:moveTo>
                <a:lnTo>
                  <a:pt x="1028483" y="0"/>
                </a:lnTo>
                <a:lnTo>
                  <a:pt x="1028483" y="1028483"/>
                </a:lnTo>
                <a:lnTo>
                  <a:pt x="0" y="1028483"/>
                </a:lnTo>
                <a:lnTo>
                  <a:pt x="0" y="0"/>
                </a:lnTo>
                <a:close/>
              </a:path>
            </a:pathLst>
          </a:custGeom>
          <a:blipFill rotWithShape="1">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12"/>
          <p:cNvSpPr txBox="1"/>
          <p:nvPr/>
        </p:nvSpPr>
        <p:spPr>
          <a:xfrm>
            <a:off x="1490737" y="2549201"/>
            <a:ext cx="9661718" cy="5605146"/>
          </a:xfrm>
          <a:prstGeom prst="rect">
            <a:avLst/>
          </a:prstGeom>
          <a:noFill/>
          <a:ln>
            <a:noFill/>
          </a:ln>
        </p:spPr>
        <p:txBody>
          <a:bodyPr spcFirstLastPara="1" wrap="square" lIns="0" tIns="0" rIns="0" bIns="0" anchor="t" anchorCtr="0">
            <a:spAutoFit/>
          </a:bodyPr>
          <a:lstStyle/>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Could it be that…</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I wonder if…</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As I hear it, you… Is that the way you feel?</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You convey a sense of…</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You must have felt…</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I sense that you’re feeling…</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Do you feel…</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It sounds as though…</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I hear you saying…</a:t>
            </a:r>
            <a:endParaRPr/>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From what you say, I gather you’re feeling…</a:t>
            </a:r>
            <a:endParaRPr/>
          </a:p>
        </p:txBody>
      </p:sp>
      <p:cxnSp>
        <p:nvCxnSpPr>
          <p:cNvPr id="279" name="Google Shape;279;p12"/>
          <p:cNvCxnSpPr/>
          <p:nvPr/>
        </p:nvCxnSpPr>
        <p:spPr>
          <a:xfrm>
            <a:off x="1028700" y="9741523"/>
            <a:ext cx="6492240" cy="0"/>
          </a:xfrm>
          <a:prstGeom prst="straightConnector1">
            <a:avLst/>
          </a:prstGeom>
          <a:noFill/>
          <a:ln w="76200" cap="flat" cmpd="sng">
            <a:solidFill>
              <a:srgbClr val="F16828"/>
            </a:solidFill>
            <a:prstDash val="solid"/>
            <a:round/>
            <a:headEnd type="none" w="sm" len="sm"/>
            <a:tailEnd type="none" w="sm" len="sm"/>
          </a:ln>
        </p:spPr>
      </p:cxnSp>
      <p:cxnSp>
        <p:nvCxnSpPr>
          <p:cNvPr id="280" name="Google Shape;280;p12"/>
          <p:cNvCxnSpPr/>
          <p:nvPr/>
        </p:nvCxnSpPr>
        <p:spPr>
          <a:xfrm>
            <a:off x="10767060" y="1028700"/>
            <a:ext cx="6492240" cy="0"/>
          </a:xfrm>
          <a:prstGeom prst="straightConnector1">
            <a:avLst/>
          </a:prstGeom>
          <a:noFill/>
          <a:ln w="76200" cap="flat" cmpd="sng">
            <a:solidFill>
              <a:srgbClr val="F16828"/>
            </a:solidFill>
            <a:prstDash val="solid"/>
            <a:round/>
            <a:headEnd type="none" w="sm" len="sm"/>
            <a:tailEnd type="none" w="sm" len="sm"/>
          </a:ln>
        </p:spPr>
      </p:cxnSp>
      <p:sp>
        <p:nvSpPr>
          <p:cNvPr id="281" name="Google Shape;281;p12"/>
          <p:cNvSpPr/>
          <p:nvPr/>
        </p:nvSpPr>
        <p:spPr>
          <a:xfrm>
            <a:off x="15608410" y="8546110"/>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3">
              <a:alphaModFix/>
            </a:blip>
            <a:stretch>
              <a:fillRect/>
            </a:stretch>
          </a:blipFill>
          <a:ln>
            <a:noFill/>
          </a:ln>
        </p:spPr>
      </p:sp>
      <p:sp>
        <p:nvSpPr>
          <p:cNvPr id="282" name="Google Shape;282;p12"/>
          <p:cNvSpPr txBox="1"/>
          <p:nvPr/>
        </p:nvSpPr>
        <p:spPr>
          <a:xfrm>
            <a:off x="5030834" y="1189021"/>
            <a:ext cx="8226333"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Empathetic Listening</a:t>
            </a:r>
            <a:endParaRPr/>
          </a:p>
        </p:txBody>
      </p:sp>
      <p:sp>
        <p:nvSpPr>
          <p:cNvPr id="283" name="Google Shape;283;p12"/>
          <p:cNvSpPr txBox="1"/>
          <p:nvPr/>
        </p:nvSpPr>
        <p:spPr>
          <a:xfrm>
            <a:off x="12631139" y="9514764"/>
            <a:ext cx="5468592"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Leads for Empathetic Listening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1"/>
        <p:cNvGrpSpPr/>
        <p:nvPr/>
      </p:nvGrpSpPr>
      <p:grpSpPr>
        <a:xfrm>
          <a:off x="0" y="0"/>
          <a:ext cx="0" cy="0"/>
          <a:chOff x="0" y="0"/>
          <a:chExt cx="0" cy="0"/>
        </a:xfrm>
      </p:grpSpPr>
      <p:sp>
        <p:nvSpPr>
          <p:cNvPr id="292" name="Google Shape;292;p13"/>
          <p:cNvSpPr txBox="1"/>
          <p:nvPr/>
        </p:nvSpPr>
        <p:spPr>
          <a:xfrm>
            <a:off x="554278" y="2524125"/>
            <a:ext cx="8736472" cy="5445126"/>
          </a:xfrm>
          <a:prstGeom prst="rect">
            <a:avLst/>
          </a:prstGeom>
          <a:noFill/>
          <a:ln>
            <a:noFill/>
          </a:ln>
        </p:spPr>
        <p:txBody>
          <a:bodyPr spcFirstLastPara="1" wrap="square" lIns="0" tIns="0" rIns="0" bIns="0" anchor="t" anchorCtr="0">
            <a:spAutoFit/>
          </a:bodyPr>
          <a:lstStyle/>
          <a:p>
            <a:pPr marL="690877" marR="0" lvl="1" indent="-345439"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Name all pregnancy options in a neutral, professional manner (except those the patient expressed they do not want to discuss)</a:t>
            </a:r>
            <a:endParaRPr/>
          </a:p>
          <a:p>
            <a:pPr marL="690877" marR="0" lvl="1" indent="-345439"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Naming each service without judgment respects patient autonomy, builds trust, makes space to ask honest questions, and is more likely to meet patients’ needs</a:t>
            </a:r>
            <a:endParaRPr/>
          </a:p>
        </p:txBody>
      </p:sp>
      <p:sp>
        <p:nvSpPr>
          <p:cNvPr id="293" name="Google Shape;293;p13"/>
          <p:cNvSpPr/>
          <p:nvPr/>
        </p:nvSpPr>
        <p:spPr>
          <a:xfrm>
            <a:off x="1150568" y="837658"/>
            <a:ext cx="1028700" cy="1028700"/>
          </a:xfrm>
          <a:custGeom>
            <a:avLst/>
            <a:gdLst/>
            <a:ahLst/>
            <a:cxnLst/>
            <a:rect l="l" t="t" r="r" b="b"/>
            <a:pathLst>
              <a:path w="1028700" h="1028700" extrusionOk="0">
                <a:moveTo>
                  <a:pt x="0" y="0"/>
                </a:moveTo>
                <a:lnTo>
                  <a:pt x="1028700" y="0"/>
                </a:lnTo>
                <a:lnTo>
                  <a:pt x="1028700" y="1028700"/>
                </a:lnTo>
                <a:lnTo>
                  <a:pt x="0" y="1028700"/>
                </a:lnTo>
                <a:lnTo>
                  <a:pt x="0" y="0"/>
                </a:lnTo>
                <a:close/>
              </a:path>
            </a:pathLst>
          </a:custGeom>
          <a:blipFill rotWithShape="1">
            <a:blip r:embed="rId3">
              <a:alphaModFix/>
            </a:blip>
            <a:stretch>
              <a:fillRect/>
            </a:stretch>
          </a:blipFill>
          <a:ln>
            <a:noFill/>
          </a:ln>
        </p:spPr>
      </p:sp>
      <p:sp>
        <p:nvSpPr>
          <p:cNvPr id="294" name="Google Shape;294;p13"/>
          <p:cNvSpPr txBox="1"/>
          <p:nvPr/>
        </p:nvSpPr>
        <p:spPr>
          <a:xfrm>
            <a:off x="2335632" y="788135"/>
            <a:ext cx="11148841"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Name all Pregnancy Options</a:t>
            </a:r>
            <a:endParaRPr/>
          </a:p>
        </p:txBody>
      </p:sp>
      <p:grpSp>
        <p:nvGrpSpPr>
          <p:cNvPr id="295" name="Google Shape;295;p13"/>
          <p:cNvGrpSpPr/>
          <p:nvPr/>
        </p:nvGrpSpPr>
        <p:grpSpPr>
          <a:xfrm>
            <a:off x="10070750" y="2930749"/>
            <a:ext cx="7437251" cy="5038291"/>
            <a:chOff x="0" y="0"/>
            <a:chExt cx="9916335" cy="5751474"/>
          </a:xfrm>
        </p:grpSpPr>
        <p:sp>
          <p:nvSpPr>
            <p:cNvPr id="296" name="Google Shape;296;p13"/>
            <p:cNvSpPr/>
            <p:nvPr/>
          </p:nvSpPr>
          <p:spPr>
            <a:xfrm>
              <a:off x="0" y="0"/>
              <a:ext cx="9916335" cy="5751474"/>
            </a:xfrm>
            <a:custGeom>
              <a:avLst/>
              <a:gdLst/>
              <a:ahLst/>
              <a:cxnLst/>
              <a:rect l="l" t="t" r="r" b="b"/>
              <a:pathLst>
                <a:path w="9916335" h="5751474" extrusionOk="0">
                  <a:moveTo>
                    <a:pt x="0" y="0"/>
                  </a:moveTo>
                  <a:lnTo>
                    <a:pt x="9916335" y="0"/>
                  </a:lnTo>
                  <a:lnTo>
                    <a:pt x="9916335" y="5751474"/>
                  </a:lnTo>
                  <a:lnTo>
                    <a:pt x="0" y="5751474"/>
                  </a:lnTo>
                  <a:lnTo>
                    <a:pt x="0" y="0"/>
                  </a:lnTo>
                  <a:close/>
                </a:path>
              </a:pathLst>
            </a:custGeom>
            <a:blipFill rotWithShape="1">
              <a:blip r:embed="rId4">
                <a:alphaModFix/>
              </a:blip>
              <a:stretch>
                <a:fillRect/>
              </a:stretch>
            </a:blipFill>
            <a:ln>
              <a:noFill/>
            </a:ln>
          </p:spPr>
        </p:sp>
        <p:sp>
          <p:nvSpPr>
            <p:cNvPr id="297" name="Google Shape;297;p13"/>
            <p:cNvSpPr txBox="1"/>
            <p:nvPr/>
          </p:nvSpPr>
          <p:spPr>
            <a:xfrm>
              <a:off x="372347" y="223986"/>
              <a:ext cx="9111000" cy="5440500"/>
            </a:xfrm>
            <a:prstGeom prst="rect">
              <a:avLst/>
            </a:prstGeom>
            <a:noFill/>
            <a:ln>
              <a:noFill/>
            </a:ln>
          </p:spPr>
          <p:txBody>
            <a:bodyPr spcFirstLastPara="1" wrap="square" lIns="0" tIns="0" rIns="0" bIns="0" anchor="t" anchorCtr="0">
              <a:spAutoFit/>
            </a:bodyPr>
            <a:lstStyle/>
            <a:p>
              <a:pPr marL="0" marR="0" lvl="0" indent="0" algn="ctr" rtl="0">
                <a:lnSpc>
                  <a:spcPct val="121007"/>
                </a:lnSpc>
                <a:spcBef>
                  <a:spcPts val="0"/>
                </a:spcBef>
                <a:spcAft>
                  <a:spcPts val="0"/>
                </a:spcAft>
                <a:buNone/>
              </a:pPr>
              <a:r>
                <a:rPr lang="en-US" sz="2899" b="0" i="0" u="none" strike="noStrike" cap="none">
                  <a:solidFill>
                    <a:srgbClr val="3B5A6F"/>
                  </a:solidFill>
                  <a:latin typeface="Quicksand"/>
                  <a:ea typeface="Quicksand"/>
                  <a:cs typeface="Quicksand"/>
                  <a:sym typeface="Quicksand"/>
                </a:rPr>
                <a:t>If you do not want to continue the pregnancy, I can provide you with referrals for abortion services. If you want to continue the pregnancy, I can provide you with referrals for prenatal care or adoption resources. If you are not sure, we can discuss all of the options available as well as the timeline for abortion options.</a:t>
              </a:r>
              <a:endParaRPr/>
            </a:p>
          </p:txBody>
        </p:sp>
      </p:grpSp>
      <p:sp>
        <p:nvSpPr>
          <p:cNvPr id="298" name="Google Shape;298;p13"/>
          <p:cNvSpPr/>
          <p:nvPr/>
        </p:nvSpPr>
        <p:spPr>
          <a:xfrm>
            <a:off x="15623233" y="84952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5">
              <a:alphaModFix/>
            </a:blip>
            <a:stretch>
              <a:fillRect/>
            </a:stretch>
          </a:blipFill>
          <a:ln>
            <a:noFill/>
          </a:ln>
        </p:spPr>
      </p:sp>
      <p:sp>
        <p:nvSpPr>
          <p:cNvPr id="299" name="Google Shape;299;p13"/>
          <p:cNvSpPr txBox="1"/>
          <p:nvPr/>
        </p:nvSpPr>
        <p:spPr>
          <a:xfrm>
            <a:off x="9290750" y="95528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7"/>
        <p:cNvGrpSpPr/>
        <p:nvPr/>
      </p:nvGrpSpPr>
      <p:grpSpPr>
        <a:xfrm>
          <a:off x="0" y="0"/>
          <a:ext cx="0" cy="0"/>
          <a:chOff x="0" y="0"/>
          <a:chExt cx="0" cy="0"/>
        </a:xfrm>
      </p:grpSpPr>
      <p:cxnSp>
        <p:nvCxnSpPr>
          <p:cNvPr id="308" name="Google Shape;308;p14"/>
          <p:cNvCxnSpPr/>
          <p:nvPr/>
        </p:nvCxnSpPr>
        <p:spPr>
          <a:xfrm>
            <a:off x="1028700" y="9741523"/>
            <a:ext cx="6492240" cy="0"/>
          </a:xfrm>
          <a:prstGeom prst="straightConnector1">
            <a:avLst/>
          </a:prstGeom>
          <a:noFill/>
          <a:ln w="76200" cap="flat" cmpd="sng">
            <a:solidFill>
              <a:srgbClr val="F16828"/>
            </a:solidFill>
            <a:prstDash val="solid"/>
            <a:round/>
            <a:headEnd type="none" w="sm" len="sm"/>
            <a:tailEnd type="none" w="sm" len="sm"/>
          </a:ln>
        </p:spPr>
      </p:cxnSp>
      <p:sp>
        <p:nvSpPr>
          <p:cNvPr id="309" name="Google Shape;309;p14"/>
          <p:cNvSpPr txBox="1"/>
          <p:nvPr/>
        </p:nvSpPr>
        <p:spPr>
          <a:xfrm>
            <a:off x="3004896" y="3633423"/>
            <a:ext cx="12779060" cy="4073526"/>
          </a:xfrm>
          <a:prstGeom prst="rect">
            <a:avLst/>
          </a:prstGeom>
          <a:noFill/>
          <a:ln>
            <a:noFill/>
          </a:ln>
        </p:spPr>
        <p:txBody>
          <a:bodyPr spcFirstLastPara="1" wrap="square" lIns="0" tIns="0" rIns="0" bIns="0" anchor="t" anchorCtr="0">
            <a:spAutoFit/>
          </a:bodyPr>
          <a:lstStyle/>
          <a:p>
            <a:pPr marL="690876" marR="0" lvl="1" indent="-345437" algn="l" rtl="0">
              <a:lnSpc>
                <a:spcPct val="170021"/>
              </a:lnSpc>
              <a:spcBef>
                <a:spcPts val="0"/>
              </a:spcBef>
              <a:spcAft>
                <a:spcPts val="0"/>
              </a:spcAft>
              <a:buClr>
                <a:srgbClr val="0F4662"/>
              </a:buClr>
              <a:buSzPts val="3199"/>
              <a:buFont typeface="Quicksand"/>
              <a:buAutoNum type="arabicPeriod"/>
            </a:pPr>
            <a:r>
              <a:rPr lang="en-US" sz="3199" b="0" i="0" u="none" strike="noStrike" cap="none" dirty="0">
                <a:solidFill>
                  <a:srgbClr val="0F4662"/>
                </a:solidFill>
                <a:latin typeface="Quicksand"/>
                <a:ea typeface="Quicksand"/>
                <a:cs typeface="Quicksand"/>
                <a:sym typeface="Quicksand"/>
              </a:rPr>
              <a:t> Explore the patient’s feelings </a:t>
            </a:r>
            <a:r>
              <a:rPr lang="en-US" sz="3199" b="1" i="0" u="none" strike="noStrike" cap="none" dirty="0">
                <a:solidFill>
                  <a:srgbClr val="0F4662"/>
                </a:solidFill>
                <a:latin typeface="Quicksand"/>
                <a:ea typeface="Quicksand"/>
                <a:cs typeface="Quicksand"/>
                <a:sym typeface="Quicksand"/>
              </a:rPr>
              <a:t>after</a:t>
            </a:r>
            <a:r>
              <a:rPr lang="en-US" sz="3199" b="0" i="0" u="none" strike="noStrike" cap="none" dirty="0">
                <a:solidFill>
                  <a:srgbClr val="0F4662"/>
                </a:solidFill>
                <a:latin typeface="Quicksand"/>
                <a:ea typeface="Quicksand"/>
                <a:cs typeface="Quicksand"/>
                <a:sym typeface="Quicksand"/>
              </a:rPr>
              <a:t> giving the positive test result</a:t>
            </a:r>
            <a:endParaRPr dirty="0"/>
          </a:p>
          <a:p>
            <a:pPr marL="690876" marR="0" lvl="1" indent="-345437" algn="l" rtl="0">
              <a:lnSpc>
                <a:spcPct val="170021"/>
              </a:lnSpc>
              <a:spcBef>
                <a:spcPts val="0"/>
              </a:spcBef>
              <a:spcAft>
                <a:spcPts val="0"/>
              </a:spcAft>
              <a:buClr>
                <a:srgbClr val="0F4662"/>
              </a:buClr>
              <a:buSzPts val="3199"/>
              <a:buFont typeface="Quicksand"/>
              <a:buAutoNum type="arabicPeriod"/>
            </a:pPr>
            <a:r>
              <a:rPr lang="en-US" sz="3199" b="1" i="0" u="none" strike="noStrike" cap="none" dirty="0">
                <a:solidFill>
                  <a:srgbClr val="0F4662"/>
                </a:solidFill>
                <a:latin typeface="Quicksand"/>
                <a:ea typeface="Quicksand"/>
                <a:cs typeface="Quicksand"/>
                <a:sym typeface="Quicksand"/>
              </a:rPr>
              <a:t> </a:t>
            </a:r>
            <a:r>
              <a:rPr lang="en-US" sz="3199" b="0" i="0" u="none" strike="noStrike" cap="none" dirty="0">
                <a:solidFill>
                  <a:srgbClr val="0F4662"/>
                </a:solidFill>
                <a:latin typeface="Quicksand"/>
                <a:ea typeface="Quicksand"/>
                <a:cs typeface="Quicksand"/>
                <a:sym typeface="Quicksand"/>
              </a:rPr>
              <a:t>If unsure of plans, help patient to consider their </a:t>
            </a:r>
            <a:r>
              <a:rPr lang="en-US" sz="3199" b="1" i="0" u="none" strike="noStrike" cap="none" dirty="0">
                <a:solidFill>
                  <a:srgbClr val="0F4662"/>
                </a:solidFill>
                <a:latin typeface="Quicksand"/>
                <a:ea typeface="Quicksand"/>
                <a:cs typeface="Quicksand"/>
                <a:sym typeface="Quicksand"/>
              </a:rPr>
              <a:t>options</a:t>
            </a:r>
            <a:endParaRPr dirty="0"/>
          </a:p>
          <a:p>
            <a:pPr marL="690876" marR="0" lvl="1" indent="-345437" algn="l" rtl="0">
              <a:lnSpc>
                <a:spcPct val="170021"/>
              </a:lnSpc>
              <a:spcBef>
                <a:spcPts val="0"/>
              </a:spcBef>
              <a:spcAft>
                <a:spcPts val="0"/>
              </a:spcAft>
              <a:buClr>
                <a:srgbClr val="0F4662"/>
              </a:buClr>
              <a:buSzPts val="3199"/>
              <a:buFont typeface="Quicksand"/>
              <a:buAutoNum type="arabicPeriod"/>
            </a:pPr>
            <a:r>
              <a:rPr lang="en-US" sz="3199" b="0" i="0" u="none" strike="noStrike" cap="none" dirty="0">
                <a:solidFill>
                  <a:srgbClr val="0F4662"/>
                </a:solidFill>
                <a:latin typeface="Quicksand"/>
                <a:ea typeface="Quicksand"/>
                <a:cs typeface="Quicksand"/>
                <a:sym typeface="Quicksand"/>
              </a:rPr>
              <a:t> Identify social </a:t>
            </a:r>
            <a:r>
              <a:rPr lang="en-US" sz="3199" b="1" i="0" u="none" strike="noStrike" cap="none" dirty="0">
                <a:solidFill>
                  <a:srgbClr val="0F4662"/>
                </a:solidFill>
                <a:latin typeface="Quicksand"/>
                <a:ea typeface="Quicksand"/>
                <a:cs typeface="Quicksand"/>
                <a:sym typeface="Quicksand"/>
              </a:rPr>
              <a:t>supports</a:t>
            </a:r>
            <a:endParaRPr dirty="0"/>
          </a:p>
          <a:p>
            <a:pPr marL="690876" marR="0" lvl="1" indent="-345437" algn="l" rtl="0">
              <a:lnSpc>
                <a:spcPct val="170021"/>
              </a:lnSpc>
              <a:spcBef>
                <a:spcPts val="0"/>
              </a:spcBef>
              <a:spcAft>
                <a:spcPts val="0"/>
              </a:spcAft>
              <a:buClr>
                <a:srgbClr val="0F4662"/>
              </a:buClr>
              <a:buSzPts val="3199"/>
              <a:buFont typeface="Quicksand"/>
              <a:buAutoNum type="arabicPeriod"/>
            </a:pPr>
            <a:r>
              <a:rPr lang="en-US" sz="3199" b="0" i="0" u="none" strike="noStrike" cap="none" dirty="0">
                <a:solidFill>
                  <a:srgbClr val="0F4662"/>
                </a:solidFill>
                <a:latin typeface="Quicksand"/>
                <a:ea typeface="Quicksand"/>
                <a:cs typeface="Quicksand"/>
                <a:sym typeface="Quicksand"/>
              </a:rPr>
              <a:t> Help to reach a decision, or discuss a </a:t>
            </a:r>
            <a:r>
              <a:rPr lang="en-US" sz="3199" b="1" i="0" u="none" strike="noStrike" cap="none" dirty="0">
                <a:solidFill>
                  <a:srgbClr val="0F4662"/>
                </a:solidFill>
                <a:latin typeface="Quicksand"/>
                <a:ea typeface="Quicksand"/>
                <a:cs typeface="Quicksand"/>
                <a:sym typeface="Quicksand"/>
              </a:rPr>
              <a:t>time table</a:t>
            </a:r>
            <a:r>
              <a:rPr lang="en-US" sz="3199" b="0" i="0" u="none" strike="noStrike" cap="none" dirty="0">
                <a:solidFill>
                  <a:srgbClr val="0F4662"/>
                </a:solidFill>
                <a:latin typeface="Quicksand"/>
                <a:ea typeface="Quicksand"/>
                <a:cs typeface="Quicksand"/>
                <a:sym typeface="Quicksand"/>
              </a:rPr>
              <a:t> if still undecided</a:t>
            </a:r>
            <a:endParaRPr dirty="0"/>
          </a:p>
          <a:p>
            <a:pPr marL="690876" marR="0" lvl="1" indent="-345437" algn="l" rtl="0">
              <a:lnSpc>
                <a:spcPct val="170021"/>
              </a:lnSpc>
              <a:spcBef>
                <a:spcPts val="0"/>
              </a:spcBef>
              <a:spcAft>
                <a:spcPts val="0"/>
              </a:spcAft>
              <a:buClr>
                <a:srgbClr val="0F4662"/>
              </a:buClr>
              <a:buSzPts val="3199"/>
              <a:buFont typeface="Quicksand"/>
              <a:buAutoNum type="arabicPeriod"/>
            </a:pPr>
            <a:r>
              <a:rPr lang="en-US" sz="3199" b="0" i="0" u="none" strike="noStrike" cap="none" dirty="0">
                <a:solidFill>
                  <a:srgbClr val="0F4662"/>
                </a:solidFill>
                <a:latin typeface="Quicksand"/>
                <a:ea typeface="Quicksand"/>
                <a:cs typeface="Quicksand"/>
                <a:sym typeface="Quicksand"/>
              </a:rPr>
              <a:t> </a:t>
            </a:r>
            <a:r>
              <a:rPr lang="en-US" sz="3199" b="1" i="0" u="none" strike="noStrike" cap="none" dirty="0">
                <a:solidFill>
                  <a:srgbClr val="0F4662"/>
                </a:solidFill>
                <a:latin typeface="Quicksand"/>
                <a:ea typeface="Quicksand"/>
                <a:cs typeface="Quicksand"/>
                <a:sym typeface="Quicksand"/>
              </a:rPr>
              <a:t>Refer or provide</a:t>
            </a:r>
            <a:r>
              <a:rPr lang="en-US" sz="3199" b="0" i="0" u="none" strike="noStrike" cap="none" dirty="0">
                <a:solidFill>
                  <a:srgbClr val="0F4662"/>
                </a:solidFill>
                <a:latin typeface="Quicksand"/>
                <a:ea typeface="Quicksand"/>
                <a:cs typeface="Quicksand"/>
                <a:sym typeface="Quicksand"/>
              </a:rPr>
              <a:t> the appropriate service </a:t>
            </a:r>
            <a:endParaRPr dirty="0"/>
          </a:p>
        </p:txBody>
      </p:sp>
      <p:sp>
        <p:nvSpPr>
          <p:cNvPr id="310" name="Google Shape;310;p14"/>
          <p:cNvSpPr/>
          <p:nvPr/>
        </p:nvSpPr>
        <p:spPr>
          <a:xfrm>
            <a:off x="0" y="0"/>
            <a:ext cx="4210668" cy="4179088"/>
          </a:xfrm>
          <a:custGeom>
            <a:avLst/>
            <a:gdLst/>
            <a:ahLst/>
            <a:cxnLst/>
            <a:rect l="l" t="t" r="r" b="b"/>
            <a:pathLst>
              <a:path w="4210668" h="4179088" extrusionOk="0">
                <a:moveTo>
                  <a:pt x="0" y="0"/>
                </a:moveTo>
                <a:lnTo>
                  <a:pt x="4210668" y="0"/>
                </a:lnTo>
                <a:lnTo>
                  <a:pt x="4210668" y="4179088"/>
                </a:lnTo>
                <a:lnTo>
                  <a:pt x="0" y="4179088"/>
                </a:lnTo>
                <a:lnTo>
                  <a:pt x="0" y="0"/>
                </a:lnTo>
                <a:close/>
              </a:path>
            </a:pathLst>
          </a:custGeom>
          <a:blipFill rotWithShape="1">
            <a:blip r:embed="rId3">
              <a:alphaModFix/>
            </a:blip>
            <a:stretch>
              <a:fillRect/>
            </a:stretch>
          </a:blipFill>
          <a:ln>
            <a:noFill/>
          </a:ln>
        </p:spPr>
      </p:sp>
      <p:sp>
        <p:nvSpPr>
          <p:cNvPr id="311" name="Google Shape;311;p14"/>
          <p:cNvSpPr txBox="1"/>
          <p:nvPr/>
        </p:nvSpPr>
        <p:spPr>
          <a:xfrm rot="-2509978">
            <a:off x="227011" y="753795"/>
            <a:ext cx="2992797" cy="916245"/>
          </a:xfrm>
          <a:prstGeom prst="rect">
            <a:avLst/>
          </a:prstGeom>
          <a:noFill/>
          <a:ln>
            <a:noFill/>
          </a:ln>
        </p:spPr>
        <p:txBody>
          <a:bodyPr spcFirstLastPara="1" wrap="square" lIns="0" tIns="0" rIns="0" bIns="0" anchor="t" anchorCtr="0">
            <a:spAutoFit/>
          </a:bodyPr>
          <a:lstStyle/>
          <a:p>
            <a:pPr marL="0" marR="0" lvl="0" indent="0" algn="l" rtl="0">
              <a:lnSpc>
                <a:spcPct val="121002"/>
              </a:lnSpc>
              <a:spcBef>
                <a:spcPts val="0"/>
              </a:spcBef>
              <a:spcAft>
                <a:spcPts val="0"/>
              </a:spcAft>
              <a:buNone/>
            </a:pPr>
            <a:r>
              <a:rPr lang="en-US" sz="6047" b="0" i="0" u="none" strike="noStrike" cap="none">
                <a:solidFill>
                  <a:srgbClr val="3B5A6F"/>
                </a:solidFill>
                <a:latin typeface="Nunito"/>
                <a:ea typeface="Nunito"/>
                <a:cs typeface="Nunito"/>
                <a:sym typeface="Nunito"/>
              </a:rPr>
              <a:t>Recap</a:t>
            </a:r>
            <a:endParaRPr/>
          </a:p>
        </p:txBody>
      </p:sp>
      <p:sp>
        <p:nvSpPr>
          <p:cNvPr id="312" name="Google Shape;312;p14"/>
          <p:cNvSpPr txBox="1"/>
          <p:nvPr/>
        </p:nvSpPr>
        <p:spPr>
          <a:xfrm>
            <a:off x="2163526" y="1667600"/>
            <a:ext cx="14461800" cy="2127377"/>
          </a:xfrm>
          <a:prstGeom prst="rect">
            <a:avLst/>
          </a:prstGeom>
          <a:noFill/>
          <a:ln>
            <a:noFill/>
          </a:ln>
        </p:spPr>
        <p:txBody>
          <a:bodyPr spcFirstLastPara="1" wrap="square" lIns="0" tIns="0" rIns="0" bIns="0" anchor="t" anchorCtr="0">
            <a:spAutoFit/>
          </a:bodyPr>
          <a:lstStyle/>
          <a:p>
            <a:pPr marL="0" marR="0" lvl="0" indent="0" algn="ctr" rtl="0">
              <a:lnSpc>
                <a:spcPct val="128004"/>
              </a:lnSpc>
              <a:spcBef>
                <a:spcPts val="0"/>
              </a:spcBef>
              <a:spcAft>
                <a:spcPts val="0"/>
              </a:spcAft>
              <a:buNone/>
            </a:pPr>
            <a:r>
              <a:rPr lang="en-US" sz="5400" b="0" i="0" u="none" strike="noStrike" cap="none" dirty="0">
                <a:solidFill>
                  <a:srgbClr val="0F4662"/>
                </a:solidFill>
                <a:latin typeface="Nunito"/>
                <a:ea typeface="Nunito"/>
                <a:cs typeface="Nunito"/>
                <a:sym typeface="Nunito"/>
              </a:rPr>
              <a:t>Recommendations for All-Options Pregnancy Counseling</a:t>
            </a:r>
            <a:endParaRPr sz="5400" dirty="0"/>
          </a:p>
        </p:txBody>
      </p:sp>
      <p:cxnSp>
        <p:nvCxnSpPr>
          <p:cNvPr id="313" name="Google Shape;313;p14"/>
          <p:cNvCxnSpPr/>
          <p:nvPr/>
        </p:nvCxnSpPr>
        <p:spPr>
          <a:xfrm>
            <a:off x="10767060" y="1028700"/>
            <a:ext cx="6492240" cy="0"/>
          </a:xfrm>
          <a:prstGeom prst="straightConnector1">
            <a:avLst/>
          </a:prstGeom>
          <a:noFill/>
          <a:ln w="76200" cap="flat" cmpd="sng">
            <a:solidFill>
              <a:srgbClr val="F16828"/>
            </a:solidFill>
            <a:prstDash val="solid"/>
            <a:round/>
            <a:headEnd type="none" w="sm" len="sm"/>
            <a:tailEnd type="none" w="sm" len="sm"/>
          </a:ln>
        </p:spPr>
      </p:cxnSp>
      <p:sp>
        <p:nvSpPr>
          <p:cNvPr id="314" name="Google Shape;314;p14"/>
          <p:cNvSpPr/>
          <p:nvPr/>
        </p:nvSpPr>
        <p:spPr>
          <a:xfrm>
            <a:off x="15623233" y="84952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4">
              <a:alphaModFix/>
            </a:blip>
            <a:stretch>
              <a:fillRect/>
            </a:stretch>
          </a:blipFill>
          <a:ln>
            <a:noFill/>
          </a:ln>
        </p:spPr>
      </p:sp>
      <p:sp>
        <p:nvSpPr>
          <p:cNvPr id="315" name="Google Shape;315;p14"/>
          <p:cNvSpPr txBox="1"/>
          <p:nvPr/>
        </p:nvSpPr>
        <p:spPr>
          <a:xfrm>
            <a:off x="9290750" y="95528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3"/>
        <p:cNvGrpSpPr/>
        <p:nvPr/>
      </p:nvGrpSpPr>
      <p:grpSpPr>
        <a:xfrm>
          <a:off x="0" y="0"/>
          <a:ext cx="0" cy="0"/>
          <a:chOff x="0" y="0"/>
          <a:chExt cx="0" cy="0"/>
        </a:xfrm>
      </p:grpSpPr>
      <p:sp>
        <p:nvSpPr>
          <p:cNvPr id="324" name="Google Shape;324;p15"/>
          <p:cNvSpPr txBox="1"/>
          <p:nvPr/>
        </p:nvSpPr>
        <p:spPr>
          <a:xfrm>
            <a:off x="673499" y="2345338"/>
            <a:ext cx="16941000" cy="6906506"/>
          </a:xfrm>
          <a:prstGeom prst="rect">
            <a:avLst/>
          </a:prstGeom>
          <a:noFill/>
          <a:ln>
            <a:noFill/>
          </a:ln>
        </p:spPr>
        <p:txBody>
          <a:bodyPr spcFirstLastPara="1" wrap="square" lIns="0" tIns="0" rIns="0" bIns="0" anchor="t" anchorCtr="0">
            <a:spAutoFit/>
          </a:bodyPr>
          <a:lstStyle/>
          <a:p>
            <a:pPr marL="604519" marR="0" lvl="1" indent="-302260"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Begin by:</a:t>
            </a:r>
            <a:endParaRPr sz="2400" dirty="0"/>
          </a:p>
          <a:p>
            <a:pPr marL="1209039" marR="0" lvl="2" indent="-403012"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Affirming the patient’s decision or interest</a:t>
            </a:r>
            <a:endParaRPr sz="2400" dirty="0"/>
          </a:p>
          <a:p>
            <a:pPr marL="1209039" marR="0" lvl="2" indent="-403012"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Offering appropriate prenatal care referrals or starting prenatal care with you</a:t>
            </a:r>
            <a:endParaRPr sz="2400" dirty="0"/>
          </a:p>
          <a:p>
            <a:pPr marL="1209039" marR="0" lvl="2" indent="-403012"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Not referring to services the patient is uninterested in</a:t>
            </a:r>
            <a:endParaRPr sz="2400" dirty="0"/>
          </a:p>
          <a:p>
            <a:pPr marL="604519" marR="0" lvl="1" indent="-302260"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Screen patient for needs around referral or resources, like</a:t>
            </a:r>
            <a:endParaRPr sz="2400" dirty="0"/>
          </a:p>
          <a:p>
            <a:pPr marL="1209039" marR="0" lvl="2" indent="-403012"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Nutrition, food, housing security</a:t>
            </a:r>
            <a:endParaRPr sz="2400" dirty="0"/>
          </a:p>
          <a:p>
            <a:pPr marL="1209039" marR="0" lvl="2" indent="-403012"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Financial resources for prenatal care/parenting (i.e. presumptive eligibility for Medicaid, WIC, SNAP)</a:t>
            </a:r>
            <a:endParaRPr sz="2400" dirty="0"/>
          </a:p>
          <a:p>
            <a:pPr marL="1209039" marR="0" lvl="2" indent="-403012"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Support for parenting decisions including infant care, adoption, or foster care</a:t>
            </a:r>
            <a:endParaRPr sz="2400" dirty="0"/>
          </a:p>
          <a:p>
            <a:pPr marL="1209039" marR="0" lvl="2" indent="-403012"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Doula services</a:t>
            </a:r>
            <a:endParaRPr sz="2400" dirty="0"/>
          </a:p>
          <a:p>
            <a:pPr marL="1209039" marR="0" lvl="2" indent="-403012"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Childbirth education classes or resources </a:t>
            </a:r>
            <a:endParaRPr sz="2400" dirty="0"/>
          </a:p>
          <a:p>
            <a:pPr marL="604519" marR="0" lvl="1" indent="-302260" algn="l" rtl="0">
              <a:lnSpc>
                <a:spcPct val="170025"/>
              </a:lnSpc>
              <a:spcBef>
                <a:spcPts val="0"/>
              </a:spcBef>
              <a:spcAft>
                <a:spcPts val="0"/>
              </a:spcAft>
              <a:buClr>
                <a:srgbClr val="0F4662"/>
              </a:buClr>
              <a:buSzPts val="2799"/>
              <a:buFont typeface="Arial"/>
              <a:buChar char="•"/>
            </a:pPr>
            <a:r>
              <a:rPr lang="en-US" sz="2400" b="0" i="0" u="none" strike="noStrike" cap="none" dirty="0">
                <a:solidFill>
                  <a:srgbClr val="0F4662"/>
                </a:solidFill>
                <a:latin typeface="Quicksand"/>
                <a:ea typeface="Quicksand"/>
                <a:cs typeface="Quicksand"/>
                <a:sym typeface="Quicksand"/>
              </a:rPr>
              <a:t>Offer follow-up</a:t>
            </a:r>
            <a:endParaRPr sz="2400" dirty="0"/>
          </a:p>
        </p:txBody>
      </p:sp>
      <p:sp>
        <p:nvSpPr>
          <p:cNvPr id="325" name="Google Shape;325;p15"/>
          <p:cNvSpPr/>
          <p:nvPr/>
        </p:nvSpPr>
        <p:spPr>
          <a:xfrm>
            <a:off x="15608410" y="84571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3">
              <a:alphaModFix/>
            </a:blip>
            <a:stretch>
              <a:fillRect/>
            </a:stretch>
          </a:blipFill>
          <a:ln>
            <a:noFill/>
          </a:ln>
        </p:spPr>
      </p:sp>
      <p:sp>
        <p:nvSpPr>
          <p:cNvPr id="326" name="Google Shape;326;p15"/>
          <p:cNvSpPr txBox="1"/>
          <p:nvPr/>
        </p:nvSpPr>
        <p:spPr>
          <a:xfrm>
            <a:off x="918749" y="472047"/>
            <a:ext cx="16450500" cy="815700"/>
          </a:xfrm>
          <a:prstGeom prst="rect">
            <a:avLst/>
          </a:prstGeom>
          <a:noFill/>
          <a:ln>
            <a:noFill/>
          </a:ln>
        </p:spPr>
        <p:txBody>
          <a:bodyPr spcFirstLastPara="1" wrap="square" lIns="0" tIns="0" rIns="0" bIns="0" anchor="t" anchorCtr="0">
            <a:spAutoFit/>
          </a:bodyPr>
          <a:lstStyle/>
          <a:p>
            <a:pPr marL="0" marR="0" lvl="0" indent="0" algn="ctr" rtl="0">
              <a:lnSpc>
                <a:spcPct val="115002"/>
              </a:lnSpc>
              <a:spcBef>
                <a:spcPts val="0"/>
              </a:spcBef>
              <a:spcAft>
                <a:spcPts val="0"/>
              </a:spcAft>
              <a:buNone/>
            </a:pPr>
            <a:r>
              <a:rPr lang="en-US" sz="5300" b="0" i="0" u="none" strike="noStrike" cap="none">
                <a:solidFill>
                  <a:srgbClr val="0F4662"/>
                </a:solidFill>
                <a:latin typeface="Nunito"/>
                <a:ea typeface="Nunito"/>
                <a:cs typeface="Nunito"/>
                <a:sym typeface="Nunito"/>
              </a:rPr>
              <a:t>If the Patient is Interested in Continuing the Pregnancy</a:t>
            </a:r>
            <a:endParaRPr sz="5300" b="0" i="0" u="none" strike="noStrike" cap="none">
              <a:solidFill>
                <a:srgbClr val="0F4662"/>
              </a:solidFill>
              <a:latin typeface="Nunito"/>
              <a:ea typeface="Nunito"/>
              <a:cs typeface="Nunito"/>
              <a:sym typeface="Nunito"/>
            </a:endParaRPr>
          </a:p>
        </p:txBody>
      </p:sp>
      <p:sp>
        <p:nvSpPr>
          <p:cNvPr id="327" name="Google Shape;327;p15"/>
          <p:cNvSpPr txBox="1"/>
          <p:nvPr/>
        </p:nvSpPr>
        <p:spPr>
          <a:xfrm>
            <a:off x="9290750" y="95147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35"/>
        <p:cNvGrpSpPr/>
        <p:nvPr/>
      </p:nvGrpSpPr>
      <p:grpSpPr>
        <a:xfrm>
          <a:off x="0" y="0"/>
          <a:ext cx="0" cy="0"/>
          <a:chOff x="0" y="0"/>
          <a:chExt cx="0" cy="0"/>
        </a:xfrm>
      </p:grpSpPr>
      <p:sp>
        <p:nvSpPr>
          <p:cNvPr id="336" name="Google Shape;336;p16"/>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337" name="Google Shape;337;p16"/>
          <p:cNvSpPr/>
          <p:nvPr/>
        </p:nvSpPr>
        <p:spPr>
          <a:xfrm>
            <a:off x="1024384" y="95297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338" name="Google Shape;338;p16"/>
          <p:cNvSpPr txBox="1"/>
          <p:nvPr/>
        </p:nvSpPr>
        <p:spPr>
          <a:xfrm>
            <a:off x="1024384" y="590184"/>
            <a:ext cx="8119616"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Interest in Parenting</a:t>
            </a:r>
            <a:endParaRPr/>
          </a:p>
        </p:txBody>
      </p:sp>
      <p:sp>
        <p:nvSpPr>
          <p:cNvPr id="339" name="Google Shape;339;p16"/>
          <p:cNvSpPr txBox="1"/>
          <p:nvPr/>
        </p:nvSpPr>
        <p:spPr>
          <a:xfrm>
            <a:off x="1553587" y="2021500"/>
            <a:ext cx="14725965" cy="5445126"/>
          </a:xfrm>
          <a:prstGeom prst="rect">
            <a:avLst/>
          </a:prstGeom>
          <a:noFill/>
          <a:ln>
            <a:noFill/>
          </a:ln>
        </p:spPr>
        <p:txBody>
          <a:bodyPr spcFirstLastPara="1" wrap="square" lIns="0" tIns="0" rIns="0" bIns="0" anchor="t" anchorCtr="0">
            <a:spAutoFit/>
          </a:bodyPr>
          <a:lstStyle/>
          <a:p>
            <a:pPr marL="690876" marR="0" lvl="1" indent="-345437" algn="l" rtl="0">
              <a:lnSpc>
                <a:spcPct val="170021"/>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Begin by affirming the patient’s decision or interest</a:t>
            </a:r>
            <a:endParaRPr dirty="0"/>
          </a:p>
          <a:p>
            <a:pPr marL="690876" marR="0" lvl="1" indent="-345437" algn="l" rtl="0">
              <a:lnSpc>
                <a:spcPct val="170021"/>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Screen patient for needs around resources:</a:t>
            </a:r>
            <a:endParaRPr dirty="0"/>
          </a:p>
          <a:p>
            <a:pPr marL="1381751" marR="0" lvl="2" indent="-460584" algn="l" rtl="0">
              <a:lnSpc>
                <a:spcPct val="170021"/>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Community support (new parent groups, lactation support, trauma and healing support groups)</a:t>
            </a:r>
            <a:endParaRPr dirty="0"/>
          </a:p>
          <a:p>
            <a:pPr marL="1381751" marR="0" lvl="2" indent="-460584" algn="l" rtl="0">
              <a:lnSpc>
                <a:spcPct val="170021"/>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Childcare resources</a:t>
            </a:r>
            <a:endParaRPr dirty="0"/>
          </a:p>
          <a:p>
            <a:pPr marL="1381751" marR="0" lvl="2" indent="-460584" algn="l" rtl="0">
              <a:lnSpc>
                <a:spcPct val="170021"/>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Financial support available to parents</a:t>
            </a:r>
            <a:endParaRPr dirty="0"/>
          </a:p>
          <a:p>
            <a:pPr marL="1381751" marR="0" lvl="2" indent="-460584" algn="l" rtl="0">
              <a:lnSpc>
                <a:spcPct val="170021"/>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Child development education classes or resources</a:t>
            </a:r>
            <a:endParaRPr dirty="0"/>
          </a:p>
          <a:p>
            <a:pPr marL="1381751" marR="0" lvl="2" indent="-460584" algn="l" rtl="0">
              <a:lnSpc>
                <a:spcPct val="170021"/>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Prenatal care</a:t>
            </a:r>
            <a:endParaRPr dirty="0"/>
          </a:p>
        </p:txBody>
      </p:sp>
      <p:sp>
        <p:nvSpPr>
          <p:cNvPr id="340" name="Google Shape;340;p16"/>
          <p:cNvSpPr/>
          <p:nvPr/>
        </p:nvSpPr>
        <p:spPr>
          <a:xfrm>
            <a:off x="15608410" y="84571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4">
              <a:alphaModFix/>
            </a:blip>
            <a:stretch>
              <a:fillRect/>
            </a:stretch>
          </a:blipFill>
          <a:ln>
            <a:noFill/>
          </a:ln>
        </p:spPr>
      </p:sp>
      <p:sp>
        <p:nvSpPr>
          <p:cNvPr id="341" name="Google Shape;341;p16"/>
          <p:cNvSpPr txBox="1"/>
          <p:nvPr/>
        </p:nvSpPr>
        <p:spPr>
          <a:xfrm>
            <a:off x="9290750" y="95147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9"/>
        <p:cNvGrpSpPr/>
        <p:nvPr/>
      </p:nvGrpSpPr>
      <p:grpSpPr>
        <a:xfrm>
          <a:off x="0" y="0"/>
          <a:ext cx="0" cy="0"/>
          <a:chOff x="0" y="0"/>
          <a:chExt cx="0" cy="0"/>
        </a:xfrm>
      </p:grpSpPr>
      <p:cxnSp>
        <p:nvCxnSpPr>
          <p:cNvPr id="350" name="Google Shape;350;p17"/>
          <p:cNvCxnSpPr/>
          <p:nvPr/>
        </p:nvCxnSpPr>
        <p:spPr>
          <a:xfrm>
            <a:off x="1028700" y="9741523"/>
            <a:ext cx="6492240" cy="0"/>
          </a:xfrm>
          <a:prstGeom prst="straightConnector1">
            <a:avLst/>
          </a:prstGeom>
          <a:noFill/>
          <a:ln w="76200" cap="flat" cmpd="sng">
            <a:solidFill>
              <a:srgbClr val="F16828"/>
            </a:solidFill>
            <a:prstDash val="solid"/>
            <a:round/>
            <a:headEnd type="none" w="sm" len="sm"/>
            <a:tailEnd type="none" w="sm" len="sm"/>
          </a:ln>
        </p:spPr>
      </p:cxnSp>
      <p:sp>
        <p:nvSpPr>
          <p:cNvPr id="351" name="Google Shape;351;p17"/>
          <p:cNvSpPr/>
          <p:nvPr/>
        </p:nvSpPr>
        <p:spPr>
          <a:xfrm>
            <a:off x="15608410" y="84571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3">
              <a:alphaModFix/>
            </a:blip>
            <a:stretch>
              <a:fillRect/>
            </a:stretch>
          </a:blipFill>
          <a:ln>
            <a:noFill/>
          </a:ln>
        </p:spPr>
      </p:sp>
      <p:sp>
        <p:nvSpPr>
          <p:cNvPr id="352" name="Google Shape;352;p17"/>
          <p:cNvSpPr txBox="1"/>
          <p:nvPr/>
        </p:nvSpPr>
        <p:spPr>
          <a:xfrm>
            <a:off x="1454196" y="2682874"/>
            <a:ext cx="14725965" cy="4759326"/>
          </a:xfrm>
          <a:prstGeom prst="rect">
            <a:avLst/>
          </a:prstGeom>
          <a:noFill/>
          <a:ln>
            <a:noFill/>
          </a:ln>
        </p:spPr>
        <p:txBody>
          <a:bodyPr spcFirstLastPara="1" wrap="square" lIns="0" tIns="0" rIns="0" bIns="0" anchor="t" anchorCtr="0">
            <a:spAutoFit/>
          </a:bodyPr>
          <a:lstStyle/>
          <a:p>
            <a:pPr marL="690876" marR="0" lvl="1" indent="-345437"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Affirm the patient’s decision or interest</a:t>
            </a:r>
            <a:endParaRPr/>
          </a:p>
          <a:p>
            <a:pPr marL="690876" marR="0" lvl="1" indent="-345437"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Discuss types of adoption and provide resources</a:t>
            </a:r>
            <a:endParaRPr/>
          </a:p>
          <a:p>
            <a:pPr marL="690876" marR="0" lvl="1" indent="-345437"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Refer and help schedule appointments</a:t>
            </a:r>
            <a:endParaRPr/>
          </a:p>
          <a:p>
            <a:pPr marL="690876" marR="0" lvl="1" indent="-345437"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Can be arranged through any of the following: </a:t>
            </a:r>
            <a:endParaRPr/>
          </a:p>
          <a:p>
            <a:pPr marL="1381751" marR="0" lvl="2" indent="-460584"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Adoption agency</a:t>
            </a:r>
            <a:endParaRPr/>
          </a:p>
          <a:p>
            <a:pPr marL="1381751" marR="0" lvl="2" indent="-460584"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Attorney who specializes in adoption</a:t>
            </a:r>
            <a:endParaRPr/>
          </a:p>
          <a:p>
            <a:pPr marL="1381751" marR="0" lvl="2" indent="-460584" algn="l" rtl="0">
              <a:lnSpc>
                <a:spcPct val="170021"/>
              </a:lnSpc>
              <a:spcBef>
                <a:spcPts val="0"/>
              </a:spcBef>
              <a:spcAft>
                <a:spcPts val="0"/>
              </a:spcAft>
              <a:buClr>
                <a:srgbClr val="0F4662"/>
              </a:buClr>
              <a:buSzPts val="3199"/>
              <a:buFont typeface="Arial"/>
              <a:buChar char="⚬"/>
            </a:pPr>
            <a:r>
              <a:rPr lang="en-US" sz="3199" b="0" i="0" u="none" strike="noStrike" cap="none">
                <a:solidFill>
                  <a:srgbClr val="0F4662"/>
                </a:solidFill>
                <a:latin typeface="Quicksand"/>
                <a:ea typeface="Quicksand"/>
                <a:cs typeface="Quicksand"/>
                <a:sym typeface="Quicksand"/>
              </a:rPr>
              <a:t>“Exchange” or “consultant” who works with a specific population</a:t>
            </a:r>
            <a:endParaRPr/>
          </a:p>
        </p:txBody>
      </p:sp>
      <p:sp>
        <p:nvSpPr>
          <p:cNvPr id="353" name="Google Shape;353;p17"/>
          <p:cNvSpPr txBox="1"/>
          <p:nvPr/>
        </p:nvSpPr>
        <p:spPr>
          <a:xfrm>
            <a:off x="1028700" y="878828"/>
            <a:ext cx="8480173" cy="1047369"/>
          </a:xfrm>
          <a:prstGeom prst="rect">
            <a:avLst/>
          </a:prstGeom>
          <a:noFill/>
          <a:ln>
            <a:noFill/>
          </a:ln>
        </p:spPr>
        <p:txBody>
          <a:bodyPr spcFirstLastPara="1" wrap="square" lIns="0" tIns="0" rIns="0" bIns="0" anchor="t" anchorCtr="0">
            <a:spAutoFit/>
          </a:bodyPr>
          <a:lstStyle/>
          <a:p>
            <a:pPr marL="0" marR="0" lvl="0" indent="0" algn="l" rtl="0">
              <a:lnSpc>
                <a:spcPct val="128004"/>
              </a:lnSpc>
              <a:spcBef>
                <a:spcPts val="0"/>
              </a:spcBef>
              <a:spcAft>
                <a:spcPts val="0"/>
              </a:spcAft>
              <a:buNone/>
            </a:pPr>
            <a:r>
              <a:rPr lang="en-US" sz="6599" b="0" i="0" u="none" strike="noStrike" cap="none">
                <a:solidFill>
                  <a:srgbClr val="0F4662"/>
                </a:solidFill>
                <a:latin typeface="Nunito"/>
                <a:ea typeface="Nunito"/>
                <a:cs typeface="Nunito"/>
                <a:sym typeface="Nunito"/>
              </a:rPr>
              <a:t>Interest in Adoption</a:t>
            </a:r>
            <a:endParaRPr/>
          </a:p>
        </p:txBody>
      </p:sp>
      <p:sp>
        <p:nvSpPr>
          <p:cNvPr id="354" name="Google Shape;354;p17"/>
          <p:cNvSpPr txBox="1"/>
          <p:nvPr/>
        </p:nvSpPr>
        <p:spPr>
          <a:xfrm>
            <a:off x="9290750" y="95147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cxnSp>
        <p:nvCxnSpPr>
          <p:cNvPr id="355" name="Google Shape;355;p17"/>
          <p:cNvCxnSpPr/>
          <p:nvPr/>
        </p:nvCxnSpPr>
        <p:spPr>
          <a:xfrm>
            <a:off x="10767060" y="1028700"/>
            <a:ext cx="6492240" cy="0"/>
          </a:xfrm>
          <a:prstGeom prst="straightConnector1">
            <a:avLst/>
          </a:prstGeom>
          <a:noFill/>
          <a:ln w="76200" cap="flat" cmpd="sng">
            <a:solidFill>
              <a:srgbClr val="F16828"/>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63"/>
        <p:cNvGrpSpPr/>
        <p:nvPr/>
      </p:nvGrpSpPr>
      <p:grpSpPr>
        <a:xfrm>
          <a:off x="0" y="0"/>
          <a:ext cx="0" cy="0"/>
          <a:chOff x="0" y="0"/>
          <a:chExt cx="0" cy="0"/>
        </a:xfrm>
      </p:grpSpPr>
      <p:cxnSp>
        <p:nvCxnSpPr>
          <p:cNvPr id="364" name="Google Shape;364;p18"/>
          <p:cNvCxnSpPr/>
          <p:nvPr/>
        </p:nvCxnSpPr>
        <p:spPr>
          <a:xfrm>
            <a:off x="1028700" y="9741523"/>
            <a:ext cx="6492240" cy="0"/>
          </a:xfrm>
          <a:prstGeom prst="straightConnector1">
            <a:avLst/>
          </a:prstGeom>
          <a:noFill/>
          <a:ln w="76200" cap="flat" cmpd="sng">
            <a:solidFill>
              <a:srgbClr val="F16828"/>
            </a:solidFill>
            <a:prstDash val="solid"/>
            <a:round/>
            <a:headEnd type="none" w="sm" len="sm"/>
            <a:tailEnd type="none" w="sm" len="sm"/>
          </a:ln>
        </p:spPr>
      </p:cxnSp>
      <p:sp>
        <p:nvSpPr>
          <p:cNvPr id="365" name="Google Shape;365;p18"/>
          <p:cNvSpPr txBox="1"/>
          <p:nvPr/>
        </p:nvSpPr>
        <p:spPr>
          <a:xfrm>
            <a:off x="1427886" y="2340927"/>
            <a:ext cx="14725965" cy="5605146"/>
          </a:xfrm>
          <a:prstGeom prst="rect">
            <a:avLst/>
          </a:prstGeom>
          <a:noFill/>
          <a:ln>
            <a:noFill/>
          </a:ln>
        </p:spPr>
        <p:txBody>
          <a:bodyPr spcFirstLastPara="1" wrap="square" lIns="0" tIns="0" rIns="0" bIns="0" anchor="t" anchorCtr="0">
            <a:spAutoFit/>
          </a:bodyPr>
          <a:lstStyle/>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Open</a:t>
            </a:r>
            <a:endParaRPr dirty="0"/>
          </a:p>
          <a:p>
            <a:pPr marL="1381751" marR="0" lvl="2" indent="-460584" algn="l" rtl="0">
              <a:lnSpc>
                <a:spcPct val="140012"/>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Birthing parent and adoptive parents have direct contact with each other </a:t>
            </a:r>
            <a:endParaRPr dirty="0"/>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Semi-Open</a:t>
            </a:r>
            <a:endParaRPr dirty="0"/>
          </a:p>
          <a:p>
            <a:pPr marL="1381751" marR="0" lvl="2" indent="-460584" algn="l" rtl="0">
              <a:lnSpc>
                <a:spcPct val="140012"/>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Contact between birthing parent and adoptive family is through an agency or agent</a:t>
            </a:r>
            <a:endParaRPr dirty="0"/>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Familial/Kinship</a:t>
            </a:r>
            <a:endParaRPr dirty="0"/>
          </a:p>
          <a:p>
            <a:pPr marL="1381751" marR="0" lvl="2" indent="-460584" algn="l" rtl="0">
              <a:lnSpc>
                <a:spcPct val="140012"/>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Placing child with relative until that family member can adopt</a:t>
            </a:r>
            <a:endParaRPr dirty="0"/>
          </a:p>
          <a:p>
            <a:pPr marL="690876" marR="0" lvl="1" indent="-345437" algn="l" rtl="0">
              <a:lnSpc>
                <a:spcPct val="140012"/>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Closed</a:t>
            </a:r>
            <a:endParaRPr dirty="0"/>
          </a:p>
          <a:p>
            <a:pPr marL="1381751" marR="0" lvl="2" indent="-460584" algn="l" rtl="0">
              <a:lnSpc>
                <a:spcPct val="140012"/>
              </a:lnSpc>
              <a:spcBef>
                <a:spcPts val="0"/>
              </a:spcBef>
              <a:spcAft>
                <a:spcPts val="0"/>
              </a:spcAft>
              <a:buClr>
                <a:srgbClr val="0F4662"/>
              </a:buClr>
              <a:buSzPts val="3199"/>
              <a:buFont typeface="Arial"/>
              <a:buChar char="⚬"/>
            </a:pPr>
            <a:r>
              <a:rPr lang="en-US" sz="3199" b="0" i="0" u="none" strike="noStrike" cap="none" dirty="0">
                <a:solidFill>
                  <a:srgbClr val="0F4662"/>
                </a:solidFill>
                <a:latin typeface="Quicksand"/>
                <a:ea typeface="Quicksand"/>
                <a:cs typeface="Quicksand"/>
                <a:sym typeface="Quicksand"/>
              </a:rPr>
              <a:t>There is no contact between families </a:t>
            </a:r>
            <a:endParaRPr dirty="0"/>
          </a:p>
        </p:txBody>
      </p:sp>
      <p:sp>
        <p:nvSpPr>
          <p:cNvPr id="366" name="Google Shape;366;p18"/>
          <p:cNvSpPr txBox="1"/>
          <p:nvPr/>
        </p:nvSpPr>
        <p:spPr>
          <a:xfrm>
            <a:off x="1028700" y="878828"/>
            <a:ext cx="8480173" cy="1047369"/>
          </a:xfrm>
          <a:prstGeom prst="rect">
            <a:avLst/>
          </a:prstGeom>
          <a:noFill/>
          <a:ln>
            <a:noFill/>
          </a:ln>
        </p:spPr>
        <p:txBody>
          <a:bodyPr spcFirstLastPara="1" wrap="square" lIns="0" tIns="0" rIns="0" bIns="0" anchor="t" anchorCtr="0">
            <a:spAutoFit/>
          </a:bodyPr>
          <a:lstStyle/>
          <a:p>
            <a:pPr marL="0" marR="0" lvl="0" indent="0" algn="l" rtl="0">
              <a:lnSpc>
                <a:spcPct val="128004"/>
              </a:lnSpc>
              <a:spcBef>
                <a:spcPts val="0"/>
              </a:spcBef>
              <a:spcAft>
                <a:spcPts val="0"/>
              </a:spcAft>
              <a:buNone/>
            </a:pPr>
            <a:r>
              <a:rPr lang="en-US" sz="6599" b="0" i="0" u="none" strike="noStrike" cap="none">
                <a:solidFill>
                  <a:srgbClr val="0F4662"/>
                </a:solidFill>
                <a:latin typeface="Nunito"/>
                <a:ea typeface="Nunito"/>
                <a:cs typeface="Nunito"/>
                <a:sym typeface="Nunito"/>
              </a:rPr>
              <a:t>Options for Adoption</a:t>
            </a:r>
            <a:endParaRPr/>
          </a:p>
        </p:txBody>
      </p:sp>
      <p:cxnSp>
        <p:nvCxnSpPr>
          <p:cNvPr id="367" name="Google Shape;367;p18"/>
          <p:cNvCxnSpPr/>
          <p:nvPr/>
        </p:nvCxnSpPr>
        <p:spPr>
          <a:xfrm>
            <a:off x="10767060" y="1028700"/>
            <a:ext cx="6492240" cy="0"/>
          </a:xfrm>
          <a:prstGeom prst="straightConnector1">
            <a:avLst/>
          </a:prstGeom>
          <a:noFill/>
          <a:ln w="76200" cap="flat" cmpd="sng">
            <a:solidFill>
              <a:srgbClr val="F16828"/>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5"/>
        <p:cNvGrpSpPr/>
        <p:nvPr/>
      </p:nvGrpSpPr>
      <p:grpSpPr>
        <a:xfrm>
          <a:off x="0" y="0"/>
          <a:ext cx="0" cy="0"/>
          <a:chOff x="0" y="0"/>
          <a:chExt cx="0" cy="0"/>
        </a:xfrm>
      </p:grpSpPr>
      <p:sp>
        <p:nvSpPr>
          <p:cNvPr id="376" name="Google Shape;376;p19"/>
          <p:cNvSpPr txBox="1"/>
          <p:nvPr/>
        </p:nvSpPr>
        <p:spPr>
          <a:xfrm>
            <a:off x="820179" y="2562628"/>
            <a:ext cx="16941142" cy="5365750"/>
          </a:xfrm>
          <a:prstGeom prst="rect">
            <a:avLst/>
          </a:prstGeom>
          <a:noFill/>
          <a:ln>
            <a:noFill/>
          </a:ln>
        </p:spPr>
        <p:txBody>
          <a:bodyPr spcFirstLastPara="1" wrap="square" lIns="0" tIns="0" rIns="0" bIns="0" anchor="t" anchorCtr="0">
            <a:spAutoFit/>
          </a:bodyPr>
          <a:lstStyle/>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Begin by mirroring the patient’s language (e.g. “end the pregnancy” vs ‘abortion”)</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Screen for patient needs around referral or resources</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Financial aid needs/options: </a:t>
            </a:r>
            <a:r>
              <a:rPr lang="en-US" sz="2799" b="1" i="0" u="none" strike="noStrike" cap="none">
                <a:solidFill>
                  <a:srgbClr val="0F4662"/>
                </a:solidFill>
                <a:latin typeface="Quicksand"/>
                <a:ea typeface="Quicksand"/>
                <a:cs typeface="Quicksand"/>
                <a:sym typeface="Quicksand"/>
              </a:rPr>
              <a:t>National Network of Abortion Funds</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Navigating access to care: </a:t>
            </a:r>
            <a:r>
              <a:rPr lang="en-US" sz="2799" b="1" i="0" u="none" strike="noStrike" cap="none">
                <a:solidFill>
                  <a:srgbClr val="0F4662"/>
                </a:solidFill>
                <a:latin typeface="Quicksand"/>
                <a:ea typeface="Quicksand"/>
                <a:cs typeface="Quicksand"/>
                <a:sym typeface="Quicksand"/>
              </a:rPr>
              <a:t>Apiary for Practical Support</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Language, transportation, parental consent, abortion bans in state</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Support/treatment for addiction, HIV/STIs, IPV, etc</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Offer abortion referrals if you do not provide abortion care</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AbortionFinder.org or INeedanA.com</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 Offer follow-up and emotional support resources</a:t>
            </a:r>
            <a:endParaRPr/>
          </a:p>
        </p:txBody>
      </p:sp>
      <p:sp>
        <p:nvSpPr>
          <p:cNvPr id="377" name="Google Shape;377;p19"/>
          <p:cNvSpPr/>
          <p:nvPr/>
        </p:nvSpPr>
        <p:spPr>
          <a:xfrm>
            <a:off x="15608410" y="84571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3">
              <a:alphaModFix/>
            </a:blip>
            <a:stretch>
              <a:fillRect/>
            </a:stretch>
          </a:blipFill>
          <a:ln>
            <a:noFill/>
          </a:ln>
        </p:spPr>
      </p:sp>
      <p:sp>
        <p:nvSpPr>
          <p:cNvPr id="378" name="Google Shape;378;p19"/>
          <p:cNvSpPr txBox="1"/>
          <p:nvPr/>
        </p:nvSpPr>
        <p:spPr>
          <a:xfrm>
            <a:off x="9290750" y="95147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sp>
        <p:nvSpPr>
          <p:cNvPr id="379" name="Google Shape;379;p19"/>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4">
              <a:alphaModFix/>
            </a:blip>
            <a:stretch>
              <a:fillRect/>
            </a:stretch>
          </a:blipFill>
          <a:ln>
            <a:noFill/>
          </a:ln>
        </p:spPr>
      </p:sp>
      <p:sp>
        <p:nvSpPr>
          <p:cNvPr id="380" name="Google Shape;380;p19"/>
          <p:cNvSpPr/>
          <p:nvPr/>
        </p:nvSpPr>
        <p:spPr>
          <a:xfrm>
            <a:off x="1176784" y="96821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4">
              <a:alphaModFix/>
            </a:blip>
            <a:stretch>
              <a:fillRect/>
            </a:stretch>
          </a:blipFill>
          <a:ln>
            <a:noFill/>
          </a:ln>
        </p:spPr>
      </p:sp>
      <p:sp>
        <p:nvSpPr>
          <p:cNvPr id="381" name="Google Shape;381;p19"/>
          <p:cNvSpPr txBox="1"/>
          <p:nvPr/>
        </p:nvSpPr>
        <p:spPr>
          <a:xfrm>
            <a:off x="1028700" y="904875"/>
            <a:ext cx="12434379"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Interest in Ending the Pregnancy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3"/>
        <p:cNvGrpSpPr/>
        <p:nvPr/>
      </p:nvGrpSpPr>
      <p:grpSpPr>
        <a:xfrm>
          <a:off x="0" y="0"/>
          <a:ext cx="0" cy="0"/>
          <a:chOff x="0" y="0"/>
          <a:chExt cx="0" cy="0"/>
        </a:xfrm>
      </p:grpSpPr>
      <p:cxnSp>
        <p:nvCxnSpPr>
          <p:cNvPr id="104" name="Google Shape;104;p2"/>
          <p:cNvCxnSpPr/>
          <p:nvPr/>
        </p:nvCxnSpPr>
        <p:spPr>
          <a:xfrm>
            <a:off x="10082187" y="1161367"/>
            <a:ext cx="7177113" cy="0"/>
          </a:xfrm>
          <a:prstGeom prst="straightConnector1">
            <a:avLst/>
          </a:prstGeom>
          <a:noFill/>
          <a:ln w="76200" cap="flat" cmpd="sng">
            <a:solidFill>
              <a:srgbClr val="F16828"/>
            </a:solidFill>
            <a:prstDash val="solid"/>
            <a:round/>
            <a:headEnd type="none" w="sm" len="sm"/>
            <a:tailEnd type="none" w="sm" len="sm"/>
          </a:ln>
        </p:spPr>
      </p:cxnSp>
      <p:grpSp>
        <p:nvGrpSpPr>
          <p:cNvPr id="105" name="Google Shape;105;p2"/>
          <p:cNvGrpSpPr/>
          <p:nvPr/>
        </p:nvGrpSpPr>
        <p:grpSpPr>
          <a:xfrm>
            <a:off x="2590135" y="2453435"/>
            <a:ext cx="4058094" cy="5196647"/>
            <a:chOff x="0" y="-123825"/>
            <a:chExt cx="1418473" cy="1816444"/>
          </a:xfrm>
        </p:grpSpPr>
        <p:sp>
          <p:nvSpPr>
            <p:cNvPr id="106" name="Google Shape;106;p2"/>
            <p:cNvSpPr/>
            <p:nvPr/>
          </p:nvSpPr>
          <p:spPr>
            <a:xfrm>
              <a:off x="0" y="0"/>
              <a:ext cx="1418473" cy="1692619"/>
            </a:xfrm>
            <a:custGeom>
              <a:avLst/>
              <a:gdLst/>
              <a:ahLst/>
              <a:cxnLst/>
              <a:rect l="l" t="t" r="r" b="b"/>
              <a:pathLst>
                <a:path w="1418473" h="1692619" extrusionOk="0">
                  <a:moveTo>
                    <a:pt x="97296" y="0"/>
                  </a:moveTo>
                  <a:lnTo>
                    <a:pt x="1321176" y="0"/>
                  </a:lnTo>
                  <a:cubicBezTo>
                    <a:pt x="1346981" y="0"/>
                    <a:pt x="1371729" y="10251"/>
                    <a:pt x="1389975" y="28497"/>
                  </a:cubicBezTo>
                  <a:cubicBezTo>
                    <a:pt x="1408222" y="46744"/>
                    <a:pt x="1418473" y="71492"/>
                    <a:pt x="1418473" y="97296"/>
                  </a:cubicBezTo>
                  <a:lnTo>
                    <a:pt x="1418473" y="1595323"/>
                  </a:lnTo>
                  <a:cubicBezTo>
                    <a:pt x="1418473" y="1621128"/>
                    <a:pt x="1408222" y="1645875"/>
                    <a:pt x="1389975" y="1664122"/>
                  </a:cubicBezTo>
                  <a:cubicBezTo>
                    <a:pt x="1371729" y="1682368"/>
                    <a:pt x="1346981" y="1692619"/>
                    <a:pt x="1321176" y="1692619"/>
                  </a:cubicBezTo>
                  <a:lnTo>
                    <a:pt x="97296" y="1692619"/>
                  </a:lnTo>
                  <a:cubicBezTo>
                    <a:pt x="43561" y="1692619"/>
                    <a:pt x="0" y="1649058"/>
                    <a:pt x="0" y="1595323"/>
                  </a:cubicBezTo>
                  <a:lnTo>
                    <a:pt x="0" y="97296"/>
                  </a:lnTo>
                  <a:cubicBezTo>
                    <a:pt x="0" y="71492"/>
                    <a:pt x="10251" y="46744"/>
                    <a:pt x="28497" y="28497"/>
                  </a:cubicBezTo>
                  <a:cubicBezTo>
                    <a:pt x="46744" y="10251"/>
                    <a:pt x="71492" y="0"/>
                    <a:pt x="97296" y="0"/>
                  </a:cubicBezTo>
                  <a:close/>
                </a:path>
              </a:pathLst>
            </a:custGeom>
            <a:solidFill>
              <a:srgbClr val="DBE5EA"/>
            </a:solidFill>
            <a:ln w="38100" cap="rnd" cmpd="sng">
              <a:solidFill>
                <a:srgbClr val="0F46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txBox="1"/>
            <p:nvPr/>
          </p:nvSpPr>
          <p:spPr>
            <a:xfrm>
              <a:off x="0" y="-123825"/>
              <a:ext cx="1418473" cy="1816444"/>
            </a:xfrm>
            <a:prstGeom prst="rect">
              <a:avLst/>
            </a:prstGeom>
            <a:noFill/>
            <a:ln>
              <a:noFill/>
            </a:ln>
          </p:spPr>
          <p:txBody>
            <a:bodyPr spcFirstLastPara="1" wrap="square" lIns="52650" tIns="52650" rIns="52650" bIns="5265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8" name="Google Shape;108;p2"/>
          <p:cNvGrpSpPr/>
          <p:nvPr/>
        </p:nvGrpSpPr>
        <p:grpSpPr>
          <a:xfrm>
            <a:off x="7114953" y="2453435"/>
            <a:ext cx="4058094" cy="5196647"/>
            <a:chOff x="0" y="-123825"/>
            <a:chExt cx="1418473" cy="1816444"/>
          </a:xfrm>
        </p:grpSpPr>
        <p:sp>
          <p:nvSpPr>
            <p:cNvPr id="109" name="Google Shape;109;p2"/>
            <p:cNvSpPr/>
            <p:nvPr/>
          </p:nvSpPr>
          <p:spPr>
            <a:xfrm>
              <a:off x="0" y="0"/>
              <a:ext cx="1418473" cy="1692619"/>
            </a:xfrm>
            <a:custGeom>
              <a:avLst/>
              <a:gdLst/>
              <a:ahLst/>
              <a:cxnLst/>
              <a:rect l="l" t="t" r="r" b="b"/>
              <a:pathLst>
                <a:path w="1418473" h="1692619" extrusionOk="0">
                  <a:moveTo>
                    <a:pt x="97296" y="0"/>
                  </a:moveTo>
                  <a:lnTo>
                    <a:pt x="1321176" y="0"/>
                  </a:lnTo>
                  <a:cubicBezTo>
                    <a:pt x="1346981" y="0"/>
                    <a:pt x="1371729" y="10251"/>
                    <a:pt x="1389975" y="28497"/>
                  </a:cubicBezTo>
                  <a:cubicBezTo>
                    <a:pt x="1408222" y="46744"/>
                    <a:pt x="1418473" y="71492"/>
                    <a:pt x="1418473" y="97296"/>
                  </a:cubicBezTo>
                  <a:lnTo>
                    <a:pt x="1418473" y="1595323"/>
                  </a:lnTo>
                  <a:cubicBezTo>
                    <a:pt x="1418473" y="1621128"/>
                    <a:pt x="1408222" y="1645875"/>
                    <a:pt x="1389975" y="1664122"/>
                  </a:cubicBezTo>
                  <a:cubicBezTo>
                    <a:pt x="1371729" y="1682368"/>
                    <a:pt x="1346981" y="1692619"/>
                    <a:pt x="1321176" y="1692619"/>
                  </a:cubicBezTo>
                  <a:lnTo>
                    <a:pt x="97296" y="1692619"/>
                  </a:lnTo>
                  <a:cubicBezTo>
                    <a:pt x="43561" y="1692619"/>
                    <a:pt x="0" y="1649058"/>
                    <a:pt x="0" y="1595323"/>
                  </a:cubicBezTo>
                  <a:lnTo>
                    <a:pt x="0" y="97296"/>
                  </a:lnTo>
                  <a:cubicBezTo>
                    <a:pt x="0" y="71492"/>
                    <a:pt x="10251" y="46744"/>
                    <a:pt x="28497" y="28497"/>
                  </a:cubicBezTo>
                  <a:cubicBezTo>
                    <a:pt x="46744" y="10251"/>
                    <a:pt x="71492" y="0"/>
                    <a:pt x="97296" y="0"/>
                  </a:cubicBezTo>
                  <a:close/>
                </a:path>
              </a:pathLst>
            </a:custGeom>
            <a:solidFill>
              <a:srgbClr val="A9BECB"/>
            </a:solidFill>
            <a:ln w="28575" cap="rnd" cmpd="sng">
              <a:solidFill>
                <a:srgbClr val="0F46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txBox="1"/>
            <p:nvPr/>
          </p:nvSpPr>
          <p:spPr>
            <a:xfrm>
              <a:off x="0" y="-123825"/>
              <a:ext cx="1418473" cy="1816444"/>
            </a:xfrm>
            <a:prstGeom prst="rect">
              <a:avLst/>
            </a:prstGeom>
            <a:noFill/>
            <a:ln>
              <a:noFill/>
            </a:ln>
          </p:spPr>
          <p:txBody>
            <a:bodyPr spcFirstLastPara="1" wrap="square" lIns="52650" tIns="52650" rIns="52650" bIns="5265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1" name="Google Shape;111;p2"/>
          <p:cNvGrpSpPr/>
          <p:nvPr/>
        </p:nvGrpSpPr>
        <p:grpSpPr>
          <a:xfrm>
            <a:off x="11639772" y="2453435"/>
            <a:ext cx="4058094" cy="5196647"/>
            <a:chOff x="0" y="-123825"/>
            <a:chExt cx="1418473" cy="1816444"/>
          </a:xfrm>
        </p:grpSpPr>
        <p:sp>
          <p:nvSpPr>
            <p:cNvPr id="112" name="Google Shape;112;p2"/>
            <p:cNvSpPr/>
            <p:nvPr/>
          </p:nvSpPr>
          <p:spPr>
            <a:xfrm>
              <a:off x="0" y="0"/>
              <a:ext cx="1418473" cy="1692619"/>
            </a:xfrm>
            <a:custGeom>
              <a:avLst/>
              <a:gdLst/>
              <a:ahLst/>
              <a:cxnLst/>
              <a:rect l="l" t="t" r="r" b="b"/>
              <a:pathLst>
                <a:path w="1418473" h="1692619" extrusionOk="0">
                  <a:moveTo>
                    <a:pt x="97296" y="0"/>
                  </a:moveTo>
                  <a:lnTo>
                    <a:pt x="1321176" y="0"/>
                  </a:lnTo>
                  <a:cubicBezTo>
                    <a:pt x="1346981" y="0"/>
                    <a:pt x="1371729" y="10251"/>
                    <a:pt x="1389975" y="28497"/>
                  </a:cubicBezTo>
                  <a:cubicBezTo>
                    <a:pt x="1408222" y="46744"/>
                    <a:pt x="1418473" y="71492"/>
                    <a:pt x="1418473" y="97296"/>
                  </a:cubicBezTo>
                  <a:lnTo>
                    <a:pt x="1418473" y="1595323"/>
                  </a:lnTo>
                  <a:cubicBezTo>
                    <a:pt x="1418473" y="1621128"/>
                    <a:pt x="1408222" y="1645875"/>
                    <a:pt x="1389975" y="1664122"/>
                  </a:cubicBezTo>
                  <a:cubicBezTo>
                    <a:pt x="1371729" y="1682368"/>
                    <a:pt x="1346981" y="1692619"/>
                    <a:pt x="1321176" y="1692619"/>
                  </a:cubicBezTo>
                  <a:lnTo>
                    <a:pt x="97296" y="1692619"/>
                  </a:lnTo>
                  <a:cubicBezTo>
                    <a:pt x="43561" y="1692619"/>
                    <a:pt x="0" y="1649058"/>
                    <a:pt x="0" y="1595323"/>
                  </a:cubicBezTo>
                  <a:lnTo>
                    <a:pt x="0" y="97296"/>
                  </a:lnTo>
                  <a:cubicBezTo>
                    <a:pt x="0" y="71492"/>
                    <a:pt x="10251" y="46744"/>
                    <a:pt x="28497" y="28497"/>
                  </a:cubicBezTo>
                  <a:cubicBezTo>
                    <a:pt x="46744" y="10251"/>
                    <a:pt x="71492" y="0"/>
                    <a:pt x="97296" y="0"/>
                  </a:cubicBezTo>
                  <a:close/>
                </a:path>
              </a:pathLst>
            </a:custGeom>
            <a:solidFill>
              <a:srgbClr val="DBE5EA"/>
            </a:solidFill>
            <a:ln w="38100" cap="rnd" cmpd="sng">
              <a:solidFill>
                <a:srgbClr val="0F46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0" y="-123825"/>
              <a:ext cx="1418473" cy="1816444"/>
            </a:xfrm>
            <a:prstGeom prst="rect">
              <a:avLst/>
            </a:prstGeom>
            <a:noFill/>
            <a:ln>
              <a:noFill/>
            </a:ln>
          </p:spPr>
          <p:txBody>
            <a:bodyPr spcFirstLastPara="1" wrap="square" lIns="52650" tIns="52650" rIns="52650" bIns="5265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14" name="Google Shape;114;p2"/>
          <p:cNvCxnSpPr/>
          <p:nvPr/>
        </p:nvCxnSpPr>
        <p:spPr>
          <a:xfrm>
            <a:off x="1028700" y="9296400"/>
            <a:ext cx="7177113" cy="0"/>
          </a:xfrm>
          <a:prstGeom prst="straightConnector1">
            <a:avLst/>
          </a:prstGeom>
          <a:noFill/>
          <a:ln w="76200" cap="flat" cmpd="sng">
            <a:solidFill>
              <a:srgbClr val="F16828"/>
            </a:solidFill>
            <a:prstDash val="solid"/>
            <a:round/>
            <a:headEnd type="none" w="sm" len="sm"/>
            <a:tailEnd type="none" w="sm" len="sm"/>
          </a:ln>
        </p:spPr>
      </p:cxnSp>
      <p:sp>
        <p:nvSpPr>
          <p:cNvPr id="115" name="Google Shape;115;p2"/>
          <p:cNvSpPr/>
          <p:nvPr/>
        </p:nvSpPr>
        <p:spPr>
          <a:xfrm>
            <a:off x="3967960" y="3468864"/>
            <a:ext cx="2313043" cy="1480348"/>
          </a:xfrm>
          <a:custGeom>
            <a:avLst/>
            <a:gdLst/>
            <a:ahLst/>
            <a:cxnLst/>
            <a:rect l="l" t="t" r="r" b="b"/>
            <a:pathLst>
              <a:path w="2313043" h="1480348" extrusionOk="0">
                <a:moveTo>
                  <a:pt x="0" y="0"/>
                </a:moveTo>
                <a:lnTo>
                  <a:pt x="2313043" y="0"/>
                </a:lnTo>
                <a:lnTo>
                  <a:pt x="2313043" y="1480347"/>
                </a:lnTo>
                <a:lnTo>
                  <a:pt x="0" y="1480347"/>
                </a:lnTo>
                <a:lnTo>
                  <a:pt x="0" y="0"/>
                </a:lnTo>
                <a:close/>
              </a:path>
            </a:pathLst>
          </a:custGeom>
          <a:blipFill rotWithShape="1">
            <a:blip r:embed="rId3">
              <a:alphaModFix/>
            </a:blip>
            <a:stretch>
              <a:fillRect/>
            </a:stretch>
          </a:blipFill>
          <a:ln>
            <a:noFill/>
          </a:ln>
        </p:spPr>
      </p:sp>
      <p:sp>
        <p:nvSpPr>
          <p:cNvPr id="116" name="Google Shape;116;p2"/>
          <p:cNvSpPr/>
          <p:nvPr/>
        </p:nvSpPr>
        <p:spPr>
          <a:xfrm>
            <a:off x="8136858" y="3374388"/>
            <a:ext cx="2014285" cy="1583731"/>
          </a:xfrm>
          <a:custGeom>
            <a:avLst/>
            <a:gdLst/>
            <a:ahLst/>
            <a:cxnLst/>
            <a:rect l="l" t="t" r="r" b="b"/>
            <a:pathLst>
              <a:path w="2014285" h="1583731" extrusionOk="0">
                <a:moveTo>
                  <a:pt x="0" y="0"/>
                </a:moveTo>
                <a:lnTo>
                  <a:pt x="2014284" y="0"/>
                </a:lnTo>
                <a:lnTo>
                  <a:pt x="2014284" y="1583731"/>
                </a:lnTo>
                <a:lnTo>
                  <a:pt x="0" y="1583731"/>
                </a:lnTo>
                <a:lnTo>
                  <a:pt x="0" y="0"/>
                </a:lnTo>
                <a:close/>
              </a:path>
            </a:pathLst>
          </a:custGeom>
          <a:blipFill rotWithShape="1">
            <a:blip r:embed="rId4">
              <a:alphaModFix/>
            </a:blip>
            <a:stretch>
              <a:fillRect/>
            </a:stretch>
          </a:blipFill>
          <a:ln>
            <a:noFill/>
          </a:ln>
        </p:spPr>
      </p:sp>
      <p:sp>
        <p:nvSpPr>
          <p:cNvPr id="117" name="Google Shape;117;p2"/>
          <p:cNvSpPr/>
          <p:nvPr/>
        </p:nvSpPr>
        <p:spPr>
          <a:xfrm>
            <a:off x="13528903" y="3259401"/>
            <a:ext cx="1583731" cy="1583731"/>
          </a:xfrm>
          <a:custGeom>
            <a:avLst/>
            <a:gdLst/>
            <a:ahLst/>
            <a:cxnLst/>
            <a:rect l="l" t="t" r="r" b="b"/>
            <a:pathLst>
              <a:path w="1583731" h="1583731" extrusionOk="0">
                <a:moveTo>
                  <a:pt x="0" y="0"/>
                </a:moveTo>
                <a:lnTo>
                  <a:pt x="1583732" y="0"/>
                </a:lnTo>
                <a:lnTo>
                  <a:pt x="1583732" y="1583732"/>
                </a:lnTo>
                <a:lnTo>
                  <a:pt x="0" y="1583732"/>
                </a:lnTo>
                <a:lnTo>
                  <a:pt x="0" y="0"/>
                </a:lnTo>
                <a:close/>
              </a:path>
            </a:pathLst>
          </a:custGeom>
          <a:blipFill rotWithShape="1">
            <a:blip r:embed="rId5">
              <a:alphaModFix/>
            </a:blip>
            <a:stretch>
              <a:fillRect/>
            </a:stretch>
          </a:blipFill>
          <a:ln>
            <a:noFill/>
          </a:ln>
        </p:spPr>
      </p:sp>
      <p:sp>
        <p:nvSpPr>
          <p:cNvPr id="118" name="Google Shape;118;p2"/>
          <p:cNvSpPr txBox="1"/>
          <p:nvPr/>
        </p:nvSpPr>
        <p:spPr>
          <a:xfrm>
            <a:off x="1028700" y="535574"/>
            <a:ext cx="8115300"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Learning Objectives</a:t>
            </a:r>
            <a:endParaRPr/>
          </a:p>
        </p:txBody>
      </p:sp>
      <p:sp>
        <p:nvSpPr>
          <p:cNvPr id="119" name="Google Shape;119;p2"/>
          <p:cNvSpPr txBox="1"/>
          <p:nvPr/>
        </p:nvSpPr>
        <p:spPr>
          <a:xfrm>
            <a:off x="2698935" y="5209833"/>
            <a:ext cx="3844196" cy="175387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799" b="0" i="0" u="none" strike="noStrike" cap="none">
                <a:solidFill>
                  <a:srgbClr val="0F4662"/>
                </a:solidFill>
                <a:latin typeface="Quicksand"/>
                <a:ea typeface="Quicksand"/>
                <a:cs typeface="Quicksand"/>
                <a:sym typeface="Quicksand"/>
              </a:rPr>
              <a:t>Discuss positive pregnancy results in a patient-centered and unbiased manner</a:t>
            </a:r>
            <a:endParaRPr/>
          </a:p>
        </p:txBody>
      </p:sp>
      <p:sp>
        <p:nvSpPr>
          <p:cNvPr id="120" name="Google Shape;120;p2"/>
          <p:cNvSpPr txBox="1"/>
          <p:nvPr/>
        </p:nvSpPr>
        <p:spPr>
          <a:xfrm>
            <a:off x="7221902" y="5313444"/>
            <a:ext cx="3844196" cy="131572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799" b="0" i="0" u="none" strike="noStrike" cap="none">
                <a:solidFill>
                  <a:srgbClr val="0F4662"/>
                </a:solidFill>
                <a:latin typeface="Quicksand"/>
                <a:ea typeface="Quicksand"/>
                <a:cs typeface="Quicksand"/>
                <a:sym typeface="Quicksand"/>
              </a:rPr>
              <a:t>Demonstrate appropriate options counseling </a:t>
            </a:r>
            <a:endParaRPr/>
          </a:p>
        </p:txBody>
      </p:sp>
      <p:sp>
        <p:nvSpPr>
          <p:cNvPr id="121" name="Google Shape;121;p2"/>
          <p:cNvSpPr txBox="1"/>
          <p:nvPr/>
        </p:nvSpPr>
        <p:spPr>
          <a:xfrm>
            <a:off x="11746720" y="4981233"/>
            <a:ext cx="3844196" cy="219202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799" b="0" i="0" u="none" strike="noStrike" cap="none">
                <a:solidFill>
                  <a:srgbClr val="0F4662"/>
                </a:solidFill>
                <a:latin typeface="Quicksand"/>
                <a:ea typeface="Quicksand"/>
                <a:cs typeface="Quicksand"/>
                <a:sym typeface="Quicksand"/>
              </a:rPr>
              <a:t>Explain standard protocols for adoption, parenting, and medication and procedural abortion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9"/>
        <p:cNvGrpSpPr/>
        <p:nvPr/>
      </p:nvGrpSpPr>
      <p:grpSpPr>
        <a:xfrm>
          <a:off x="0" y="0"/>
          <a:ext cx="0" cy="0"/>
          <a:chOff x="0" y="0"/>
          <a:chExt cx="0" cy="0"/>
        </a:xfrm>
      </p:grpSpPr>
      <p:sp>
        <p:nvSpPr>
          <p:cNvPr id="390" name="Google Shape;390;p20"/>
          <p:cNvSpPr/>
          <p:nvPr/>
        </p:nvSpPr>
        <p:spPr>
          <a:xfrm>
            <a:off x="1176784" y="96821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grpSp>
        <p:nvGrpSpPr>
          <p:cNvPr id="391" name="Google Shape;391;p20"/>
          <p:cNvGrpSpPr/>
          <p:nvPr/>
        </p:nvGrpSpPr>
        <p:grpSpPr>
          <a:xfrm>
            <a:off x="1176784" y="4034291"/>
            <a:ext cx="3724209" cy="3579083"/>
            <a:chOff x="0" y="0"/>
            <a:chExt cx="4965611" cy="4086975"/>
          </a:xfrm>
        </p:grpSpPr>
        <p:sp>
          <p:nvSpPr>
            <p:cNvPr id="392" name="Google Shape;392;p20"/>
            <p:cNvSpPr/>
            <p:nvPr/>
          </p:nvSpPr>
          <p:spPr>
            <a:xfrm>
              <a:off x="1559783" y="471162"/>
              <a:ext cx="1924320" cy="1409564"/>
            </a:xfrm>
            <a:custGeom>
              <a:avLst/>
              <a:gdLst/>
              <a:ahLst/>
              <a:cxnLst/>
              <a:rect l="l" t="t" r="r" b="b"/>
              <a:pathLst>
                <a:path w="1924320" h="1409564" extrusionOk="0">
                  <a:moveTo>
                    <a:pt x="0" y="0"/>
                  </a:moveTo>
                  <a:lnTo>
                    <a:pt x="1924319" y="0"/>
                  </a:lnTo>
                  <a:lnTo>
                    <a:pt x="1924319" y="1409565"/>
                  </a:lnTo>
                  <a:lnTo>
                    <a:pt x="0" y="1409565"/>
                  </a:lnTo>
                  <a:lnTo>
                    <a:pt x="0" y="0"/>
                  </a:lnTo>
                  <a:close/>
                </a:path>
              </a:pathLst>
            </a:custGeom>
            <a:blipFill rotWithShape="1">
              <a:blip r:embed="rId4">
                <a:alphaModFix/>
              </a:blip>
              <a:stretch>
                <a:fillRect/>
              </a:stretch>
            </a:blipFill>
            <a:ln>
              <a:noFill/>
            </a:ln>
          </p:spPr>
        </p:sp>
        <p:sp>
          <p:nvSpPr>
            <p:cNvPr id="393" name="Google Shape;393;p20"/>
            <p:cNvSpPr/>
            <p:nvPr/>
          </p:nvSpPr>
          <p:spPr>
            <a:xfrm>
              <a:off x="478455" y="0"/>
              <a:ext cx="4086975" cy="4086975"/>
            </a:xfrm>
            <a:custGeom>
              <a:avLst/>
              <a:gdLst/>
              <a:ahLst/>
              <a:cxnLst/>
              <a:rect l="l" t="t" r="r" b="b"/>
              <a:pathLst>
                <a:path w="4086975" h="4086975" extrusionOk="0">
                  <a:moveTo>
                    <a:pt x="0" y="0"/>
                  </a:moveTo>
                  <a:lnTo>
                    <a:pt x="4086975" y="0"/>
                  </a:lnTo>
                  <a:lnTo>
                    <a:pt x="4086975" y="4086975"/>
                  </a:lnTo>
                  <a:lnTo>
                    <a:pt x="0" y="4086975"/>
                  </a:lnTo>
                  <a:lnTo>
                    <a:pt x="0" y="0"/>
                  </a:lnTo>
                  <a:close/>
                </a:path>
              </a:pathLst>
            </a:custGeom>
            <a:blipFill rotWithShape="1">
              <a:blip r:embed="rId5">
                <a:alphaModFix/>
              </a:blip>
              <a:stretch>
                <a:fillRect/>
              </a:stretch>
            </a:blipFill>
            <a:ln>
              <a:noFill/>
            </a:ln>
          </p:spPr>
        </p:sp>
        <p:sp>
          <p:nvSpPr>
            <p:cNvPr id="394" name="Google Shape;394;p20"/>
            <p:cNvSpPr txBox="1"/>
            <p:nvPr/>
          </p:nvSpPr>
          <p:spPr>
            <a:xfrm>
              <a:off x="0" y="2287577"/>
              <a:ext cx="4965611" cy="1622652"/>
            </a:xfrm>
            <a:prstGeom prst="rect">
              <a:avLst/>
            </a:prstGeom>
            <a:noFill/>
            <a:ln>
              <a:noFill/>
            </a:ln>
          </p:spPr>
          <p:txBody>
            <a:bodyPr spcFirstLastPara="1" wrap="square" lIns="0" tIns="0" rIns="0" bIns="0" anchor="t" anchorCtr="0">
              <a:spAutoFit/>
            </a:bodyPr>
            <a:lstStyle/>
            <a:p>
              <a:pPr marL="0" marR="0" lvl="0" indent="0" algn="ctr" rtl="0">
                <a:lnSpc>
                  <a:spcPct val="140028"/>
                </a:lnSpc>
                <a:spcBef>
                  <a:spcPts val="0"/>
                </a:spcBef>
                <a:spcAft>
                  <a:spcPts val="0"/>
                </a:spcAft>
                <a:buNone/>
              </a:pPr>
              <a:r>
                <a:rPr lang="en-US" sz="3555" b="0" i="0" u="none" strike="noStrike" cap="none">
                  <a:solidFill>
                    <a:srgbClr val="0F4662"/>
                  </a:solidFill>
                  <a:latin typeface="Quicksand"/>
                  <a:ea typeface="Quicksand"/>
                  <a:cs typeface="Quicksand"/>
                  <a:sym typeface="Quicksand"/>
                </a:rPr>
                <a:t>Medication abortion</a:t>
              </a:r>
              <a:endParaRPr/>
            </a:p>
          </p:txBody>
        </p:sp>
      </p:grpSp>
      <p:sp>
        <p:nvSpPr>
          <p:cNvPr id="395" name="Google Shape;395;p20"/>
          <p:cNvSpPr/>
          <p:nvPr/>
        </p:nvSpPr>
        <p:spPr>
          <a:xfrm>
            <a:off x="6078769" y="4034291"/>
            <a:ext cx="3065231" cy="3579083"/>
          </a:xfrm>
          <a:custGeom>
            <a:avLst/>
            <a:gdLst/>
            <a:ahLst/>
            <a:cxnLst/>
            <a:rect l="l" t="t" r="r" b="b"/>
            <a:pathLst>
              <a:path w="3065231" h="3065231" extrusionOk="0">
                <a:moveTo>
                  <a:pt x="0" y="0"/>
                </a:moveTo>
                <a:lnTo>
                  <a:pt x="3065231" y="0"/>
                </a:lnTo>
                <a:lnTo>
                  <a:pt x="3065231" y="3065230"/>
                </a:lnTo>
                <a:lnTo>
                  <a:pt x="0" y="3065230"/>
                </a:lnTo>
                <a:lnTo>
                  <a:pt x="0" y="0"/>
                </a:lnTo>
                <a:close/>
              </a:path>
            </a:pathLst>
          </a:custGeom>
          <a:blipFill rotWithShape="1">
            <a:blip r:embed="rId5">
              <a:alphaModFix/>
            </a:blip>
            <a:stretch>
              <a:fillRect/>
            </a:stretch>
          </a:blipFill>
          <a:ln>
            <a:noFill/>
          </a:ln>
        </p:spPr>
      </p:sp>
      <p:sp>
        <p:nvSpPr>
          <p:cNvPr id="396" name="Google Shape;396;p20"/>
          <p:cNvSpPr/>
          <p:nvPr/>
        </p:nvSpPr>
        <p:spPr>
          <a:xfrm>
            <a:off x="6673344" y="4265592"/>
            <a:ext cx="1829494" cy="1301314"/>
          </a:xfrm>
          <a:custGeom>
            <a:avLst/>
            <a:gdLst/>
            <a:ahLst/>
            <a:cxnLst/>
            <a:rect l="l" t="t" r="r" b="b"/>
            <a:pathLst>
              <a:path w="1829494" h="1301314" extrusionOk="0">
                <a:moveTo>
                  <a:pt x="0" y="0"/>
                </a:moveTo>
                <a:lnTo>
                  <a:pt x="1829494" y="0"/>
                </a:lnTo>
                <a:lnTo>
                  <a:pt x="1829494" y="1301314"/>
                </a:lnTo>
                <a:lnTo>
                  <a:pt x="0" y="1301314"/>
                </a:lnTo>
                <a:lnTo>
                  <a:pt x="0" y="0"/>
                </a:lnTo>
                <a:close/>
              </a:path>
            </a:pathLst>
          </a:custGeom>
          <a:blipFill rotWithShape="1">
            <a:blip r:embed="rId6">
              <a:alphaModFix/>
            </a:blip>
            <a:stretch>
              <a:fillRect/>
            </a:stretch>
          </a:blipFill>
          <a:ln>
            <a:noFill/>
          </a:ln>
        </p:spPr>
      </p:sp>
      <p:sp>
        <p:nvSpPr>
          <p:cNvPr id="397" name="Google Shape;397;p20"/>
          <p:cNvSpPr txBox="1"/>
          <p:nvPr/>
        </p:nvSpPr>
        <p:spPr>
          <a:xfrm>
            <a:off x="6351202" y="5973311"/>
            <a:ext cx="2520364" cy="1233658"/>
          </a:xfrm>
          <a:prstGeom prst="rect">
            <a:avLst/>
          </a:prstGeom>
          <a:noFill/>
          <a:ln>
            <a:noFill/>
          </a:ln>
        </p:spPr>
        <p:txBody>
          <a:bodyPr spcFirstLastPara="1" wrap="square" lIns="0" tIns="0" rIns="0" bIns="0" anchor="t" anchorCtr="0">
            <a:spAutoFit/>
          </a:bodyPr>
          <a:lstStyle/>
          <a:p>
            <a:pPr marL="0" marR="0" lvl="0" indent="0" algn="ctr" rtl="0">
              <a:lnSpc>
                <a:spcPct val="140028"/>
              </a:lnSpc>
              <a:spcBef>
                <a:spcPts val="0"/>
              </a:spcBef>
              <a:spcAft>
                <a:spcPts val="0"/>
              </a:spcAft>
              <a:buNone/>
            </a:pPr>
            <a:r>
              <a:rPr lang="en-US" sz="3555" b="0" i="0" u="none" strike="noStrike" cap="none" dirty="0">
                <a:solidFill>
                  <a:srgbClr val="0F4662"/>
                </a:solidFill>
                <a:latin typeface="Quicksand"/>
                <a:ea typeface="Quicksand"/>
                <a:cs typeface="Quicksand"/>
                <a:sym typeface="Quicksand"/>
              </a:rPr>
              <a:t>Procedural</a:t>
            </a:r>
            <a:endParaRPr dirty="0"/>
          </a:p>
          <a:p>
            <a:pPr marL="0" marR="0" lvl="0" indent="0" algn="ctr" rtl="0">
              <a:lnSpc>
                <a:spcPct val="140028"/>
              </a:lnSpc>
              <a:spcBef>
                <a:spcPts val="0"/>
              </a:spcBef>
              <a:spcAft>
                <a:spcPts val="0"/>
              </a:spcAft>
              <a:buNone/>
            </a:pPr>
            <a:r>
              <a:rPr lang="en-US" sz="3555" b="0" i="0" u="none" strike="noStrike" cap="none" dirty="0">
                <a:solidFill>
                  <a:srgbClr val="0F4662"/>
                </a:solidFill>
                <a:latin typeface="Quicksand"/>
                <a:ea typeface="Quicksand"/>
                <a:cs typeface="Quicksand"/>
                <a:sym typeface="Quicksand"/>
              </a:rPr>
              <a:t>Abortion</a:t>
            </a:r>
            <a:endParaRPr dirty="0"/>
          </a:p>
        </p:txBody>
      </p:sp>
      <p:sp>
        <p:nvSpPr>
          <p:cNvPr id="398" name="Google Shape;398;p20"/>
          <p:cNvSpPr/>
          <p:nvPr/>
        </p:nvSpPr>
        <p:spPr>
          <a:xfrm>
            <a:off x="11425159" y="1807165"/>
            <a:ext cx="5155544" cy="6672670"/>
          </a:xfrm>
          <a:custGeom>
            <a:avLst/>
            <a:gdLst/>
            <a:ahLst/>
            <a:cxnLst/>
            <a:rect l="l" t="t" r="r" b="b"/>
            <a:pathLst>
              <a:path w="5155544" h="6672670" extrusionOk="0">
                <a:moveTo>
                  <a:pt x="0" y="0"/>
                </a:moveTo>
                <a:lnTo>
                  <a:pt x="5155543" y="0"/>
                </a:lnTo>
                <a:lnTo>
                  <a:pt x="5155543" y="6672670"/>
                </a:lnTo>
                <a:lnTo>
                  <a:pt x="0" y="6672670"/>
                </a:lnTo>
                <a:lnTo>
                  <a:pt x="0" y="0"/>
                </a:lnTo>
                <a:close/>
              </a:path>
            </a:pathLst>
          </a:custGeom>
          <a:blipFill rotWithShape="1">
            <a:blip r:embed="rId7">
              <a:alphaModFix/>
            </a:blip>
            <a:stretch>
              <a:fillRect/>
            </a:stretch>
          </a:blipFill>
          <a:ln>
            <a:noFill/>
          </a:ln>
        </p:spPr>
      </p:sp>
      <p:sp>
        <p:nvSpPr>
          <p:cNvPr id="399" name="Google Shape;399;p20"/>
          <p:cNvSpPr txBox="1"/>
          <p:nvPr/>
        </p:nvSpPr>
        <p:spPr>
          <a:xfrm>
            <a:off x="1535625" y="2407393"/>
            <a:ext cx="8005143" cy="965835"/>
          </a:xfrm>
          <a:prstGeom prst="rect">
            <a:avLst/>
          </a:prstGeom>
          <a:noFill/>
          <a:ln>
            <a:noFill/>
          </a:ln>
        </p:spPr>
        <p:txBody>
          <a:bodyPr spcFirstLastPara="1" wrap="square" lIns="0" tIns="0" rIns="0" bIns="0" anchor="t" anchorCtr="0">
            <a:spAutoFit/>
          </a:bodyPr>
          <a:lstStyle/>
          <a:p>
            <a:pPr marL="0" marR="0" lvl="0" indent="0" algn="ctr" rtl="0">
              <a:lnSpc>
                <a:spcPct val="115002"/>
              </a:lnSpc>
              <a:spcBef>
                <a:spcPts val="0"/>
              </a:spcBef>
              <a:spcAft>
                <a:spcPts val="0"/>
              </a:spcAft>
              <a:buNone/>
            </a:pPr>
            <a:r>
              <a:rPr lang="en-US" sz="6599" b="0" i="0" u="none" strike="noStrike" cap="none">
                <a:solidFill>
                  <a:srgbClr val="0F4662"/>
                </a:solidFill>
                <a:latin typeface="Nunito"/>
                <a:ea typeface="Nunito"/>
                <a:cs typeface="Nunito"/>
                <a:sym typeface="Nunito"/>
              </a:rPr>
              <a:t>Abortion Options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07"/>
        <p:cNvGrpSpPr/>
        <p:nvPr/>
      </p:nvGrpSpPr>
      <p:grpSpPr>
        <a:xfrm>
          <a:off x="0" y="0"/>
          <a:ext cx="0" cy="0"/>
          <a:chOff x="0" y="0"/>
          <a:chExt cx="0" cy="0"/>
        </a:xfrm>
      </p:grpSpPr>
      <p:sp>
        <p:nvSpPr>
          <p:cNvPr id="408" name="Google Shape;408;p21"/>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409" name="Google Shape;409;p21"/>
          <p:cNvSpPr/>
          <p:nvPr/>
        </p:nvSpPr>
        <p:spPr>
          <a:xfrm>
            <a:off x="1024384" y="95297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410" name="Google Shape;410;p21"/>
          <p:cNvSpPr txBox="1"/>
          <p:nvPr/>
        </p:nvSpPr>
        <p:spPr>
          <a:xfrm>
            <a:off x="5256492" y="4162651"/>
            <a:ext cx="7973796" cy="376237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3750" b="0" i="0" u="none" strike="noStrike" cap="none" dirty="0">
                <a:solidFill>
                  <a:srgbClr val="0F4662"/>
                </a:solidFill>
                <a:latin typeface="Quicksand"/>
                <a:ea typeface="Quicksand"/>
                <a:cs typeface="Quicksand"/>
                <a:sym typeface="Quicksand"/>
              </a:rPr>
              <a:t>Infertility</a:t>
            </a:r>
            <a:endParaRPr dirty="0"/>
          </a:p>
          <a:p>
            <a:pPr marL="0" marR="0" lvl="0" indent="0" algn="l" rtl="0">
              <a:lnSpc>
                <a:spcPct val="160000"/>
              </a:lnSpc>
              <a:spcBef>
                <a:spcPts val="0"/>
              </a:spcBef>
              <a:spcAft>
                <a:spcPts val="0"/>
              </a:spcAft>
              <a:buNone/>
            </a:pPr>
            <a:r>
              <a:rPr lang="en-US" sz="3750" b="0" i="0" u="none" strike="noStrike" cap="none" dirty="0">
                <a:solidFill>
                  <a:srgbClr val="0F4662"/>
                </a:solidFill>
                <a:latin typeface="Quicksand"/>
                <a:ea typeface="Quicksand"/>
                <a:cs typeface="Quicksand"/>
                <a:sym typeface="Quicksand"/>
              </a:rPr>
              <a:t>Ectopic pregnancy</a:t>
            </a:r>
            <a:endParaRPr dirty="0"/>
          </a:p>
          <a:p>
            <a:pPr marL="0" marR="0" lvl="0" indent="0" algn="l" rtl="0">
              <a:lnSpc>
                <a:spcPct val="160000"/>
              </a:lnSpc>
              <a:spcBef>
                <a:spcPts val="0"/>
              </a:spcBef>
              <a:spcAft>
                <a:spcPts val="0"/>
              </a:spcAft>
              <a:buNone/>
            </a:pPr>
            <a:r>
              <a:rPr lang="en-US" sz="3750" b="0" i="0" u="none" strike="noStrike" cap="none" dirty="0">
                <a:solidFill>
                  <a:srgbClr val="0F4662"/>
                </a:solidFill>
                <a:latin typeface="Quicksand"/>
                <a:ea typeface="Quicksand"/>
                <a:cs typeface="Quicksand"/>
                <a:sym typeface="Quicksand"/>
              </a:rPr>
              <a:t>Miscarriage</a:t>
            </a:r>
            <a:endParaRPr dirty="0"/>
          </a:p>
          <a:p>
            <a:pPr marL="0" marR="0" lvl="0" indent="0" algn="l" rtl="0">
              <a:lnSpc>
                <a:spcPct val="160000"/>
              </a:lnSpc>
              <a:spcBef>
                <a:spcPts val="0"/>
              </a:spcBef>
              <a:spcAft>
                <a:spcPts val="0"/>
              </a:spcAft>
              <a:buNone/>
            </a:pPr>
            <a:r>
              <a:rPr lang="en-US" sz="3750" b="0" i="0" u="none" strike="noStrike" cap="none" dirty="0">
                <a:solidFill>
                  <a:srgbClr val="0F4662"/>
                </a:solidFill>
                <a:latin typeface="Quicksand"/>
                <a:ea typeface="Quicksand"/>
                <a:cs typeface="Quicksand"/>
                <a:sym typeface="Quicksand"/>
              </a:rPr>
              <a:t>Birth defect</a:t>
            </a:r>
            <a:endParaRPr dirty="0"/>
          </a:p>
          <a:p>
            <a:pPr marL="0" marR="0" lvl="0" indent="0" algn="l" rtl="0">
              <a:lnSpc>
                <a:spcPct val="160000"/>
              </a:lnSpc>
              <a:spcBef>
                <a:spcPts val="0"/>
              </a:spcBef>
              <a:spcAft>
                <a:spcPts val="0"/>
              </a:spcAft>
              <a:buNone/>
            </a:pPr>
            <a:r>
              <a:rPr lang="en-US" sz="3750" b="0" i="0" u="none" strike="noStrike" cap="none" dirty="0">
                <a:solidFill>
                  <a:srgbClr val="0F4662"/>
                </a:solidFill>
                <a:latin typeface="Quicksand"/>
                <a:ea typeface="Quicksand"/>
                <a:cs typeface="Quicksand"/>
                <a:sym typeface="Quicksand"/>
              </a:rPr>
              <a:t>Preterm or low-birthweight delivery</a:t>
            </a:r>
            <a:endParaRPr dirty="0"/>
          </a:p>
        </p:txBody>
      </p:sp>
      <p:sp>
        <p:nvSpPr>
          <p:cNvPr id="411" name="Google Shape;411;p21"/>
          <p:cNvSpPr/>
          <p:nvPr/>
        </p:nvSpPr>
        <p:spPr>
          <a:xfrm>
            <a:off x="4500862" y="4427318"/>
            <a:ext cx="560883" cy="560883"/>
          </a:xfrm>
          <a:custGeom>
            <a:avLst/>
            <a:gdLst/>
            <a:ahLst/>
            <a:cxnLst/>
            <a:rect l="l" t="t" r="r" b="b"/>
            <a:pathLst>
              <a:path w="560883" h="560883" extrusionOk="0">
                <a:moveTo>
                  <a:pt x="0" y="0"/>
                </a:moveTo>
                <a:lnTo>
                  <a:pt x="560883" y="0"/>
                </a:lnTo>
                <a:lnTo>
                  <a:pt x="560883" y="560883"/>
                </a:lnTo>
                <a:lnTo>
                  <a:pt x="0" y="560883"/>
                </a:lnTo>
                <a:lnTo>
                  <a:pt x="0" y="0"/>
                </a:lnTo>
                <a:close/>
              </a:path>
            </a:pathLst>
          </a:custGeom>
          <a:blipFill rotWithShape="1">
            <a:blip r:embed="rId4">
              <a:alphaModFix/>
            </a:blip>
            <a:stretch>
              <a:fillRect/>
            </a:stretch>
          </a:blipFill>
          <a:ln>
            <a:noFill/>
          </a:ln>
        </p:spPr>
      </p:sp>
      <p:sp>
        <p:nvSpPr>
          <p:cNvPr id="412" name="Google Shape;412;p21"/>
          <p:cNvSpPr txBox="1"/>
          <p:nvPr/>
        </p:nvSpPr>
        <p:spPr>
          <a:xfrm>
            <a:off x="1024384" y="590184"/>
            <a:ext cx="6187433"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Abortion Safety</a:t>
            </a:r>
            <a:endParaRPr/>
          </a:p>
        </p:txBody>
      </p:sp>
      <p:sp>
        <p:nvSpPr>
          <p:cNvPr id="413" name="Google Shape;413;p21"/>
          <p:cNvSpPr/>
          <p:nvPr/>
        </p:nvSpPr>
        <p:spPr>
          <a:xfrm>
            <a:off x="4500861" y="5376068"/>
            <a:ext cx="560883" cy="560883"/>
          </a:xfrm>
          <a:custGeom>
            <a:avLst/>
            <a:gdLst/>
            <a:ahLst/>
            <a:cxnLst/>
            <a:rect l="l" t="t" r="r" b="b"/>
            <a:pathLst>
              <a:path w="560883" h="560883" extrusionOk="0">
                <a:moveTo>
                  <a:pt x="0" y="0"/>
                </a:moveTo>
                <a:lnTo>
                  <a:pt x="560883" y="0"/>
                </a:lnTo>
                <a:lnTo>
                  <a:pt x="560883" y="560882"/>
                </a:lnTo>
                <a:lnTo>
                  <a:pt x="0" y="560882"/>
                </a:lnTo>
                <a:lnTo>
                  <a:pt x="0" y="0"/>
                </a:lnTo>
                <a:close/>
              </a:path>
            </a:pathLst>
          </a:custGeom>
          <a:blipFill rotWithShape="1">
            <a:blip r:embed="rId4">
              <a:alphaModFix/>
            </a:blip>
            <a:stretch>
              <a:fillRect/>
            </a:stretch>
          </a:blipFill>
          <a:ln>
            <a:noFill/>
          </a:ln>
        </p:spPr>
      </p:sp>
      <p:sp>
        <p:nvSpPr>
          <p:cNvPr id="414" name="Google Shape;414;p21"/>
          <p:cNvSpPr/>
          <p:nvPr/>
        </p:nvSpPr>
        <p:spPr>
          <a:xfrm>
            <a:off x="4500861" y="6230625"/>
            <a:ext cx="560883" cy="560883"/>
          </a:xfrm>
          <a:custGeom>
            <a:avLst/>
            <a:gdLst/>
            <a:ahLst/>
            <a:cxnLst/>
            <a:rect l="l" t="t" r="r" b="b"/>
            <a:pathLst>
              <a:path w="560883" h="560883" extrusionOk="0">
                <a:moveTo>
                  <a:pt x="0" y="0"/>
                </a:moveTo>
                <a:lnTo>
                  <a:pt x="560883" y="0"/>
                </a:lnTo>
                <a:lnTo>
                  <a:pt x="560883" y="560883"/>
                </a:lnTo>
                <a:lnTo>
                  <a:pt x="0" y="560883"/>
                </a:lnTo>
                <a:lnTo>
                  <a:pt x="0" y="0"/>
                </a:lnTo>
                <a:close/>
              </a:path>
            </a:pathLst>
          </a:custGeom>
          <a:blipFill rotWithShape="1">
            <a:blip r:embed="rId4">
              <a:alphaModFix/>
            </a:blip>
            <a:stretch>
              <a:fillRect/>
            </a:stretch>
          </a:blipFill>
          <a:ln>
            <a:noFill/>
          </a:ln>
        </p:spPr>
      </p:sp>
      <p:sp>
        <p:nvSpPr>
          <p:cNvPr id="415" name="Google Shape;415;p21"/>
          <p:cNvSpPr/>
          <p:nvPr/>
        </p:nvSpPr>
        <p:spPr>
          <a:xfrm>
            <a:off x="4500861" y="7155191"/>
            <a:ext cx="560883" cy="560883"/>
          </a:xfrm>
          <a:custGeom>
            <a:avLst/>
            <a:gdLst/>
            <a:ahLst/>
            <a:cxnLst/>
            <a:rect l="l" t="t" r="r" b="b"/>
            <a:pathLst>
              <a:path w="560883" h="560883" extrusionOk="0">
                <a:moveTo>
                  <a:pt x="0" y="0"/>
                </a:moveTo>
                <a:lnTo>
                  <a:pt x="560883" y="0"/>
                </a:lnTo>
                <a:lnTo>
                  <a:pt x="560883" y="560882"/>
                </a:lnTo>
                <a:lnTo>
                  <a:pt x="0" y="560882"/>
                </a:lnTo>
                <a:lnTo>
                  <a:pt x="0" y="0"/>
                </a:lnTo>
                <a:close/>
              </a:path>
            </a:pathLst>
          </a:custGeom>
          <a:blipFill rotWithShape="1">
            <a:blip r:embed="rId4">
              <a:alphaModFix/>
            </a:blip>
            <a:stretch>
              <a:fillRect/>
            </a:stretch>
          </a:blipFill>
          <a:ln>
            <a:noFill/>
          </a:ln>
        </p:spPr>
      </p:sp>
      <p:sp>
        <p:nvSpPr>
          <p:cNvPr id="416" name="Google Shape;416;p21"/>
          <p:cNvSpPr/>
          <p:nvPr/>
        </p:nvSpPr>
        <p:spPr>
          <a:xfrm>
            <a:off x="4500861" y="8079757"/>
            <a:ext cx="560883" cy="560883"/>
          </a:xfrm>
          <a:custGeom>
            <a:avLst/>
            <a:gdLst/>
            <a:ahLst/>
            <a:cxnLst/>
            <a:rect l="l" t="t" r="r" b="b"/>
            <a:pathLst>
              <a:path w="560883" h="560883" extrusionOk="0">
                <a:moveTo>
                  <a:pt x="0" y="0"/>
                </a:moveTo>
                <a:lnTo>
                  <a:pt x="560883" y="0"/>
                </a:lnTo>
                <a:lnTo>
                  <a:pt x="560883" y="560883"/>
                </a:lnTo>
                <a:lnTo>
                  <a:pt x="0" y="560883"/>
                </a:lnTo>
                <a:lnTo>
                  <a:pt x="0" y="0"/>
                </a:lnTo>
                <a:close/>
              </a:path>
            </a:pathLst>
          </a:custGeom>
          <a:blipFill rotWithShape="1">
            <a:blip r:embed="rId4">
              <a:alphaModFix/>
            </a:blip>
            <a:stretch>
              <a:fillRect/>
            </a:stretch>
          </a:blipFill>
          <a:ln>
            <a:noFill/>
          </a:ln>
        </p:spPr>
      </p:sp>
      <p:sp>
        <p:nvSpPr>
          <p:cNvPr id="417" name="Google Shape;417;p21"/>
          <p:cNvSpPr txBox="1"/>
          <p:nvPr/>
        </p:nvSpPr>
        <p:spPr>
          <a:xfrm>
            <a:off x="416574" y="2846659"/>
            <a:ext cx="17228299" cy="927101"/>
          </a:xfrm>
          <a:prstGeom prst="rect">
            <a:avLst/>
          </a:prstGeom>
          <a:noFill/>
          <a:ln>
            <a:noFill/>
          </a:ln>
        </p:spPr>
        <p:txBody>
          <a:bodyPr spcFirstLastPara="1" wrap="square" lIns="0" tIns="0" rIns="0" bIns="0" anchor="t" anchorCtr="0">
            <a:spAutoFit/>
          </a:bodyPr>
          <a:lstStyle/>
          <a:p>
            <a:pPr marL="0" marR="0" lvl="0" indent="0" algn="ctr" rtl="0">
              <a:lnSpc>
                <a:spcPct val="170015"/>
              </a:lnSpc>
              <a:spcBef>
                <a:spcPts val="0"/>
              </a:spcBef>
              <a:spcAft>
                <a:spcPts val="0"/>
              </a:spcAft>
              <a:buNone/>
            </a:pPr>
            <a:r>
              <a:rPr lang="en-US" sz="4599" b="0" i="0" u="none" strike="noStrike" cap="none">
                <a:solidFill>
                  <a:srgbClr val="0F4662"/>
                </a:solidFill>
                <a:latin typeface="Quicksand"/>
                <a:ea typeface="Quicksand"/>
                <a:cs typeface="Quicksand"/>
                <a:sym typeface="Quicksand"/>
              </a:rPr>
              <a:t>First trimester abortions </a:t>
            </a:r>
            <a:r>
              <a:rPr lang="en-US" sz="4599" b="1" i="0" u="sng" strike="noStrike" cap="none">
                <a:solidFill>
                  <a:srgbClr val="0F4662"/>
                </a:solidFill>
                <a:latin typeface="Quicksand"/>
                <a:ea typeface="Quicksand"/>
                <a:cs typeface="Quicksand"/>
                <a:sym typeface="Quicksand"/>
              </a:rPr>
              <a:t>do not</a:t>
            </a:r>
            <a:r>
              <a:rPr lang="en-US" sz="4599" b="0" i="0" u="none" strike="noStrike" cap="none">
                <a:solidFill>
                  <a:srgbClr val="0F4662"/>
                </a:solidFill>
                <a:latin typeface="Quicksand"/>
                <a:ea typeface="Quicksand"/>
                <a:cs typeface="Quicksand"/>
                <a:sym typeface="Quicksand"/>
              </a:rPr>
              <a:t> increase the risk of:</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25"/>
        <p:cNvGrpSpPr/>
        <p:nvPr/>
      </p:nvGrpSpPr>
      <p:grpSpPr>
        <a:xfrm>
          <a:off x="0" y="0"/>
          <a:ext cx="0" cy="0"/>
          <a:chOff x="0" y="0"/>
          <a:chExt cx="0" cy="0"/>
        </a:xfrm>
      </p:grpSpPr>
      <p:cxnSp>
        <p:nvCxnSpPr>
          <p:cNvPr id="426" name="Google Shape;426;p22"/>
          <p:cNvCxnSpPr/>
          <p:nvPr/>
        </p:nvCxnSpPr>
        <p:spPr>
          <a:xfrm>
            <a:off x="1028700" y="9741523"/>
            <a:ext cx="6492240" cy="0"/>
          </a:xfrm>
          <a:prstGeom prst="straightConnector1">
            <a:avLst/>
          </a:prstGeom>
          <a:noFill/>
          <a:ln w="76200" cap="flat" cmpd="sng">
            <a:solidFill>
              <a:srgbClr val="B3CC56"/>
            </a:solidFill>
            <a:prstDash val="solid"/>
            <a:round/>
            <a:headEnd type="none" w="sm" len="sm"/>
            <a:tailEnd type="none" w="sm" len="sm"/>
          </a:ln>
        </p:spPr>
      </p:cxnSp>
      <p:sp>
        <p:nvSpPr>
          <p:cNvPr id="427" name="Google Shape;427;p22"/>
          <p:cNvSpPr/>
          <p:nvPr/>
        </p:nvSpPr>
        <p:spPr>
          <a:xfrm>
            <a:off x="10767060" y="4017228"/>
            <a:ext cx="6814487" cy="3199633"/>
          </a:xfrm>
          <a:custGeom>
            <a:avLst/>
            <a:gdLst/>
            <a:ahLst/>
            <a:cxnLst/>
            <a:rect l="l" t="t" r="r" b="b"/>
            <a:pathLst>
              <a:path w="6814487" h="3199633" extrusionOk="0">
                <a:moveTo>
                  <a:pt x="0" y="0"/>
                </a:moveTo>
                <a:lnTo>
                  <a:pt x="6814487" y="0"/>
                </a:lnTo>
                <a:lnTo>
                  <a:pt x="6814487" y="3199634"/>
                </a:lnTo>
                <a:lnTo>
                  <a:pt x="0" y="3199634"/>
                </a:lnTo>
                <a:lnTo>
                  <a:pt x="0" y="0"/>
                </a:lnTo>
                <a:close/>
              </a:path>
            </a:pathLst>
          </a:custGeom>
          <a:blipFill rotWithShape="1">
            <a:blip r:embed="rId3">
              <a:alphaModFix/>
            </a:blip>
            <a:stretch>
              <a:fillRect/>
            </a:stretch>
          </a:blipFill>
          <a:ln w="19050" cap="sq" cmpd="sng">
            <a:solidFill>
              <a:srgbClr val="B3CC56"/>
            </a:solidFill>
            <a:prstDash val="solid"/>
            <a:miter lim="8000"/>
            <a:headEnd type="none" w="sm" len="sm"/>
            <a:tailEnd type="none" w="sm" len="sm"/>
          </a:ln>
        </p:spPr>
      </p:sp>
      <p:sp>
        <p:nvSpPr>
          <p:cNvPr id="428" name="Google Shape;428;p22"/>
          <p:cNvSpPr txBox="1"/>
          <p:nvPr/>
        </p:nvSpPr>
        <p:spPr>
          <a:xfrm>
            <a:off x="816856" y="2697632"/>
            <a:ext cx="11348640" cy="6277103"/>
          </a:xfrm>
          <a:prstGeom prst="rect">
            <a:avLst/>
          </a:prstGeom>
          <a:noFill/>
          <a:ln>
            <a:noFill/>
          </a:ln>
        </p:spPr>
        <p:txBody>
          <a:bodyPr spcFirstLastPara="1" wrap="square" lIns="0" tIns="0" rIns="0" bIns="0" anchor="t" anchorCtr="0">
            <a:spAutoFit/>
          </a:bodyPr>
          <a:lstStyle/>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99% effective</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Takes minutes to complete, no follow up needed </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Multiple anesthesia options (including local)</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Shorter bleeding duration</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Can be performed later in pregnancy</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Requires pelvic instrumentation </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Less patient control over a procedure</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Potential medication side effects (anesthesia and analgesia) </a:t>
            </a:r>
            <a:endParaRPr dirty="0"/>
          </a:p>
        </p:txBody>
      </p:sp>
      <p:sp>
        <p:nvSpPr>
          <p:cNvPr id="429" name="Google Shape;429;p22"/>
          <p:cNvSpPr txBox="1"/>
          <p:nvPr/>
        </p:nvSpPr>
        <p:spPr>
          <a:xfrm>
            <a:off x="1028700" y="1327861"/>
            <a:ext cx="10215743"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Manual Vacuum Aspiration</a:t>
            </a:r>
            <a:endParaRPr/>
          </a:p>
        </p:txBody>
      </p:sp>
      <p:cxnSp>
        <p:nvCxnSpPr>
          <p:cNvPr id="430" name="Google Shape;430;p22"/>
          <p:cNvCxnSpPr/>
          <p:nvPr/>
        </p:nvCxnSpPr>
        <p:spPr>
          <a:xfrm>
            <a:off x="10767060" y="1028700"/>
            <a:ext cx="6492240" cy="0"/>
          </a:xfrm>
          <a:prstGeom prst="straightConnector1">
            <a:avLst/>
          </a:prstGeom>
          <a:noFill/>
          <a:ln w="76200" cap="flat" cmpd="sng">
            <a:solidFill>
              <a:srgbClr val="B3CC56"/>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8"/>
        <p:cNvGrpSpPr/>
        <p:nvPr/>
      </p:nvGrpSpPr>
      <p:grpSpPr>
        <a:xfrm>
          <a:off x="0" y="0"/>
          <a:ext cx="0" cy="0"/>
          <a:chOff x="0" y="0"/>
          <a:chExt cx="0" cy="0"/>
        </a:xfrm>
      </p:grpSpPr>
      <p:cxnSp>
        <p:nvCxnSpPr>
          <p:cNvPr id="439" name="Google Shape;439;p23"/>
          <p:cNvCxnSpPr/>
          <p:nvPr/>
        </p:nvCxnSpPr>
        <p:spPr>
          <a:xfrm>
            <a:off x="1028700" y="9741523"/>
            <a:ext cx="6492240" cy="0"/>
          </a:xfrm>
          <a:prstGeom prst="straightConnector1">
            <a:avLst/>
          </a:prstGeom>
          <a:noFill/>
          <a:ln w="76200" cap="flat" cmpd="sng">
            <a:solidFill>
              <a:srgbClr val="B3CC56"/>
            </a:solidFill>
            <a:prstDash val="solid"/>
            <a:round/>
            <a:headEnd type="none" w="sm" len="sm"/>
            <a:tailEnd type="none" w="sm" len="sm"/>
          </a:ln>
        </p:spPr>
      </p:cxnSp>
      <p:sp>
        <p:nvSpPr>
          <p:cNvPr id="440" name="Google Shape;440;p23"/>
          <p:cNvSpPr/>
          <p:nvPr/>
        </p:nvSpPr>
        <p:spPr>
          <a:xfrm>
            <a:off x="3306919" y="2574726"/>
            <a:ext cx="11674163" cy="6740862"/>
          </a:xfrm>
          <a:custGeom>
            <a:avLst/>
            <a:gdLst/>
            <a:ahLst/>
            <a:cxnLst/>
            <a:rect l="l" t="t" r="r" b="b"/>
            <a:pathLst>
              <a:path w="11674163" h="6740862" extrusionOk="0">
                <a:moveTo>
                  <a:pt x="0" y="0"/>
                </a:moveTo>
                <a:lnTo>
                  <a:pt x="11674162" y="0"/>
                </a:lnTo>
                <a:lnTo>
                  <a:pt x="11674162" y="6740862"/>
                </a:lnTo>
                <a:lnTo>
                  <a:pt x="0" y="6740862"/>
                </a:lnTo>
                <a:lnTo>
                  <a:pt x="0" y="0"/>
                </a:lnTo>
                <a:close/>
              </a:path>
            </a:pathLst>
          </a:custGeom>
          <a:blipFill rotWithShape="1">
            <a:blip r:embed="rId3">
              <a:alphaModFix/>
            </a:blip>
            <a:stretch>
              <a:fillRect/>
            </a:stretch>
          </a:blipFill>
          <a:ln>
            <a:noFill/>
          </a:ln>
        </p:spPr>
      </p:sp>
      <p:sp>
        <p:nvSpPr>
          <p:cNvPr id="441" name="Google Shape;441;p23"/>
          <p:cNvSpPr txBox="1"/>
          <p:nvPr/>
        </p:nvSpPr>
        <p:spPr>
          <a:xfrm>
            <a:off x="1028700" y="1194970"/>
            <a:ext cx="10215743"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Manual Vacuum Aspiration</a:t>
            </a:r>
            <a:endParaRPr/>
          </a:p>
        </p:txBody>
      </p:sp>
      <p:cxnSp>
        <p:nvCxnSpPr>
          <p:cNvPr id="442" name="Google Shape;442;p23"/>
          <p:cNvCxnSpPr/>
          <p:nvPr/>
        </p:nvCxnSpPr>
        <p:spPr>
          <a:xfrm>
            <a:off x="10767060" y="1028700"/>
            <a:ext cx="6492240" cy="0"/>
          </a:xfrm>
          <a:prstGeom prst="straightConnector1">
            <a:avLst/>
          </a:prstGeom>
          <a:noFill/>
          <a:ln w="76200" cap="flat" cmpd="sng">
            <a:solidFill>
              <a:srgbClr val="B3CC56"/>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50"/>
        <p:cNvGrpSpPr/>
        <p:nvPr/>
      </p:nvGrpSpPr>
      <p:grpSpPr>
        <a:xfrm>
          <a:off x="0" y="0"/>
          <a:ext cx="0" cy="0"/>
          <a:chOff x="0" y="0"/>
          <a:chExt cx="0" cy="0"/>
        </a:xfrm>
      </p:grpSpPr>
      <p:cxnSp>
        <p:nvCxnSpPr>
          <p:cNvPr id="451" name="Google Shape;451;p24"/>
          <p:cNvCxnSpPr/>
          <p:nvPr/>
        </p:nvCxnSpPr>
        <p:spPr>
          <a:xfrm>
            <a:off x="1028700" y="9741523"/>
            <a:ext cx="6492240" cy="0"/>
          </a:xfrm>
          <a:prstGeom prst="straightConnector1">
            <a:avLst/>
          </a:prstGeom>
          <a:noFill/>
          <a:ln w="76200" cap="flat" cmpd="sng">
            <a:solidFill>
              <a:srgbClr val="B3CC56"/>
            </a:solidFill>
            <a:prstDash val="solid"/>
            <a:round/>
            <a:headEnd type="none" w="sm" len="sm"/>
            <a:tailEnd type="none" w="sm" len="sm"/>
          </a:ln>
        </p:spPr>
      </p:cxnSp>
      <p:cxnSp>
        <p:nvCxnSpPr>
          <p:cNvPr id="452" name="Google Shape;452;p24"/>
          <p:cNvCxnSpPr/>
          <p:nvPr/>
        </p:nvCxnSpPr>
        <p:spPr>
          <a:xfrm>
            <a:off x="10767060" y="1028700"/>
            <a:ext cx="6492240" cy="0"/>
          </a:xfrm>
          <a:prstGeom prst="straightConnector1">
            <a:avLst/>
          </a:prstGeom>
          <a:noFill/>
          <a:ln w="76200" cap="flat" cmpd="sng">
            <a:solidFill>
              <a:srgbClr val="B3CC56"/>
            </a:solidFill>
            <a:prstDash val="solid"/>
            <a:round/>
            <a:headEnd type="none" w="sm" len="sm"/>
            <a:tailEnd type="none" w="sm" len="sm"/>
          </a:ln>
        </p:spPr>
      </p:cxnSp>
      <p:sp>
        <p:nvSpPr>
          <p:cNvPr id="453" name="Google Shape;453;p24"/>
          <p:cNvSpPr/>
          <p:nvPr/>
        </p:nvSpPr>
        <p:spPr>
          <a:xfrm>
            <a:off x="11513020" y="2630140"/>
            <a:ext cx="5246399" cy="5699497"/>
          </a:xfrm>
          <a:custGeom>
            <a:avLst/>
            <a:gdLst/>
            <a:ahLst/>
            <a:cxnLst/>
            <a:rect l="l" t="t" r="r" b="b"/>
            <a:pathLst>
              <a:path w="5246399" h="5699497" extrusionOk="0">
                <a:moveTo>
                  <a:pt x="0" y="0"/>
                </a:moveTo>
                <a:lnTo>
                  <a:pt x="5246399" y="0"/>
                </a:lnTo>
                <a:lnTo>
                  <a:pt x="5246399" y="5699497"/>
                </a:lnTo>
                <a:lnTo>
                  <a:pt x="0" y="5699497"/>
                </a:lnTo>
                <a:lnTo>
                  <a:pt x="0" y="0"/>
                </a:lnTo>
                <a:close/>
              </a:path>
            </a:pathLst>
          </a:custGeom>
          <a:blipFill rotWithShape="1">
            <a:blip r:embed="rId3">
              <a:alphaModFix/>
            </a:blip>
            <a:stretch>
              <a:fillRect/>
            </a:stretch>
          </a:blipFill>
          <a:ln>
            <a:noFill/>
          </a:ln>
        </p:spPr>
      </p:sp>
      <p:sp>
        <p:nvSpPr>
          <p:cNvPr id="454" name="Google Shape;454;p24"/>
          <p:cNvSpPr txBox="1"/>
          <p:nvPr/>
        </p:nvSpPr>
        <p:spPr>
          <a:xfrm>
            <a:off x="1028700" y="3836825"/>
            <a:ext cx="8974307" cy="3143251"/>
          </a:xfrm>
          <a:prstGeom prst="rect">
            <a:avLst/>
          </a:prstGeom>
          <a:noFill/>
          <a:ln>
            <a:noFill/>
          </a:ln>
        </p:spPr>
        <p:txBody>
          <a:bodyPr spcFirstLastPara="1" wrap="square" lIns="0" tIns="0" rIns="0" bIns="0" anchor="t" anchorCtr="0">
            <a:spAutoFit/>
          </a:bodyPr>
          <a:lstStyle/>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a:solidFill>
                  <a:srgbClr val="0F4662"/>
                </a:solidFill>
                <a:latin typeface="Quicksand"/>
                <a:ea typeface="Quicksand"/>
                <a:cs typeface="Quicksand"/>
                <a:sym typeface="Quicksand"/>
              </a:rPr>
              <a:t>Can be done with local anesthesia or sedation</a:t>
            </a:r>
            <a:endParaRPr/>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a:solidFill>
                  <a:srgbClr val="0F4662"/>
                </a:solidFill>
                <a:latin typeface="Quicksand"/>
                <a:ea typeface="Quicksand"/>
                <a:cs typeface="Quicksand"/>
                <a:sym typeface="Quicksand"/>
              </a:rPr>
              <a:t> May have mild to strong cramps during procedure, light bleeding/cramping for 3-7 days after</a:t>
            </a:r>
            <a:endParaRPr/>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a:solidFill>
                  <a:srgbClr val="0F4662"/>
                </a:solidFill>
                <a:latin typeface="Quicksand"/>
                <a:ea typeface="Quicksand"/>
                <a:cs typeface="Quicksand"/>
                <a:sym typeface="Quicksand"/>
              </a:rPr>
              <a:t> Procedure takes 5-10 minutes</a:t>
            </a:r>
            <a:endParaRPr/>
          </a:p>
        </p:txBody>
      </p:sp>
      <p:sp>
        <p:nvSpPr>
          <p:cNvPr id="455" name="Google Shape;455;p24"/>
          <p:cNvSpPr txBox="1"/>
          <p:nvPr/>
        </p:nvSpPr>
        <p:spPr>
          <a:xfrm>
            <a:off x="1028700" y="1327861"/>
            <a:ext cx="10215743"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MVA: What to Expect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3"/>
        <p:cNvGrpSpPr/>
        <p:nvPr/>
      </p:nvGrpSpPr>
      <p:grpSpPr>
        <a:xfrm>
          <a:off x="0" y="0"/>
          <a:ext cx="0" cy="0"/>
          <a:chOff x="0" y="0"/>
          <a:chExt cx="0" cy="0"/>
        </a:xfrm>
      </p:grpSpPr>
      <p:sp>
        <p:nvSpPr>
          <p:cNvPr id="464" name="Google Shape;464;p25"/>
          <p:cNvSpPr txBox="1"/>
          <p:nvPr/>
        </p:nvSpPr>
        <p:spPr>
          <a:xfrm>
            <a:off x="1024384" y="2946667"/>
            <a:ext cx="7799987" cy="4257675"/>
          </a:xfrm>
          <a:prstGeom prst="rect">
            <a:avLst/>
          </a:prstGeom>
          <a:noFill/>
          <a:ln>
            <a:noFill/>
          </a:ln>
        </p:spPr>
        <p:txBody>
          <a:bodyPr spcFirstLastPara="1" wrap="square" lIns="0" tIns="0" rIns="0" bIns="0" anchor="t" anchorCtr="0">
            <a:spAutoFit/>
          </a:bodyPr>
          <a:lstStyle/>
          <a:p>
            <a:pPr marL="647700" marR="0" lvl="1" indent="-323850" algn="l" rtl="0">
              <a:lnSpc>
                <a:spcPct val="140000"/>
              </a:lnSpc>
              <a:spcBef>
                <a:spcPts val="0"/>
              </a:spcBef>
              <a:spcAft>
                <a:spcPts val="0"/>
              </a:spcAft>
              <a:buClr>
                <a:srgbClr val="0F4662"/>
              </a:buClr>
              <a:buSzPts val="3000"/>
              <a:buFont typeface="Arial"/>
              <a:buChar char="•"/>
            </a:pPr>
            <a:r>
              <a:rPr lang="en-US" sz="3000" b="0" i="0" u="none" strike="noStrike" cap="none">
                <a:solidFill>
                  <a:srgbClr val="0F4662"/>
                </a:solidFill>
                <a:latin typeface="Quicksand"/>
                <a:ea typeface="Quicksand"/>
                <a:cs typeface="Quicksand"/>
                <a:sym typeface="Quicksand"/>
              </a:rPr>
              <a:t>Avoids surgical and anesthetic risk </a:t>
            </a:r>
            <a:endParaRPr/>
          </a:p>
          <a:p>
            <a:pPr marL="647700" marR="0" lvl="1" indent="-323850" algn="l" rtl="0">
              <a:lnSpc>
                <a:spcPct val="140000"/>
              </a:lnSpc>
              <a:spcBef>
                <a:spcPts val="0"/>
              </a:spcBef>
              <a:spcAft>
                <a:spcPts val="0"/>
              </a:spcAft>
              <a:buClr>
                <a:srgbClr val="0F4662"/>
              </a:buClr>
              <a:buSzPts val="3000"/>
              <a:buFont typeface="Arial"/>
              <a:buChar char="•"/>
            </a:pPr>
            <a:r>
              <a:rPr lang="en-US" sz="3000" b="0" i="0" u="none" strike="noStrike" cap="none">
                <a:solidFill>
                  <a:srgbClr val="0F4662"/>
                </a:solidFill>
                <a:latin typeface="Quicksand"/>
                <a:ea typeface="Quicksand"/>
                <a:cs typeface="Quicksand"/>
                <a:sym typeface="Quicksand"/>
              </a:rPr>
              <a:t>Greater patient autonomy and privacy (can take the pills at home)</a:t>
            </a:r>
            <a:endParaRPr/>
          </a:p>
          <a:p>
            <a:pPr marL="647700" marR="0" lvl="1" indent="-323850" algn="l" rtl="0">
              <a:lnSpc>
                <a:spcPct val="140000"/>
              </a:lnSpc>
              <a:spcBef>
                <a:spcPts val="0"/>
              </a:spcBef>
              <a:spcAft>
                <a:spcPts val="0"/>
              </a:spcAft>
              <a:buClr>
                <a:srgbClr val="0F4662"/>
              </a:buClr>
              <a:buSzPts val="3000"/>
              <a:buFont typeface="Arial"/>
              <a:buChar char="•"/>
            </a:pPr>
            <a:r>
              <a:rPr lang="en-US" sz="3000" b="0" i="0" u="none" strike="noStrike" cap="none">
                <a:solidFill>
                  <a:srgbClr val="0F4662"/>
                </a:solidFill>
                <a:latin typeface="Quicksand"/>
                <a:ea typeface="Quicksand"/>
                <a:cs typeface="Quicksand"/>
                <a:sym typeface="Quicksand"/>
              </a:rPr>
              <a:t> Less invasive</a:t>
            </a:r>
            <a:endParaRPr/>
          </a:p>
          <a:p>
            <a:pPr marL="647700" marR="0" lvl="1" indent="-323850" algn="l" rtl="0">
              <a:lnSpc>
                <a:spcPct val="140000"/>
              </a:lnSpc>
              <a:spcBef>
                <a:spcPts val="0"/>
              </a:spcBef>
              <a:spcAft>
                <a:spcPts val="0"/>
              </a:spcAft>
              <a:buClr>
                <a:srgbClr val="0F4662"/>
              </a:buClr>
              <a:buSzPts val="3000"/>
              <a:buFont typeface="Arial"/>
              <a:buChar char="•"/>
            </a:pPr>
            <a:r>
              <a:rPr lang="en-US" sz="3000" b="0" i="0" u="none" strike="noStrike" cap="none">
                <a:solidFill>
                  <a:srgbClr val="0F4662"/>
                </a:solidFill>
                <a:latin typeface="Quicksand"/>
                <a:ea typeface="Quicksand"/>
                <a:cs typeface="Quicksand"/>
                <a:sym typeface="Quicksand"/>
              </a:rPr>
              <a:t> More “natural” </a:t>
            </a:r>
            <a:endParaRPr/>
          </a:p>
          <a:p>
            <a:pPr marL="647700" marR="0" lvl="1" indent="-323850" algn="l" rtl="0">
              <a:lnSpc>
                <a:spcPct val="140000"/>
              </a:lnSpc>
              <a:spcBef>
                <a:spcPts val="0"/>
              </a:spcBef>
              <a:spcAft>
                <a:spcPts val="0"/>
              </a:spcAft>
              <a:buClr>
                <a:srgbClr val="0F4662"/>
              </a:buClr>
              <a:buSzPts val="3000"/>
              <a:buFont typeface="Arial"/>
              <a:buChar char="•"/>
            </a:pPr>
            <a:r>
              <a:rPr lang="en-US" sz="3000" b="0" i="0" u="none" strike="noStrike" cap="none">
                <a:solidFill>
                  <a:srgbClr val="0F4662"/>
                </a:solidFill>
                <a:latin typeface="Quicksand"/>
                <a:ea typeface="Quicksand"/>
                <a:cs typeface="Quicksand"/>
                <a:sym typeface="Quicksand"/>
              </a:rPr>
              <a:t> Bleeding can be heavy, last longer</a:t>
            </a:r>
            <a:endParaRPr/>
          </a:p>
          <a:p>
            <a:pPr marL="647700" marR="0" lvl="1" indent="-323850" algn="l" rtl="0">
              <a:lnSpc>
                <a:spcPct val="140000"/>
              </a:lnSpc>
              <a:spcBef>
                <a:spcPts val="0"/>
              </a:spcBef>
              <a:spcAft>
                <a:spcPts val="0"/>
              </a:spcAft>
              <a:buClr>
                <a:srgbClr val="0F4662"/>
              </a:buClr>
              <a:buSzPts val="3000"/>
              <a:buFont typeface="Arial"/>
              <a:buChar char="•"/>
            </a:pPr>
            <a:r>
              <a:rPr lang="en-US" sz="3000" b="0" i="0" u="none" strike="noStrike" cap="none">
                <a:solidFill>
                  <a:srgbClr val="0F4662"/>
                </a:solidFill>
                <a:latin typeface="Quicksand"/>
                <a:ea typeface="Quicksand"/>
                <a:cs typeface="Quicksand"/>
                <a:sym typeface="Quicksand"/>
              </a:rPr>
              <a:t> 84 days (12 weeks) gestation</a:t>
            </a:r>
            <a:endParaRPr/>
          </a:p>
          <a:p>
            <a:pPr marL="647700" marR="0" lvl="1" indent="-323850" algn="l" rtl="0">
              <a:lnSpc>
                <a:spcPct val="140000"/>
              </a:lnSpc>
              <a:spcBef>
                <a:spcPts val="0"/>
              </a:spcBef>
              <a:spcAft>
                <a:spcPts val="0"/>
              </a:spcAft>
              <a:buClr>
                <a:srgbClr val="0F4662"/>
              </a:buClr>
              <a:buSzPts val="3000"/>
              <a:buFont typeface="Arial"/>
              <a:buChar char="•"/>
            </a:pPr>
            <a:r>
              <a:rPr lang="en-US" sz="3000" b="0" i="0" u="none" strike="noStrike" cap="none">
                <a:solidFill>
                  <a:srgbClr val="0F4662"/>
                </a:solidFill>
                <a:latin typeface="Quicksand"/>
                <a:ea typeface="Quicksand"/>
                <a:cs typeface="Quicksand"/>
                <a:sym typeface="Quicksand"/>
              </a:rPr>
              <a:t> Telehealth option (for some states)</a:t>
            </a:r>
            <a:endParaRPr/>
          </a:p>
        </p:txBody>
      </p:sp>
      <p:grpSp>
        <p:nvGrpSpPr>
          <p:cNvPr id="465" name="Google Shape;465;p25"/>
          <p:cNvGrpSpPr/>
          <p:nvPr/>
        </p:nvGrpSpPr>
        <p:grpSpPr>
          <a:xfrm>
            <a:off x="11061304" y="407082"/>
            <a:ext cx="5923121" cy="4472575"/>
            <a:chOff x="0" y="-275395"/>
            <a:chExt cx="7897495" cy="5963432"/>
          </a:xfrm>
        </p:grpSpPr>
        <p:grpSp>
          <p:nvGrpSpPr>
            <p:cNvPr id="466" name="Google Shape;466;p25"/>
            <p:cNvGrpSpPr/>
            <p:nvPr/>
          </p:nvGrpSpPr>
          <p:grpSpPr>
            <a:xfrm>
              <a:off x="0" y="3165596"/>
              <a:ext cx="4055901" cy="2522440"/>
              <a:chOff x="0" y="-116553"/>
              <a:chExt cx="901241" cy="560499"/>
            </a:xfrm>
          </p:grpSpPr>
          <p:sp>
            <p:nvSpPr>
              <p:cNvPr id="467" name="Google Shape;467;p25"/>
              <p:cNvSpPr/>
              <p:nvPr/>
            </p:nvSpPr>
            <p:spPr>
              <a:xfrm>
                <a:off x="0" y="0"/>
                <a:ext cx="901241" cy="443946"/>
              </a:xfrm>
              <a:custGeom>
                <a:avLst/>
                <a:gdLst/>
                <a:ahLst/>
                <a:cxnLst/>
                <a:rect l="l" t="t" r="r" b="b"/>
                <a:pathLst>
                  <a:path w="901241" h="443946" extrusionOk="0">
                    <a:moveTo>
                      <a:pt x="129799" y="0"/>
                    </a:moveTo>
                    <a:lnTo>
                      <a:pt x="771442" y="0"/>
                    </a:lnTo>
                    <a:cubicBezTo>
                      <a:pt x="805867" y="0"/>
                      <a:pt x="838881" y="13675"/>
                      <a:pt x="863223" y="38017"/>
                    </a:cubicBezTo>
                    <a:cubicBezTo>
                      <a:pt x="887565" y="62359"/>
                      <a:pt x="901241" y="95374"/>
                      <a:pt x="901241" y="129799"/>
                    </a:cubicBezTo>
                    <a:lnTo>
                      <a:pt x="901241" y="314147"/>
                    </a:lnTo>
                    <a:cubicBezTo>
                      <a:pt x="901241" y="385833"/>
                      <a:pt x="843128" y="443946"/>
                      <a:pt x="771442" y="443946"/>
                    </a:cubicBezTo>
                    <a:lnTo>
                      <a:pt x="129799" y="443946"/>
                    </a:lnTo>
                    <a:cubicBezTo>
                      <a:pt x="95374" y="443946"/>
                      <a:pt x="62359" y="430270"/>
                      <a:pt x="38017" y="405928"/>
                    </a:cubicBezTo>
                    <a:cubicBezTo>
                      <a:pt x="13675" y="381586"/>
                      <a:pt x="0" y="348572"/>
                      <a:pt x="0" y="314147"/>
                    </a:cubicBezTo>
                    <a:lnTo>
                      <a:pt x="0" y="129799"/>
                    </a:lnTo>
                    <a:cubicBezTo>
                      <a:pt x="0" y="95374"/>
                      <a:pt x="13675" y="62359"/>
                      <a:pt x="38017" y="38017"/>
                    </a:cubicBezTo>
                    <a:cubicBezTo>
                      <a:pt x="62359" y="13675"/>
                      <a:pt x="95374" y="0"/>
                      <a:pt x="129799" y="0"/>
                    </a:cubicBezTo>
                    <a:close/>
                  </a:path>
                </a:pathLst>
              </a:custGeom>
              <a:solidFill>
                <a:srgbClr val="F8F8F8"/>
              </a:solidFill>
              <a:ln w="47625" cap="rnd" cmpd="sng">
                <a:solidFill>
                  <a:srgbClr val="3B5A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txBox="1"/>
              <p:nvPr/>
            </p:nvSpPr>
            <p:spPr>
              <a:xfrm>
                <a:off x="0" y="-116553"/>
                <a:ext cx="901240" cy="513578"/>
              </a:xfrm>
              <a:prstGeom prst="rect">
                <a:avLst/>
              </a:prstGeom>
              <a:noFill/>
              <a:ln>
                <a:noFill/>
              </a:ln>
            </p:spPr>
            <p:txBody>
              <a:bodyPr spcFirstLastPara="1" wrap="square" lIns="45150" tIns="45150" rIns="45150" bIns="45150" anchor="ctr" anchorCtr="0">
                <a:noAutofit/>
              </a:bodyPr>
              <a:lstStyle/>
              <a:p>
                <a:pPr marL="0" marR="0" lvl="0" indent="0" algn="ctr" rtl="0">
                  <a:lnSpc>
                    <a:spcPct val="22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9" name="Google Shape;469;p25"/>
            <p:cNvSpPr txBox="1"/>
            <p:nvPr/>
          </p:nvSpPr>
          <p:spPr>
            <a:xfrm>
              <a:off x="442529" y="3977076"/>
              <a:ext cx="3170839" cy="1530006"/>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3555" b="1" i="0" u="none" strike="noStrike" cap="none" dirty="0">
                  <a:solidFill>
                    <a:srgbClr val="0F4662"/>
                  </a:solidFill>
                  <a:latin typeface="Quicksand"/>
                  <a:ea typeface="Quicksand"/>
                  <a:cs typeface="Quicksand"/>
                  <a:sym typeface="Quicksand"/>
                </a:rPr>
                <a:t>98-99% </a:t>
              </a:r>
              <a:endParaRPr dirty="0"/>
            </a:p>
            <a:p>
              <a:pPr marL="0" marR="0" lvl="0" indent="0" algn="ctr" rtl="0">
                <a:lnSpc>
                  <a:spcPct val="80000"/>
                </a:lnSpc>
                <a:spcBef>
                  <a:spcPts val="0"/>
                </a:spcBef>
                <a:spcAft>
                  <a:spcPts val="0"/>
                </a:spcAft>
                <a:buNone/>
              </a:pPr>
              <a:r>
                <a:rPr lang="en-US" sz="3555" b="0" i="0" u="none" strike="noStrike" cap="none" dirty="0">
                  <a:solidFill>
                    <a:srgbClr val="0F4662"/>
                  </a:solidFill>
                  <a:latin typeface="Quicksand"/>
                  <a:ea typeface="Quicksand"/>
                  <a:cs typeface="Quicksand"/>
                  <a:sym typeface="Quicksand"/>
                </a:rPr>
                <a:t>success</a:t>
              </a:r>
              <a:endParaRPr dirty="0"/>
            </a:p>
            <a:p>
              <a:pPr marL="0" marR="0" lvl="0" indent="0" algn="ctr" rtl="0">
                <a:lnSpc>
                  <a:spcPct val="80000"/>
                </a:lnSpc>
                <a:spcBef>
                  <a:spcPts val="0"/>
                </a:spcBef>
                <a:spcAft>
                  <a:spcPts val="0"/>
                </a:spcAft>
                <a:buNone/>
              </a:pPr>
              <a:r>
                <a:rPr lang="en-US" sz="3555" b="0" i="0" u="none" strike="noStrike" cap="none" dirty="0">
                  <a:solidFill>
                    <a:srgbClr val="0F4662"/>
                  </a:solidFill>
                  <a:latin typeface="Quicksand"/>
                  <a:ea typeface="Quicksand"/>
                  <a:cs typeface="Quicksand"/>
                  <a:sym typeface="Quicksand"/>
                </a:rPr>
                <a:t>rate</a:t>
              </a:r>
              <a:endParaRPr dirty="0"/>
            </a:p>
          </p:txBody>
        </p:sp>
        <p:grpSp>
          <p:nvGrpSpPr>
            <p:cNvPr id="470" name="Google Shape;470;p25"/>
            <p:cNvGrpSpPr/>
            <p:nvPr/>
          </p:nvGrpSpPr>
          <p:grpSpPr>
            <a:xfrm>
              <a:off x="3796006" y="3060701"/>
              <a:ext cx="4101489" cy="2627336"/>
              <a:chOff x="0" y="-104775"/>
              <a:chExt cx="911371" cy="583807"/>
            </a:xfrm>
          </p:grpSpPr>
          <p:sp>
            <p:nvSpPr>
              <p:cNvPr id="471" name="Google Shape;471;p25"/>
              <p:cNvSpPr/>
              <p:nvPr/>
            </p:nvSpPr>
            <p:spPr>
              <a:xfrm>
                <a:off x="0" y="0"/>
                <a:ext cx="911371" cy="479032"/>
              </a:xfrm>
              <a:custGeom>
                <a:avLst/>
                <a:gdLst/>
                <a:ahLst/>
                <a:cxnLst/>
                <a:rect l="l" t="t" r="r" b="b"/>
                <a:pathLst>
                  <a:path w="911371" h="479032" extrusionOk="0">
                    <a:moveTo>
                      <a:pt x="128356" y="0"/>
                    </a:moveTo>
                    <a:lnTo>
                      <a:pt x="783015" y="0"/>
                    </a:lnTo>
                    <a:cubicBezTo>
                      <a:pt x="817058" y="0"/>
                      <a:pt x="849705" y="13523"/>
                      <a:pt x="873777" y="37595"/>
                    </a:cubicBezTo>
                    <a:cubicBezTo>
                      <a:pt x="897848" y="61666"/>
                      <a:pt x="911371" y="94314"/>
                      <a:pt x="911371" y="128356"/>
                    </a:cubicBezTo>
                    <a:lnTo>
                      <a:pt x="911371" y="350676"/>
                    </a:lnTo>
                    <a:cubicBezTo>
                      <a:pt x="911371" y="421565"/>
                      <a:pt x="853904" y="479032"/>
                      <a:pt x="783015" y="479032"/>
                    </a:cubicBezTo>
                    <a:lnTo>
                      <a:pt x="128356" y="479032"/>
                    </a:lnTo>
                    <a:cubicBezTo>
                      <a:pt x="57467" y="479032"/>
                      <a:pt x="0" y="421565"/>
                      <a:pt x="0" y="350676"/>
                    </a:cubicBezTo>
                    <a:lnTo>
                      <a:pt x="0" y="128356"/>
                    </a:lnTo>
                    <a:cubicBezTo>
                      <a:pt x="0" y="57467"/>
                      <a:pt x="57467" y="0"/>
                      <a:pt x="128356" y="0"/>
                    </a:cubicBezTo>
                    <a:close/>
                  </a:path>
                </a:pathLst>
              </a:custGeom>
              <a:solidFill>
                <a:srgbClr val="F8F8F8"/>
              </a:solidFill>
              <a:ln w="47625" cap="rnd" cmpd="sng">
                <a:solidFill>
                  <a:srgbClr val="3B5A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txBox="1"/>
              <p:nvPr/>
            </p:nvSpPr>
            <p:spPr>
              <a:xfrm>
                <a:off x="0" y="-104775"/>
                <a:ext cx="911371" cy="583807"/>
              </a:xfrm>
              <a:prstGeom prst="rect">
                <a:avLst/>
              </a:prstGeom>
              <a:noFill/>
              <a:ln>
                <a:noFill/>
              </a:ln>
            </p:spPr>
            <p:txBody>
              <a:bodyPr spcFirstLastPara="1" wrap="square" lIns="45150" tIns="45150" rIns="45150" bIns="45150" anchor="ctr" anchorCtr="0">
                <a:noAutofit/>
              </a:bodyPr>
              <a:lstStyle/>
              <a:p>
                <a:pPr marL="0" marR="0" lvl="0" indent="0" algn="ctr" rtl="0">
                  <a:lnSpc>
                    <a:spcPct val="22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3" name="Google Shape;473;p25"/>
            <p:cNvSpPr txBox="1"/>
            <p:nvPr/>
          </p:nvSpPr>
          <p:spPr>
            <a:xfrm>
              <a:off x="4055896" y="3968726"/>
              <a:ext cx="3607109" cy="1397109"/>
            </a:xfrm>
            <a:prstGeom prst="rect">
              <a:avLst/>
            </a:prstGeom>
            <a:noFill/>
            <a:ln>
              <a:noFill/>
            </a:ln>
          </p:spPr>
          <p:txBody>
            <a:bodyPr spcFirstLastPara="1" wrap="square" lIns="0" tIns="0" rIns="0" bIns="0" anchor="t" anchorCtr="0">
              <a:spAutoFit/>
            </a:bodyPr>
            <a:lstStyle/>
            <a:p>
              <a:pPr marL="0" marR="0" lvl="0" indent="0" algn="ctr" rtl="0">
                <a:lnSpc>
                  <a:spcPct val="79993"/>
                </a:lnSpc>
                <a:spcBef>
                  <a:spcPts val="0"/>
                </a:spcBef>
                <a:spcAft>
                  <a:spcPts val="0"/>
                </a:spcAft>
                <a:buNone/>
              </a:pPr>
              <a:r>
                <a:rPr lang="en-US" sz="3189" b="1" i="0" u="none" strike="noStrike" cap="none">
                  <a:solidFill>
                    <a:srgbClr val="0F4662"/>
                  </a:solidFill>
                  <a:latin typeface="Quicksand"/>
                  <a:ea typeface="Quicksand"/>
                  <a:cs typeface="Quicksand"/>
                  <a:sym typeface="Quicksand"/>
                </a:rPr>
                <a:t>.4%</a:t>
              </a:r>
              <a:r>
                <a:rPr lang="en-US" sz="3189" b="0" i="0" u="none" strike="noStrike" cap="none">
                  <a:solidFill>
                    <a:srgbClr val="0F4662"/>
                  </a:solidFill>
                  <a:latin typeface="Quicksand"/>
                  <a:ea typeface="Quicksand"/>
                  <a:cs typeface="Quicksand"/>
                  <a:sym typeface="Quicksand"/>
                </a:rPr>
                <a:t> risk of major complications</a:t>
              </a:r>
              <a:endParaRPr/>
            </a:p>
          </p:txBody>
        </p:sp>
        <p:sp>
          <p:nvSpPr>
            <p:cNvPr id="474" name="Google Shape;474;p25"/>
            <p:cNvSpPr txBox="1"/>
            <p:nvPr/>
          </p:nvSpPr>
          <p:spPr>
            <a:xfrm>
              <a:off x="1931473" y="-275395"/>
              <a:ext cx="3729064" cy="1517924"/>
            </a:xfrm>
            <a:prstGeom prst="rect">
              <a:avLst/>
            </a:prstGeom>
            <a:noFill/>
            <a:ln>
              <a:noFill/>
            </a:ln>
          </p:spPr>
          <p:txBody>
            <a:bodyPr spcFirstLastPara="1" wrap="square" lIns="0" tIns="0" rIns="0" bIns="0" anchor="t" anchorCtr="0">
              <a:spAutoFit/>
            </a:bodyPr>
            <a:lstStyle/>
            <a:p>
              <a:pPr marL="0" marR="0" lvl="0" indent="0" algn="ctr" rtl="0">
                <a:lnSpc>
                  <a:spcPct val="159989"/>
                </a:lnSpc>
                <a:spcBef>
                  <a:spcPts val="0"/>
                </a:spcBef>
                <a:spcAft>
                  <a:spcPts val="0"/>
                </a:spcAft>
                <a:buNone/>
              </a:pPr>
              <a:r>
                <a:rPr lang="en-US" sz="3934" b="0" i="0" u="none" strike="noStrike" cap="none" dirty="0" err="1">
                  <a:solidFill>
                    <a:srgbClr val="0F4662"/>
                  </a:solidFill>
                  <a:latin typeface="Quicksand"/>
                  <a:ea typeface="Quicksand"/>
                  <a:cs typeface="Quicksand"/>
                  <a:sym typeface="Quicksand"/>
                </a:rPr>
                <a:t>mife</a:t>
              </a:r>
              <a:r>
                <a:rPr lang="en-US" sz="3934" b="0" i="0" u="none" strike="noStrike" cap="none" dirty="0">
                  <a:solidFill>
                    <a:srgbClr val="0F4662"/>
                  </a:solidFill>
                  <a:latin typeface="Quicksand"/>
                  <a:ea typeface="Quicksand"/>
                  <a:cs typeface="Quicksand"/>
                  <a:sym typeface="Quicksand"/>
                </a:rPr>
                <a:t> + miso</a:t>
              </a:r>
              <a:endParaRPr dirty="0"/>
            </a:p>
          </p:txBody>
        </p:sp>
        <p:grpSp>
          <p:nvGrpSpPr>
            <p:cNvPr id="475" name="Google Shape;475;p25"/>
            <p:cNvGrpSpPr/>
            <p:nvPr/>
          </p:nvGrpSpPr>
          <p:grpSpPr>
            <a:xfrm>
              <a:off x="2226861" y="765956"/>
              <a:ext cx="3140841" cy="3251261"/>
              <a:chOff x="0" y="-28575"/>
              <a:chExt cx="812800" cy="841375"/>
            </a:xfrm>
          </p:grpSpPr>
          <p:sp>
            <p:nvSpPr>
              <p:cNvPr id="476" name="Google Shape;476;p2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3CC56"/>
              </a:solidFill>
              <a:ln w="47625" cap="sq" cmpd="sng">
                <a:solidFill>
                  <a:srgbClr val="3B5A6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txBox="1"/>
              <p:nvPr/>
            </p:nvSpPr>
            <p:spPr>
              <a:xfrm>
                <a:off x="76200" y="-28575"/>
                <a:ext cx="660400" cy="765175"/>
              </a:xfrm>
              <a:prstGeom prst="rect">
                <a:avLst/>
              </a:prstGeom>
              <a:noFill/>
              <a:ln>
                <a:noFill/>
              </a:ln>
            </p:spPr>
            <p:txBody>
              <a:bodyPr spcFirstLastPara="1" wrap="square" lIns="45150" tIns="45150" rIns="45150" bIns="45150" anchor="ctr" anchorCtr="0">
                <a:noAutofit/>
              </a:bodyPr>
              <a:lstStyle/>
              <a:p>
                <a:pPr marL="0" marR="0" lvl="0" indent="0" algn="ctr" rtl="0">
                  <a:lnSpc>
                    <a:spcPct val="22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8" name="Google Shape;478;p25"/>
            <p:cNvSpPr/>
            <p:nvPr/>
          </p:nvSpPr>
          <p:spPr>
            <a:xfrm>
              <a:off x="3120259" y="1602380"/>
              <a:ext cx="1396081" cy="1450615"/>
            </a:xfrm>
            <a:custGeom>
              <a:avLst/>
              <a:gdLst/>
              <a:ahLst/>
              <a:cxnLst/>
              <a:rect l="l" t="t" r="r" b="b"/>
              <a:pathLst>
                <a:path w="1396081" h="1450615" extrusionOk="0">
                  <a:moveTo>
                    <a:pt x="0" y="0"/>
                  </a:moveTo>
                  <a:lnTo>
                    <a:pt x="1396080" y="0"/>
                  </a:lnTo>
                  <a:lnTo>
                    <a:pt x="1396080" y="1450615"/>
                  </a:lnTo>
                  <a:lnTo>
                    <a:pt x="0" y="1450615"/>
                  </a:lnTo>
                  <a:lnTo>
                    <a:pt x="0" y="0"/>
                  </a:lnTo>
                  <a:close/>
                </a:path>
              </a:pathLst>
            </a:custGeom>
            <a:blipFill rotWithShape="1">
              <a:blip r:embed="rId3">
                <a:alphaModFix/>
              </a:blip>
              <a:stretch>
                <a:fillRect/>
              </a:stretch>
            </a:blipFill>
            <a:ln>
              <a:noFill/>
            </a:ln>
          </p:spPr>
        </p:sp>
        <p:sp>
          <p:nvSpPr>
            <p:cNvPr id="479" name="Google Shape;479;p25"/>
            <p:cNvSpPr/>
            <p:nvPr/>
          </p:nvSpPr>
          <p:spPr>
            <a:xfrm>
              <a:off x="4227735" y="1155975"/>
              <a:ext cx="919794" cy="1074707"/>
            </a:xfrm>
            <a:custGeom>
              <a:avLst/>
              <a:gdLst/>
              <a:ahLst/>
              <a:cxnLst/>
              <a:rect l="l" t="t" r="r" b="b"/>
              <a:pathLst>
                <a:path w="919794" h="1074707" extrusionOk="0">
                  <a:moveTo>
                    <a:pt x="0" y="0"/>
                  </a:moveTo>
                  <a:lnTo>
                    <a:pt x="919794" y="0"/>
                  </a:lnTo>
                  <a:lnTo>
                    <a:pt x="919794" y="1074707"/>
                  </a:lnTo>
                  <a:lnTo>
                    <a:pt x="0" y="1074707"/>
                  </a:lnTo>
                  <a:lnTo>
                    <a:pt x="0" y="0"/>
                  </a:lnTo>
                  <a:close/>
                </a:path>
              </a:pathLst>
            </a:custGeom>
            <a:blipFill rotWithShape="1">
              <a:blip r:embed="rId4">
                <a:alphaModFix/>
              </a:blip>
              <a:stretch>
                <a:fillRect/>
              </a:stretch>
            </a:blipFill>
            <a:ln>
              <a:noFill/>
            </a:ln>
          </p:spPr>
        </p:sp>
        <p:sp>
          <p:nvSpPr>
            <p:cNvPr id="480" name="Google Shape;480;p25"/>
            <p:cNvSpPr/>
            <p:nvPr/>
          </p:nvSpPr>
          <p:spPr>
            <a:xfrm rot="-3560164">
              <a:off x="4056442" y="2459976"/>
              <a:ext cx="919794" cy="1074707"/>
            </a:xfrm>
            <a:custGeom>
              <a:avLst/>
              <a:gdLst/>
              <a:ahLst/>
              <a:cxnLst/>
              <a:rect l="l" t="t" r="r" b="b"/>
              <a:pathLst>
                <a:path w="919794" h="1074707" extrusionOk="0">
                  <a:moveTo>
                    <a:pt x="0" y="0"/>
                  </a:moveTo>
                  <a:lnTo>
                    <a:pt x="919794" y="0"/>
                  </a:lnTo>
                  <a:lnTo>
                    <a:pt x="919794" y="1074707"/>
                  </a:lnTo>
                  <a:lnTo>
                    <a:pt x="0" y="1074707"/>
                  </a:lnTo>
                  <a:lnTo>
                    <a:pt x="0" y="0"/>
                  </a:lnTo>
                  <a:close/>
                </a:path>
              </a:pathLst>
            </a:custGeom>
            <a:blipFill rotWithShape="1">
              <a:blip r:embed="rId4">
                <a:alphaModFix/>
              </a:blip>
              <a:stretch>
                <a:fillRect/>
              </a:stretch>
            </a:blipFill>
            <a:ln>
              <a:noFill/>
            </a:ln>
          </p:spPr>
        </p:sp>
        <p:sp>
          <p:nvSpPr>
            <p:cNvPr id="481" name="Google Shape;481;p25"/>
            <p:cNvSpPr/>
            <p:nvPr/>
          </p:nvSpPr>
          <p:spPr>
            <a:xfrm>
              <a:off x="2660361" y="1252980"/>
              <a:ext cx="919794" cy="1074707"/>
            </a:xfrm>
            <a:custGeom>
              <a:avLst/>
              <a:gdLst/>
              <a:ahLst/>
              <a:cxnLst/>
              <a:rect l="l" t="t" r="r" b="b"/>
              <a:pathLst>
                <a:path w="919794" h="1074707" extrusionOk="0">
                  <a:moveTo>
                    <a:pt x="0" y="0"/>
                  </a:moveTo>
                  <a:lnTo>
                    <a:pt x="919795" y="0"/>
                  </a:lnTo>
                  <a:lnTo>
                    <a:pt x="919795" y="1074707"/>
                  </a:lnTo>
                  <a:lnTo>
                    <a:pt x="0" y="1074707"/>
                  </a:lnTo>
                  <a:lnTo>
                    <a:pt x="0" y="0"/>
                  </a:lnTo>
                  <a:close/>
                </a:path>
              </a:pathLst>
            </a:custGeom>
            <a:blipFill rotWithShape="1">
              <a:blip r:embed="rId4">
                <a:alphaModFix/>
              </a:blip>
              <a:stretch>
                <a:fillRect/>
              </a:stretch>
            </a:blipFill>
            <a:ln>
              <a:noFill/>
            </a:ln>
          </p:spPr>
        </p:sp>
        <p:sp>
          <p:nvSpPr>
            <p:cNvPr id="482" name="Google Shape;482;p25"/>
            <p:cNvSpPr/>
            <p:nvPr/>
          </p:nvSpPr>
          <p:spPr>
            <a:xfrm rot="-7439054">
              <a:off x="2624196" y="2518559"/>
              <a:ext cx="919794" cy="1074707"/>
            </a:xfrm>
            <a:custGeom>
              <a:avLst/>
              <a:gdLst/>
              <a:ahLst/>
              <a:cxnLst/>
              <a:rect l="l" t="t" r="r" b="b"/>
              <a:pathLst>
                <a:path w="919794" h="1074707" extrusionOk="0">
                  <a:moveTo>
                    <a:pt x="0" y="0"/>
                  </a:moveTo>
                  <a:lnTo>
                    <a:pt x="919794" y="0"/>
                  </a:lnTo>
                  <a:lnTo>
                    <a:pt x="919794" y="1074707"/>
                  </a:lnTo>
                  <a:lnTo>
                    <a:pt x="0" y="1074707"/>
                  </a:lnTo>
                  <a:lnTo>
                    <a:pt x="0" y="0"/>
                  </a:lnTo>
                  <a:close/>
                </a:path>
              </a:pathLst>
            </a:custGeom>
            <a:blipFill rotWithShape="1">
              <a:blip r:embed="rId4">
                <a:alphaModFix/>
              </a:blip>
              <a:stretch>
                <a:fillRect/>
              </a:stretch>
            </a:blipFill>
            <a:ln>
              <a:noFill/>
            </a:ln>
          </p:spPr>
        </p:sp>
      </p:grpSp>
      <p:sp>
        <p:nvSpPr>
          <p:cNvPr id="483" name="Google Shape;483;p25"/>
          <p:cNvSpPr txBox="1"/>
          <p:nvPr/>
        </p:nvSpPr>
        <p:spPr>
          <a:xfrm>
            <a:off x="1024384" y="590184"/>
            <a:ext cx="9457030"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Medication Abortion</a:t>
            </a:r>
            <a:endParaRPr/>
          </a:p>
        </p:txBody>
      </p:sp>
      <p:grpSp>
        <p:nvGrpSpPr>
          <p:cNvPr id="484" name="Google Shape;484;p25"/>
          <p:cNvGrpSpPr/>
          <p:nvPr/>
        </p:nvGrpSpPr>
        <p:grpSpPr>
          <a:xfrm>
            <a:off x="11255498" y="7638633"/>
            <a:ext cx="2896638" cy="1851709"/>
            <a:chOff x="0" y="-471430"/>
            <a:chExt cx="3862184" cy="2468945"/>
          </a:xfrm>
        </p:grpSpPr>
        <p:grpSp>
          <p:nvGrpSpPr>
            <p:cNvPr id="485" name="Google Shape;485;p25"/>
            <p:cNvGrpSpPr/>
            <p:nvPr/>
          </p:nvGrpSpPr>
          <p:grpSpPr>
            <a:xfrm>
              <a:off x="0" y="-471430"/>
              <a:ext cx="3862184" cy="2468945"/>
              <a:chOff x="0" y="-104775"/>
              <a:chExt cx="858367" cy="548721"/>
            </a:xfrm>
          </p:grpSpPr>
          <p:sp>
            <p:nvSpPr>
              <p:cNvPr id="486" name="Google Shape;486;p25"/>
              <p:cNvSpPr/>
              <p:nvPr/>
            </p:nvSpPr>
            <p:spPr>
              <a:xfrm>
                <a:off x="0" y="0"/>
                <a:ext cx="858367" cy="443946"/>
              </a:xfrm>
              <a:custGeom>
                <a:avLst/>
                <a:gdLst/>
                <a:ahLst/>
                <a:cxnLst/>
                <a:rect l="l" t="t" r="r" b="b"/>
                <a:pathLst>
                  <a:path w="858367" h="443946" extrusionOk="0">
                    <a:moveTo>
                      <a:pt x="136309" y="0"/>
                    </a:moveTo>
                    <a:lnTo>
                      <a:pt x="722057" y="0"/>
                    </a:lnTo>
                    <a:cubicBezTo>
                      <a:pt x="797339" y="0"/>
                      <a:pt x="858367" y="61028"/>
                      <a:pt x="858367" y="136309"/>
                    </a:cubicBezTo>
                    <a:lnTo>
                      <a:pt x="858367" y="307637"/>
                    </a:lnTo>
                    <a:cubicBezTo>
                      <a:pt x="858367" y="343788"/>
                      <a:pt x="844005" y="378459"/>
                      <a:pt x="818442" y="404022"/>
                    </a:cubicBezTo>
                    <a:cubicBezTo>
                      <a:pt x="792880" y="429585"/>
                      <a:pt x="758209" y="443946"/>
                      <a:pt x="722057" y="443946"/>
                    </a:cubicBezTo>
                    <a:lnTo>
                      <a:pt x="136309" y="443946"/>
                    </a:lnTo>
                    <a:cubicBezTo>
                      <a:pt x="100158" y="443946"/>
                      <a:pt x="65487" y="429585"/>
                      <a:pt x="39924" y="404022"/>
                    </a:cubicBezTo>
                    <a:cubicBezTo>
                      <a:pt x="14361" y="378459"/>
                      <a:pt x="0" y="343788"/>
                      <a:pt x="0" y="307637"/>
                    </a:cubicBezTo>
                    <a:lnTo>
                      <a:pt x="0" y="136309"/>
                    </a:lnTo>
                    <a:cubicBezTo>
                      <a:pt x="0" y="100158"/>
                      <a:pt x="14361" y="65487"/>
                      <a:pt x="39924" y="39924"/>
                    </a:cubicBezTo>
                    <a:cubicBezTo>
                      <a:pt x="65487" y="14361"/>
                      <a:pt x="100158" y="0"/>
                      <a:pt x="136309" y="0"/>
                    </a:cubicBezTo>
                    <a:close/>
                  </a:path>
                </a:pathLst>
              </a:custGeom>
              <a:solidFill>
                <a:srgbClr val="F8F8F8"/>
              </a:solidFill>
              <a:ln w="47625" cap="rnd" cmpd="sng">
                <a:solidFill>
                  <a:srgbClr val="3B5A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txBox="1"/>
              <p:nvPr/>
            </p:nvSpPr>
            <p:spPr>
              <a:xfrm>
                <a:off x="0" y="-104775"/>
                <a:ext cx="858367" cy="548721"/>
              </a:xfrm>
              <a:prstGeom prst="rect">
                <a:avLst/>
              </a:prstGeom>
              <a:noFill/>
              <a:ln>
                <a:noFill/>
              </a:ln>
            </p:spPr>
            <p:txBody>
              <a:bodyPr spcFirstLastPara="1" wrap="square" lIns="45150" tIns="45150" rIns="45150" bIns="4515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88" name="Google Shape;488;p25"/>
            <p:cNvSpPr txBox="1"/>
            <p:nvPr/>
          </p:nvSpPr>
          <p:spPr>
            <a:xfrm>
              <a:off x="421395" y="286905"/>
              <a:ext cx="3019397" cy="1529677"/>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3555" b="1" i="0" u="none" strike="noStrike" cap="none" dirty="0">
                  <a:solidFill>
                    <a:srgbClr val="0F4662"/>
                  </a:solidFill>
                  <a:latin typeface="Quicksand"/>
                  <a:ea typeface="Quicksand"/>
                  <a:cs typeface="Quicksand"/>
                  <a:sym typeface="Quicksand"/>
                </a:rPr>
                <a:t>94-97% </a:t>
              </a:r>
              <a:endParaRPr dirty="0"/>
            </a:p>
            <a:p>
              <a:pPr marL="0" marR="0" lvl="0" indent="0" algn="ctr" rtl="0">
                <a:lnSpc>
                  <a:spcPct val="80000"/>
                </a:lnSpc>
                <a:spcBef>
                  <a:spcPts val="0"/>
                </a:spcBef>
                <a:spcAft>
                  <a:spcPts val="0"/>
                </a:spcAft>
                <a:buNone/>
              </a:pPr>
              <a:r>
                <a:rPr lang="en-US" sz="3555" b="0" i="0" u="none" strike="noStrike" cap="none" dirty="0">
                  <a:solidFill>
                    <a:srgbClr val="0F4662"/>
                  </a:solidFill>
                  <a:latin typeface="Quicksand"/>
                  <a:ea typeface="Quicksand"/>
                  <a:cs typeface="Quicksand"/>
                  <a:sym typeface="Quicksand"/>
                </a:rPr>
                <a:t>success</a:t>
              </a:r>
              <a:endParaRPr dirty="0"/>
            </a:p>
            <a:p>
              <a:pPr marL="0" marR="0" lvl="0" indent="0" algn="ctr" rtl="0">
                <a:lnSpc>
                  <a:spcPct val="80000"/>
                </a:lnSpc>
                <a:spcBef>
                  <a:spcPts val="0"/>
                </a:spcBef>
                <a:spcAft>
                  <a:spcPts val="0"/>
                </a:spcAft>
                <a:buNone/>
              </a:pPr>
              <a:r>
                <a:rPr lang="en-US" sz="3555" b="0" i="0" u="none" strike="noStrike" cap="none" dirty="0">
                  <a:solidFill>
                    <a:srgbClr val="0F4662"/>
                  </a:solidFill>
                  <a:latin typeface="Quicksand"/>
                  <a:ea typeface="Quicksand"/>
                  <a:cs typeface="Quicksand"/>
                  <a:sym typeface="Quicksand"/>
                </a:rPr>
                <a:t>rate</a:t>
              </a:r>
              <a:endParaRPr dirty="0"/>
            </a:p>
          </p:txBody>
        </p:sp>
      </p:grpSp>
      <p:grpSp>
        <p:nvGrpSpPr>
          <p:cNvPr id="489" name="Google Shape;489;p25"/>
          <p:cNvGrpSpPr/>
          <p:nvPr/>
        </p:nvGrpSpPr>
        <p:grpSpPr>
          <a:xfrm>
            <a:off x="13926562" y="7579432"/>
            <a:ext cx="3187359" cy="1946101"/>
            <a:chOff x="0" y="-471431"/>
            <a:chExt cx="4249812" cy="2594801"/>
          </a:xfrm>
        </p:grpSpPr>
        <p:grpSp>
          <p:nvGrpSpPr>
            <p:cNvPr id="490" name="Google Shape;490;p25"/>
            <p:cNvGrpSpPr/>
            <p:nvPr/>
          </p:nvGrpSpPr>
          <p:grpSpPr>
            <a:xfrm>
              <a:off x="0" y="-471431"/>
              <a:ext cx="4249812" cy="2594801"/>
              <a:chOff x="0" y="-104775"/>
              <a:chExt cx="944516" cy="576692"/>
            </a:xfrm>
          </p:grpSpPr>
          <p:sp>
            <p:nvSpPr>
              <p:cNvPr id="491" name="Google Shape;491;p25"/>
              <p:cNvSpPr/>
              <p:nvPr/>
            </p:nvSpPr>
            <p:spPr>
              <a:xfrm>
                <a:off x="0" y="0"/>
                <a:ext cx="944516" cy="471917"/>
              </a:xfrm>
              <a:custGeom>
                <a:avLst/>
                <a:gdLst/>
                <a:ahLst/>
                <a:cxnLst/>
                <a:rect l="l" t="t" r="r" b="b"/>
                <a:pathLst>
                  <a:path w="944516" h="471917" extrusionOk="0">
                    <a:moveTo>
                      <a:pt x="123876" y="0"/>
                    </a:moveTo>
                    <a:lnTo>
                      <a:pt x="820640" y="0"/>
                    </a:lnTo>
                    <a:cubicBezTo>
                      <a:pt x="853494" y="0"/>
                      <a:pt x="885003" y="13051"/>
                      <a:pt x="908234" y="36282"/>
                    </a:cubicBezTo>
                    <a:cubicBezTo>
                      <a:pt x="931465" y="59514"/>
                      <a:pt x="944516" y="91022"/>
                      <a:pt x="944516" y="123876"/>
                    </a:cubicBezTo>
                    <a:lnTo>
                      <a:pt x="944516" y="348041"/>
                    </a:lnTo>
                    <a:cubicBezTo>
                      <a:pt x="944516" y="380895"/>
                      <a:pt x="931465" y="412403"/>
                      <a:pt x="908234" y="435634"/>
                    </a:cubicBezTo>
                    <a:cubicBezTo>
                      <a:pt x="885003" y="458866"/>
                      <a:pt x="853494" y="471917"/>
                      <a:pt x="820640" y="471917"/>
                    </a:cubicBezTo>
                    <a:lnTo>
                      <a:pt x="123876" y="471917"/>
                    </a:lnTo>
                    <a:cubicBezTo>
                      <a:pt x="91022" y="471917"/>
                      <a:pt x="59514" y="458866"/>
                      <a:pt x="36282" y="435634"/>
                    </a:cubicBezTo>
                    <a:cubicBezTo>
                      <a:pt x="13051" y="412403"/>
                      <a:pt x="0" y="380895"/>
                      <a:pt x="0" y="348041"/>
                    </a:cubicBezTo>
                    <a:lnTo>
                      <a:pt x="0" y="123876"/>
                    </a:lnTo>
                    <a:cubicBezTo>
                      <a:pt x="0" y="91022"/>
                      <a:pt x="13051" y="59514"/>
                      <a:pt x="36282" y="36282"/>
                    </a:cubicBezTo>
                    <a:cubicBezTo>
                      <a:pt x="59514" y="13051"/>
                      <a:pt x="91022" y="0"/>
                      <a:pt x="123876" y="0"/>
                    </a:cubicBezTo>
                    <a:close/>
                  </a:path>
                </a:pathLst>
              </a:custGeom>
              <a:solidFill>
                <a:srgbClr val="F8F8F8"/>
              </a:solidFill>
              <a:ln w="47625" cap="rnd" cmpd="sng">
                <a:solidFill>
                  <a:srgbClr val="3B5A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txBox="1"/>
              <p:nvPr/>
            </p:nvSpPr>
            <p:spPr>
              <a:xfrm>
                <a:off x="0" y="-104775"/>
                <a:ext cx="944516" cy="576692"/>
              </a:xfrm>
              <a:prstGeom prst="rect">
                <a:avLst/>
              </a:prstGeom>
              <a:noFill/>
              <a:ln>
                <a:noFill/>
              </a:ln>
            </p:spPr>
            <p:txBody>
              <a:bodyPr spcFirstLastPara="1" wrap="square" lIns="45150" tIns="45150" rIns="45150" bIns="4515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3" name="Google Shape;493;p25"/>
            <p:cNvSpPr txBox="1"/>
            <p:nvPr/>
          </p:nvSpPr>
          <p:spPr>
            <a:xfrm>
              <a:off x="204095" y="443347"/>
              <a:ext cx="3606395" cy="1397065"/>
            </a:xfrm>
            <a:prstGeom prst="rect">
              <a:avLst/>
            </a:prstGeom>
            <a:noFill/>
            <a:ln>
              <a:noFill/>
            </a:ln>
          </p:spPr>
          <p:txBody>
            <a:bodyPr spcFirstLastPara="1" wrap="square" lIns="0" tIns="0" rIns="0" bIns="0" anchor="t" anchorCtr="0">
              <a:spAutoFit/>
            </a:bodyPr>
            <a:lstStyle/>
            <a:p>
              <a:pPr marL="0" marR="0" lvl="0" indent="0" algn="ctr" rtl="0">
                <a:lnSpc>
                  <a:spcPct val="79987"/>
                </a:lnSpc>
                <a:spcBef>
                  <a:spcPts val="0"/>
                </a:spcBef>
                <a:spcAft>
                  <a:spcPts val="0"/>
                </a:spcAft>
                <a:buNone/>
              </a:pPr>
              <a:r>
                <a:rPr lang="en-US" sz="3188" b="1" i="0" u="none" strike="noStrike" cap="none">
                  <a:solidFill>
                    <a:srgbClr val="0F4662"/>
                  </a:solidFill>
                  <a:latin typeface="Quicksand"/>
                  <a:ea typeface="Quicksand"/>
                  <a:cs typeface="Quicksand"/>
                  <a:sym typeface="Quicksand"/>
                </a:rPr>
                <a:t>.7%</a:t>
              </a:r>
              <a:r>
                <a:rPr lang="en-US" sz="3188" b="0" i="0" u="none" strike="noStrike" cap="none">
                  <a:solidFill>
                    <a:srgbClr val="0F4662"/>
                  </a:solidFill>
                  <a:latin typeface="Quicksand"/>
                  <a:ea typeface="Quicksand"/>
                  <a:cs typeface="Quicksand"/>
                  <a:sym typeface="Quicksand"/>
                </a:rPr>
                <a:t> risk of major complications</a:t>
              </a:r>
              <a:endParaRPr/>
            </a:p>
          </p:txBody>
        </p:sp>
      </p:grpSp>
      <p:grpSp>
        <p:nvGrpSpPr>
          <p:cNvPr id="494" name="Google Shape;494;p25"/>
          <p:cNvGrpSpPr/>
          <p:nvPr/>
        </p:nvGrpSpPr>
        <p:grpSpPr>
          <a:xfrm>
            <a:off x="12845282" y="5109362"/>
            <a:ext cx="2355164" cy="3219123"/>
            <a:chOff x="0" y="-354907"/>
            <a:chExt cx="3140219" cy="4292165"/>
          </a:xfrm>
        </p:grpSpPr>
        <p:grpSp>
          <p:nvGrpSpPr>
            <p:cNvPr id="495" name="Google Shape;495;p25"/>
            <p:cNvGrpSpPr/>
            <p:nvPr/>
          </p:nvGrpSpPr>
          <p:grpSpPr>
            <a:xfrm>
              <a:off x="0" y="686641"/>
              <a:ext cx="3140219" cy="3250617"/>
              <a:chOff x="0" y="-28575"/>
              <a:chExt cx="812800" cy="841375"/>
            </a:xfrm>
          </p:grpSpPr>
          <p:sp>
            <p:nvSpPr>
              <p:cNvPr id="496" name="Google Shape;496;p2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3CC56"/>
              </a:solidFill>
              <a:ln w="47625" cap="sq" cmpd="sng">
                <a:solidFill>
                  <a:srgbClr val="3B5A6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txBox="1"/>
              <p:nvPr/>
            </p:nvSpPr>
            <p:spPr>
              <a:xfrm>
                <a:off x="76200" y="-28575"/>
                <a:ext cx="660400" cy="765175"/>
              </a:xfrm>
              <a:prstGeom prst="rect">
                <a:avLst/>
              </a:prstGeom>
              <a:noFill/>
              <a:ln>
                <a:noFill/>
              </a:ln>
            </p:spPr>
            <p:txBody>
              <a:bodyPr spcFirstLastPara="1" wrap="square" lIns="45150" tIns="45150" rIns="45150" bIns="4515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8" name="Google Shape;498;p25"/>
            <p:cNvSpPr/>
            <p:nvPr/>
          </p:nvSpPr>
          <p:spPr>
            <a:xfrm>
              <a:off x="1592398" y="1399599"/>
              <a:ext cx="919612" cy="1074494"/>
            </a:xfrm>
            <a:custGeom>
              <a:avLst/>
              <a:gdLst/>
              <a:ahLst/>
              <a:cxnLst/>
              <a:rect l="l" t="t" r="r" b="b"/>
              <a:pathLst>
                <a:path w="919612" h="1074494" extrusionOk="0">
                  <a:moveTo>
                    <a:pt x="0" y="0"/>
                  </a:moveTo>
                  <a:lnTo>
                    <a:pt x="919612" y="0"/>
                  </a:lnTo>
                  <a:lnTo>
                    <a:pt x="919612" y="1074495"/>
                  </a:lnTo>
                  <a:lnTo>
                    <a:pt x="0" y="1074495"/>
                  </a:lnTo>
                  <a:lnTo>
                    <a:pt x="0" y="0"/>
                  </a:lnTo>
                  <a:close/>
                </a:path>
              </a:pathLst>
            </a:custGeom>
            <a:blipFill rotWithShape="1">
              <a:blip r:embed="rId4">
                <a:alphaModFix/>
              </a:blip>
              <a:stretch>
                <a:fillRect/>
              </a:stretch>
            </a:blipFill>
            <a:ln>
              <a:noFill/>
            </a:ln>
          </p:spPr>
        </p:sp>
        <p:sp>
          <p:nvSpPr>
            <p:cNvPr id="499" name="Google Shape;499;p25"/>
            <p:cNvSpPr/>
            <p:nvPr/>
          </p:nvSpPr>
          <p:spPr>
            <a:xfrm rot="-3560164">
              <a:off x="1614973" y="2185979"/>
              <a:ext cx="919612" cy="1074494"/>
            </a:xfrm>
            <a:custGeom>
              <a:avLst/>
              <a:gdLst/>
              <a:ahLst/>
              <a:cxnLst/>
              <a:rect l="l" t="t" r="r" b="b"/>
              <a:pathLst>
                <a:path w="919612" h="1074494" extrusionOk="0">
                  <a:moveTo>
                    <a:pt x="0" y="0"/>
                  </a:moveTo>
                  <a:lnTo>
                    <a:pt x="919612" y="0"/>
                  </a:lnTo>
                  <a:lnTo>
                    <a:pt x="919612" y="1074494"/>
                  </a:lnTo>
                  <a:lnTo>
                    <a:pt x="0" y="1074494"/>
                  </a:lnTo>
                  <a:lnTo>
                    <a:pt x="0" y="0"/>
                  </a:lnTo>
                  <a:close/>
                </a:path>
              </a:pathLst>
            </a:custGeom>
            <a:blipFill rotWithShape="1">
              <a:blip r:embed="rId4">
                <a:alphaModFix/>
              </a:blip>
              <a:stretch>
                <a:fillRect/>
              </a:stretch>
            </a:blipFill>
            <a:ln>
              <a:noFill/>
            </a:ln>
          </p:spPr>
        </p:sp>
        <p:sp>
          <p:nvSpPr>
            <p:cNvPr id="500" name="Google Shape;500;p25"/>
            <p:cNvSpPr/>
            <p:nvPr/>
          </p:nvSpPr>
          <p:spPr>
            <a:xfrm>
              <a:off x="584212" y="1292654"/>
              <a:ext cx="919612" cy="1074494"/>
            </a:xfrm>
            <a:custGeom>
              <a:avLst/>
              <a:gdLst/>
              <a:ahLst/>
              <a:cxnLst/>
              <a:rect l="l" t="t" r="r" b="b"/>
              <a:pathLst>
                <a:path w="919612" h="1074494" extrusionOk="0">
                  <a:moveTo>
                    <a:pt x="0" y="0"/>
                  </a:moveTo>
                  <a:lnTo>
                    <a:pt x="919613" y="0"/>
                  </a:lnTo>
                  <a:lnTo>
                    <a:pt x="919613" y="1074494"/>
                  </a:lnTo>
                  <a:lnTo>
                    <a:pt x="0" y="1074494"/>
                  </a:lnTo>
                  <a:lnTo>
                    <a:pt x="0" y="0"/>
                  </a:lnTo>
                  <a:close/>
                </a:path>
              </a:pathLst>
            </a:custGeom>
            <a:blipFill rotWithShape="1">
              <a:blip r:embed="rId4">
                <a:alphaModFix/>
              </a:blip>
              <a:stretch>
                <a:fillRect/>
              </a:stretch>
            </a:blipFill>
            <a:ln>
              <a:noFill/>
            </a:ln>
          </p:spPr>
        </p:sp>
        <p:sp>
          <p:nvSpPr>
            <p:cNvPr id="501" name="Google Shape;501;p25"/>
            <p:cNvSpPr/>
            <p:nvPr/>
          </p:nvSpPr>
          <p:spPr>
            <a:xfrm rot="-7439054">
              <a:off x="492185" y="2299460"/>
              <a:ext cx="919612" cy="1074494"/>
            </a:xfrm>
            <a:custGeom>
              <a:avLst/>
              <a:gdLst/>
              <a:ahLst/>
              <a:cxnLst/>
              <a:rect l="l" t="t" r="r" b="b"/>
              <a:pathLst>
                <a:path w="919612" h="1074494" extrusionOk="0">
                  <a:moveTo>
                    <a:pt x="0" y="0"/>
                  </a:moveTo>
                  <a:lnTo>
                    <a:pt x="919612" y="0"/>
                  </a:lnTo>
                  <a:lnTo>
                    <a:pt x="919612" y="1074495"/>
                  </a:lnTo>
                  <a:lnTo>
                    <a:pt x="0" y="1074495"/>
                  </a:lnTo>
                  <a:lnTo>
                    <a:pt x="0" y="0"/>
                  </a:lnTo>
                  <a:close/>
                </a:path>
              </a:pathLst>
            </a:custGeom>
            <a:blipFill rotWithShape="1">
              <a:blip r:embed="rId4">
                <a:alphaModFix/>
              </a:blip>
              <a:stretch>
                <a:fillRect/>
              </a:stretch>
            </a:blipFill>
            <a:ln>
              <a:noFill/>
            </a:ln>
          </p:spPr>
        </p:sp>
        <p:sp>
          <p:nvSpPr>
            <p:cNvPr id="502" name="Google Shape;502;p25"/>
            <p:cNvSpPr txBox="1"/>
            <p:nvPr/>
          </p:nvSpPr>
          <p:spPr>
            <a:xfrm>
              <a:off x="7067" y="-354907"/>
              <a:ext cx="3107334" cy="125524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3750" b="0" i="0" u="none" strike="noStrike" cap="none" dirty="0">
                  <a:solidFill>
                    <a:srgbClr val="0F4662"/>
                  </a:solidFill>
                  <a:latin typeface="Quicksand"/>
                  <a:ea typeface="Quicksand"/>
                  <a:cs typeface="Quicksand"/>
                  <a:sym typeface="Quicksand"/>
                </a:rPr>
                <a:t>miso-only</a:t>
              </a:r>
              <a:endParaRPr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10"/>
        <p:cNvGrpSpPr/>
        <p:nvPr/>
      </p:nvGrpSpPr>
      <p:grpSpPr>
        <a:xfrm>
          <a:off x="0" y="0"/>
          <a:ext cx="0" cy="0"/>
          <a:chOff x="0" y="0"/>
          <a:chExt cx="0" cy="0"/>
        </a:xfrm>
      </p:grpSpPr>
      <p:sp>
        <p:nvSpPr>
          <p:cNvPr id="511" name="Google Shape;511;p26"/>
          <p:cNvSpPr/>
          <p:nvPr/>
        </p:nvSpPr>
        <p:spPr>
          <a:xfrm>
            <a:off x="12620625" y="714009"/>
            <a:ext cx="4049623" cy="4049623"/>
          </a:xfrm>
          <a:custGeom>
            <a:avLst/>
            <a:gdLst/>
            <a:ahLst/>
            <a:cxnLst/>
            <a:rect l="l" t="t" r="r" b="b"/>
            <a:pathLst>
              <a:path w="4049623" h="4049623" extrusionOk="0">
                <a:moveTo>
                  <a:pt x="0" y="0"/>
                </a:moveTo>
                <a:lnTo>
                  <a:pt x="4049623" y="0"/>
                </a:lnTo>
                <a:lnTo>
                  <a:pt x="4049623" y="4049623"/>
                </a:lnTo>
                <a:lnTo>
                  <a:pt x="0" y="4049623"/>
                </a:lnTo>
                <a:lnTo>
                  <a:pt x="0" y="0"/>
                </a:lnTo>
                <a:close/>
              </a:path>
            </a:pathLst>
          </a:custGeom>
          <a:blipFill rotWithShape="1">
            <a:blip r:embed="rId3">
              <a:alphaModFix/>
            </a:blip>
            <a:stretch>
              <a:fillRect/>
            </a:stretch>
          </a:blipFill>
          <a:ln>
            <a:noFill/>
          </a:ln>
        </p:spPr>
      </p:sp>
      <p:sp>
        <p:nvSpPr>
          <p:cNvPr id="512" name="Google Shape;512;p26"/>
          <p:cNvSpPr/>
          <p:nvPr/>
        </p:nvSpPr>
        <p:spPr>
          <a:xfrm>
            <a:off x="3664281" y="6339666"/>
            <a:ext cx="3372770" cy="3439957"/>
          </a:xfrm>
          <a:custGeom>
            <a:avLst/>
            <a:gdLst/>
            <a:ahLst/>
            <a:cxnLst/>
            <a:rect l="l" t="t" r="r" b="b"/>
            <a:pathLst>
              <a:path w="3372770" h="3439957" extrusionOk="0">
                <a:moveTo>
                  <a:pt x="0" y="0"/>
                </a:moveTo>
                <a:lnTo>
                  <a:pt x="3372770" y="0"/>
                </a:lnTo>
                <a:lnTo>
                  <a:pt x="3372770" y="3439957"/>
                </a:lnTo>
                <a:lnTo>
                  <a:pt x="0" y="3439957"/>
                </a:lnTo>
                <a:lnTo>
                  <a:pt x="0" y="0"/>
                </a:lnTo>
                <a:close/>
              </a:path>
            </a:pathLst>
          </a:custGeom>
          <a:blipFill rotWithShape="1">
            <a:blip r:embed="rId4">
              <a:alphaModFix/>
            </a:blip>
            <a:stretch>
              <a:fillRect/>
            </a:stretch>
          </a:blipFill>
          <a:ln>
            <a:noFill/>
          </a:ln>
        </p:spPr>
      </p:sp>
      <p:sp>
        <p:nvSpPr>
          <p:cNvPr id="513" name="Google Shape;513;p26"/>
          <p:cNvSpPr/>
          <p:nvPr/>
        </p:nvSpPr>
        <p:spPr>
          <a:xfrm>
            <a:off x="9144000" y="5734547"/>
            <a:ext cx="8766398" cy="4166650"/>
          </a:xfrm>
          <a:custGeom>
            <a:avLst/>
            <a:gdLst/>
            <a:ahLst/>
            <a:cxnLst/>
            <a:rect l="l" t="t" r="r" b="b"/>
            <a:pathLst>
              <a:path w="8766398" h="4166650" extrusionOk="0">
                <a:moveTo>
                  <a:pt x="0" y="0"/>
                </a:moveTo>
                <a:lnTo>
                  <a:pt x="8766398" y="0"/>
                </a:lnTo>
                <a:lnTo>
                  <a:pt x="8766398" y="4166650"/>
                </a:lnTo>
                <a:lnTo>
                  <a:pt x="0" y="4166650"/>
                </a:lnTo>
                <a:lnTo>
                  <a:pt x="0" y="0"/>
                </a:lnTo>
                <a:close/>
              </a:path>
            </a:pathLst>
          </a:custGeom>
          <a:blipFill rotWithShape="1">
            <a:blip r:embed="rId5">
              <a:alphaModFix/>
            </a:blip>
            <a:stretch>
              <a:fillRect t="-4405"/>
            </a:stretch>
          </a:blipFill>
          <a:ln>
            <a:noFill/>
          </a:ln>
        </p:spPr>
      </p:sp>
      <p:sp>
        <p:nvSpPr>
          <p:cNvPr id="514" name="Google Shape;514;p26"/>
          <p:cNvSpPr/>
          <p:nvPr/>
        </p:nvSpPr>
        <p:spPr>
          <a:xfrm>
            <a:off x="1028700" y="2071005"/>
            <a:ext cx="8643932" cy="3663541"/>
          </a:xfrm>
          <a:custGeom>
            <a:avLst/>
            <a:gdLst/>
            <a:ahLst/>
            <a:cxnLst/>
            <a:rect l="l" t="t" r="r" b="b"/>
            <a:pathLst>
              <a:path w="8643932" h="3663541" extrusionOk="0">
                <a:moveTo>
                  <a:pt x="0" y="0"/>
                </a:moveTo>
                <a:lnTo>
                  <a:pt x="8643932" y="0"/>
                </a:lnTo>
                <a:lnTo>
                  <a:pt x="8643932" y="3663542"/>
                </a:lnTo>
                <a:lnTo>
                  <a:pt x="0" y="3663542"/>
                </a:lnTo>
                <a:lnTo>
                  <a:pt x="0" y="0"/>
                </a:lnTo>
                <a:close/>
              </a:path>
            </a:pathLst>
          </a:custGeom>
          <a:blipFill rotWithShape="1">
            <a:blip r:embed="rId6">
              <a:alphaModFix/>
            </a:blip>
            <a:stretch>
              <a:fillRect/>
            </a:stretch>
          </a:blipFill>
          <a:ln>
            <a:noFill/>
          </a:ln>
        </p:spPr>
      </p:sp>
      <p:sp>
        <p:nvSpPr>
          <p:cNvPr id="515" name="Google Shape;515;p26"/>
          <p:cNvSpPr txBox="1"/>
          <p:nvPr/>
        </p:nvSpPr>
        <p:spPr>
          <a:xfrm>
            <a:off x="1024384" y="590184"/>
            <a:ext cx="9457030"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Telehealth MAB</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3"/>
        <p:cNvGrpSpPr/>
        <p:nvPr/>
      </p:nvGrpSpPr>
      <p:grpSpPr>
        <a:xfrm>
          <a:off x="0" y="0"/>
          <a:ext cx="0" cy="0"/>
          <a:chOff x="0" y="0"/>
          <a:chExt cx="0" cy="0"/>
        </a:xfrm>
      </p:grpSpPr>
      <p:sp>
        <p:nvSpPr>
          <p:cNvPr id="524" name="Google Shape;524;p27"/>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525" name="Google Shape;525;p27"/>
          <p:cNvSpPr/>
          <p:nvPr/>
        </p:nvSpPr>
        <p:spPr>
          <a:xfrm>
            <a:off x="1176784" y="96821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526" name="Google Shape;526;p27"/>
          <p:cNvSpPr/>
          <p:nvPr/>
        </p:nvSpPr>
        <p:spPr>
          <a:xfrm>
            <a:off x="11784229" y="2874494"/>
            <a:ext cx="5475071" cy="5446026"/>
          </a:xfrm>
          <a:custGeom>
            <a:avLst/>
            <a:gdLst/>
            <a:ahLst/>
            <a:cxnLst/>
            <a:rect l="l" t="t" r="r" b="b"/>
            <a:pathLst>
              <a:path w="5475071" h="5446026" extrusionOk="0">
                <a:moveTo>
                  <a:pt x="0" y="0"/>
                </a:moveTo>
                <a:lnTo>
                  <a:pt x="5475071" y="0"/>
                </a:lnTo>
                <a:lnTo>
                  <a:pt x="5475071" y="5446026"/>
                </a:lnTo>
                <a:lnTo>
                  <a:pt x="0" y="5446026"/>
                </a:lnTo>
                <a:lnTo>
                  <a:pt x="0" y="0"/>
                </a:lnTo>
                <a:close/>
              </a:path>
            </a:pathLst>
          </a:custGeom>
          <a:blipFill rotWithShape="1">
            <a:blip r:embed="rId4">
              <a:alphaModFix/>
            </a:blip>
            <a:stretch>
              <a:fillRect/>
            </a:stretch>
          </a:blipFill>
          <a:ln>
            <a:noFill/>
          </a:ln>
        </p:spPr>
      </p:sp>
      <p:sp>
        <p:nvSpPr>
          <p:cNvPr id="527" name="Google Shape;527;p27"/>
          <p:cNvSpPr txBox="1"/>
          <p:nvPr/>
        </p:nvSpPr>
        <p:spPr>
          <a:xfrm>
            <a:off x="820179" y="3612616"/>
            <a:ext cx="10313237" cy="3565525"/>
          </a:xfrm>
          <a:prstGeom prst="rect">
            <a:avLst/>
          </a:prstGeom>
          <a:noFill/>
          <a:ln>
            <a:noFill/>
          </a:ln>
        </p:spPr>
        <p:txBody>
          <a:bodyPr spcFirstLastPara="1" wrap="square" lIns="0" tIns="0" rIns="0" bIns="0" anchor="t" anchorCtr="0">
            <a:spAutoFit/>
          </a:bodyPr>
          <a:lstStyle/>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SMA is safe and effective</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You can provide information, support, and resources for patients looking to SMA as an option</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In restrictive states: frame suggestions as general information rather than specific advice</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Plan C: </a:t>
            </a:r>
            <a:r>
              <a:rPr lang="en-US" sz="2799" b="0" i="0" u="sng" strike="noStrike" cap="none">
                <a:solidFill>
                  <a:srgbClr val="0F4662"/>
                </a:solid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https://www.plancpills.org/</a:t>
            </a:r>
            <a:endParaRPr/>
          </a:p>
        </p:txBody>
      </p:sp>
      <p:sp>
        <p:nvSpPr>
          <p:cNvPr id="528" name="Google Shape;528;p27"/>
          <p:cNvSpPr txBox="1"/>
          <p:nvPr/>
        </p:nvSpPr>
        <p:spPr>
          <a:xfrm>
            <a:off x="820179" y="590184"/>
            <a:ext cx="14077352"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Self-Sourced/Self-Managed Abortion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36"/>
        <p:cNvGrpSpPr/>
        <p:nvPr/>
      </p:nvGrpSpPr>
      <p:grpSpPr>
        <a:xfrm>
          <a:off x="0" y="0"/>
          <a:ext cx="0" cy="0"/>
          <a:chOff x="0" y="0"/>
          <a:chExt cx="0" cy="0"/>
        </a:xfrm>
      </p:grpSpPr>
      <p:sp>
        <p:nvSpPr>
          <p:cNvPr id="537" name="Google Shape;537;p28"/>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538" name="Google Shape;538;p28"/>
          <p:cNvSpPr/>
          <p:nvPr/>
        </p:nvSpPr>
        <p:spPr>
          <a:xfrm>
            <a:off x="1176784" y="96821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539" name="Google Shape;539;p28"/>
          <p:cNvSpPr txBox="1"/>
          <p:nvPr/>
        </p:nvSpPr>
        <p:spPr>
          <a:xfrm>
            <a:off x="1380283" y="2268666"/>
            <a:ext cx="16213006" cy="5965825"/>
          </a:xfrm>
          <a:prstGeom prst="rect">
            <a:avLst/>
          </a:prstGeom>
          <a:noFill/>
          <a:ln>
            <a:noFill/>
          </a:ln>
        </p:spPr>
        <p:txBody>
          <a:bodyPr spcFirstLastPara="1" wrap="square" lIns="0" tIns="0" rIns="0" bIns="0" anchor="t" anchorCtr="0">
            <a:spAutoFit/>
          </a:bodyPr>
          <a:lstStyle/>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Visit </a:t>
            </a:r>
            <a:r>
              <a:rPr lang="en-US" sz="2799" b="0" i="0" u="sng" strike="noStrike" cap="none">
                <a:solidFill>
                  <a:srgbClr val="0F4662"/>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ineedana.com</a:t>
            </a:r>
            <a:r>
              <a:rPr lang="en-US" sz="2799" b="0" i="0" u="none" strike="noStrike" cap="none">
                <a:solidFill>
                  <a:srgbClr val="0F4662"/>
                </a:solidFill>
                <a:latin typeface="Quicksand"/>
                <a:ea typeface="Quicksand"/>
                <a:cs typeface="Quicksand"/>
                <a:sym typeface="Quicksand"/>
              </a:rPr>
              <a:t> or </a:t>
            </a:r>
            <a:r>
              <a:rPr lang="en-US" sz="2799" b="0" i="0" u="sng" strike="noStrike" cap="none">
                <a:solidFill>
                  <a:srgbClr val="0F4662"/>
                </a:solid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abortionfinder.org</a:t>
            </a:r>
            <a:r>
              <a:rPr lang="en-US" sz="2799" b="0" i="0" u="none" strike="noStrike" cap="none">
                <a:solidFill>
                  <a:srgbClr val="0F4662"/>
                </a:solidFill>
                <a:latin typeface="Quicksand"/>
                <a:ea typeface="Quicksand"/>
                <a:cs typeface="Quicksand"/>
                <a:sym typeface="Quicksand"/>
              </a:rPr>
              <a:t> to learn about local and telehealth abortion providers, funding, and support</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If you know of an abortion clinic near by, reach out directly to understand:</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How referrals work</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What gestational ages they care for</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If they accept Medicaid</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Any other information that might be important to your patients</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Check the </a:t>
            </a:r>
            <a:r>
              <a:rPr lang="en-US" sz="2799" b="0" i="0" u="sng" strike="noStrike" cap="none">
                <a:solidFill>
                  <a:srgbClr val="0F4662"/>
                </a:solidFill>
                <a:latin typeface="Quicksand"/>
                <a:ea typeface="Quicksand"/>
                <a:cs typeface="Quicksand"/>
                <a:sym typeface="Quicksand"/>
                <a:hlinkClick r:id="rId6">
                  <a:extLst>
                    <a:ext uri="{A12FA001-AC4F-418D-AE19-62706E023703}">
                      <ahyp:hlinkClr xmlns:ahyp="http://schemas.microsoft.com/office/drawing/2018/hyperlinkcolor" val="tx"/>
                    </a:ext>
                  </a:extLst>
                </a:hlinkClick>
              </a:rPr>
              <a:t>Crisis Pregnancy Center Map</a:t>
            </a:r>
            <a:r>
              <a:rPr lang="en-US" sz="2799" b="0" i="0" u="none" strike="noStrike" cap="none">
                <a:solidFill>
                  <a:srgbClr val="0F4662"/>
                </a:solidFill>
                <a:latin typeface="Quicksand"/>
                <a:ea typeface="Quicksand"/>
                <a:cs typeface="Quicksand"/>
                <a:sym typeface="Quicksand"/>
              </a:rPr>
              <a:t> to make sure you are not referring to a CPC</a:t>
            </a:r>
            <a:endParaRPr/>
          </a:p>
          <a:p>
            <a:pPr marL="1209039" marR="0" lvl="2" indent="-403012"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Make sure staff and patients are aware of CPCs</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Visit </a:t>
            </a:r>
            <a:r>
              <a:rPr lang="en-US" sz="2799" b="0" i="0" u="sng" strike="noStrike" cap="none">
                <a:solidFill>
                  <a:srgbClr val="0F4662"/>
                </a:solidFill>
                <a:latin typeface="Quicksand"/>
                <a:ea typeface="Quicksand"/>
                <a:cs typeface="Quicksand"/>
                <a:sym typeface="Quicksand"/>
                <a:hlinkClick r:id="rId7">
                  <a:extLst>
                    <a:ext uri="{A12FA001-AC4F-418D-AE19-62706E023703}">
                      <ahyp:hlinkClr xmlns:ahyp="http://schemas.microsoft.com/office/drawing/2018/hyperlinkcolor" val="tx"/>
                    </a:ext>
                  </a:extLst>
                </a:hlinkClick>
              </a:rPr>
              <a:t>Guttmacher</a:t>
            </a:r>
            <a:r>
              <a:rPr lang="en-US" sz="2799" b="0" i="0" u="none" strike="noStrike" cap="none">
                <a:solidFill>
                  <a:srgbClr val="0F4662"/>
                </a:solidFill>
                <a:latin typeface="Quicksand"/>
                <a:ea typeface="Quicksand"/>
                <a:cs typeface="Quicksand"/>
                <a:sym typeface="Quicksand"/>
              </a:rPr>
              <a:t> to understand abortion restrictions in your state</a:t>
            </a:r>
            <a:endParaRPr/>
          </a:p>
        </p:txBody>
      </p:sp>
      <p:sp>
        <p:nvSpPr>
          <p:cNvPr id="540" name="Google Shape;540;p28"/>
          <p:cNvSpPr txBox="1"/>
          <p:nvPr/>
        </p:nvSpPr>
        <p:spPr>
          <a:xfrm>
            <a:off x="820179" y="590184"/>
            <a:ext cx="14077352"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Build a Referral List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48"/>
        <p:cNvGrpSpPr/>
        <p:nvPr/>
      </p:nvGrpSpPr>
      <p:grpSpPr>
        <a:xfrm>
          <a:off x="0" y="0"/>
          <a:ext cx="0" cy="0"/>
          <a:chOff x="0" y="0"/>
          <a:chExt cx="0" cy="0"/>
        </a:xfrm>
      </p:grpSpPr>
      <p:sp>
        <p:nvSpPr>
          <p:cNvPr id="549" name="Google Shape;549;p29"/>
          <p:cNvSpPr txBox="1"/>
          <p:nvPr/>
        </p:nvSpPr>
        <p:spPr>
          <a:xfrm>
            <a:off x="924439" y="2568703"/>
            <a:ext cx="16439121" cy="5365750"/>
          </a:xfrm>
          <a:prstGeom prst="rect">
            <a:avLst/>
          </a:prstGeom>
          <a:noFill/>
          <a:ln>
            <a:noFill/>
          </a:ln>
        </p:spPr>
        <p:txBody>
          <a:bodyPr spcFirstLastPara="1" wrap="square" lIns="0" tIns="0" rIns="0" bIns="0" anchor="t" anchorCtr="0">
            <a:spAutoFit/>
          </a:bodyPr>
          <a:lstStyle/>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Begin by offering to answer any questions</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Discuss all options with the patient</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Ask open-ended, non-directive questions: “Can you say more about what you are feeling?”</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Consider pros and cons of each option, directed by patient concerns and preferences</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Abortion restrictions may impact timing for decisions</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Provide information on exposures that may be harmful to a developing pregnancy (e.g. medications, drugs/alcohol, etc)</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Additional support: All Options Talkline, 1-888-493-0092</a:t>
            </a:r>
            <a:endParaRPr/>
          </a:p>
          <a:p>
            <a:pPr marL="604519" marR="0" lvl="1" indent="-302260" algn="l" rtl="0">
              <a:lnSpc>
                <a:spcPct val="170025"/>
              </a:lnSpc>
              <a:spcBef>
                <a:spcPts val="0"/>
              </a:spcBef>
              <a:spcAft>
                <a:spcPts val="0"/>
              </a:spcAft>
              <a:buClr>
                <a:srgbClr val="0F4662"/>
              </a:buClr>
              <a:buSzPts val="2799"/>
              <a:buFont typeface="Arial"/>
              <a:buChar char="•"/>
            </a:pPr>
            <a:r>
              <a:rPr lang="en-US" sz="2799" b="0" i="0" u="none" strike="noStrike" cap="none">
                <a:solidFill>
                  <a:srgbClr val="0F4662"/>
                </a:solidFill>
                <a:latin typeface="Quicksand"/>
                <a:ea typeface="Quicksand"/>
                <a:cs typeface="Quicksand"/>
                <a:sym typeface="Quicksand"/>
              </a:rPr>
              <a:t>Reflection exercises</a:t>
            </a:r>
            <a:endParaRPr/>
          </a:p>
        </p:txBody>
      </p:sp>
      <p:sp>
        <p:nvSpPr>
          <p:cNvPr id="550" name="Google Shape;550;p29"/>
          <p:cNvSpPr/>
          <p:nvPr/>
        </p:nvSpPr>
        <p:spPr>
          <a:xfrm>
            <a:off x="15608410" y="84571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3">
              <a:alphaModFix/>
            </a:blip>
            <a:stretch>
              <a:fillRect/>
            </a:stretch>
          </a:blipFill>
          <a:ln>
            <a:noFill/>
          </a:ln>
        </p:spPr>
      </p:sp>
      <p:sp>
        <p:nvSpPr>
          <p:cNvPr id="551" name="Google Shape;551;p29"/>
          <p:cNvSpPr txBox="1"/>
          <p:nvPr/>
        </p:nvSpPr>
        <p:spPr>
          <a:xfrm>
            <a:off x="9290750" y="95147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sp>
        <p:nvSpPr>
          <p:cNvPr id="552" name="Google Shape;552;p29"/>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4">
              <a:alphaModFix/>
            </a:blip>
            <a:stretch>
              <a:fillRect/>
            </a:stretch>
          </a:blipFill>
          <a:ln>
            <a:noFill/>
          </a:ln>
        </p:spPr>
      </p:sp>
      <p:sp>
        <p:nvSpPr>
          <p:cNvPr id="553" name="Google Shape;553;p29"/>
          <p:cNvSpPr/>
          <p:nvPr/>
        </p:nvSpPr>
        <p:spPr>
          <a:xfrm>
            <a:off x="1176784" y="96821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4">
              <a:alphaModFix/>
            </a:blip>
            <a:stretch>
              <a:fillRect/>
            </a:stretch>
          </a:blipFill>
          <a:ln>
            <a:noFill/>
          </a:ln>
        </p:spPr>
      </p:sp>
      <p:sp>
        <p:nvSpPr>
          <p:cNvPr id="554" name="Google Shape;554;p29"/>
          <p:cNvSpPr txBox="1"/>
          <p:nvPr/>
        </p:nvSpPr>
        <p:spPr>
          <a:xfrm>
            <a:off x="1028700" y="904875"/>
            <a:ext cx="12434379"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If the Patient is Unsure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9"/>
        <p:cNvGrpSpPr/>
        <p:nvPr/>
      </p:nvGrpSpPr>
      <p:grpSpPr>
        <a:xfrm>
          <a:off x="0" y="0"/>
          <a:ext cx="0" cy="0"/>
          <a:chOff x="0" y="0"/>
          <a:chExt cx="0" cy="0"/>
        </a:xfrm>
      </p:grpSpPr>
      <p:sp>
        <p:nvSpPr>
          <p:cNvPr id="130" name="Google Shape;130;p3"/>
          <p:cNvSpPr txBox="1"/>
          <p:nvPr/>
        </p:nvSpPr>
        <p:spPr>
          <a:xfrm>
            <a:off x="3243682" y="3056811"/>
            <a:ext cx="11800636" cy="4622801"/>
          </a:xfrm>
          <a:prstGeom prst="rect">
            <a:avLst/>
          </a:prstGeom>
          <a:noFill/>
          <a:ln>
            <a:noFill/>
          </a:ln>
        </p:spPr>
        <p:txBody>
          <a:bodyPr spcFirstLastPara="1" wrap="square" lIns="0" tIns="0" rIns="0" bIns="0" anchor="t" anchorCtr="0">
            <a:spAutoFit/>
          </a:bodyPr>
          <a:lstStyle/>
          <a:p>
            <a:pPr marL="0" marR="0" lvl="0" indent="0" algn="ctr" rtl="0">
              <a:lnSpc>
                <a:spcPct val="170022"/>
              </a:lnSpc>
              <a:spcBef>
                <a:spcPts val="0"/>
              </a:spcBef>
              <a:spcAft>
                <a:spcPts val="0"/>
              </a:spcAft>
              <a:buNone/>
            </a:pPr>
            <a:r>
              <a:rPr lang="en-US" sz="3099" b="0" i="0" u="none" strike="noStrike" cap="none">
                <a:solidFill>
                  <a:srgbClr val="0F4662"/>
                </a:solidFill>
                <a:latin typeface="Quicksand"/>
                <a:ea typeface="Quicksand"/>
                <a:cs typeface="Quicksand"/>
                <a:sym typeface="Quicksand"/>
              </a:rPr>
              <a:t>Think about a time that a client made a decision or shared something with you that you did not agree with.</a:t>
            </a:r>
            <a:endParaRPr/>
          </a:p>
          <a:p>
            <a:pPr marL="0" marR="0" lvl="0" indent="0" algn="ctr" rtl="0">
              <a:lnSpc>
                <a:spcPct val="170022"/>
              </a:lnSpc>
              <a:spcBef>
                <a:spcPts val="0"/>
              </a:spcBef>
              <a:spcAft>
                <a:spcPts val="0"/>
              </a:spcAft>
              <a:buNone/>
            </a:pPr>
            <a:endParaRPr sz="3099" b="0" i="0" u="none" strike="noStrike" cap="none">
              <a:solidFill>
                <a:srgbClr val="0F4662"/>
              </a:solidFill>
              <a:latin typeface="Quicksand"/>
              <a:ea typeface="Quicksand"/>
              <a:cs typeface="Quicksand"/>
              <a:sym typeface="Quicksand"/>
            </a:endParaRPr>
          </a:p>
          <a:p>
            <a:pPr marL="0" marR="0" lvl="0" indent="0" algn="ctr" rtl="0">
              <a:lnSpc>
                <a:spcPct val="170022"/>
              </a:lnSpc>
              <a:spcBef>
                <a:spcPts val="0"/>
              </a:spcBef>
              <a:spcAft>
                <a:spcPts val="0"/>
              </a:spcAft>
              <a:buNone/>
            </a:pPr>
            <a:r>
              <a:rPr lang="en-US" sz="3099" b="0" i="0" u="none" strike="noStrike" cap="none">
                <a:solidFill>
                  <a:srgbClr val="0F4662"/>
                </a:solidFill>
                <a:latin typeface="Quicksand"/>
                <a:ea typeface="Quicksand"/>
                <a:cs typeface="Quicksand"/>
                <a:sym typeface="Quicksand"/>
              </a:rPr>
              <a:t>How did it feel to be part of that conversation/hear about their decision? </a:t>
            </a:r>
            <a:endParaRPr/>
          </a:p>
          <a:p>
            <a:pPr marL="0" marR="0" lvl="0" indent="0" algn="ctr" rtl="0">
              <a:lnSpc>
                <a:spcPct val="170022"/>
              </a:lnSpc>
              <a:spcBef>
                <a:spcPts val="0"/>
              </a:spcBef>
              <a:spcAft>
                <a:spcPts val="0"/>
              </a:spcAft>
              <a:buNone/>
            </a:pPr>
            <a:r>
              <a:rPr lang="en-US" sz="3099" b="0" i="0" u="none" strike="noStrike" cap="none">
                <a:solidFill>
                  <a:srgbClr val="0F4662"/>
                </a:solidFill>
                <a:latin typeface="Quicksand"/>
                <a:ea typeface="Quicksand"/>
                <a:cs typeface="Quicksand"/>
                <a:sym typeface="Quicksand"/>
              </a:rPr>
              <a:t>Were you still able to support them and provide care? How so? What was your thought process like in that moment?</a:t>
            </a:r>
            <a:endParaRPr/>
          </a:p>
        </p:txBody>
      </p:sp>
      <p:cxnSp>
        <p:nvCxnSpPr>
          <p:cNvPr id="131" name="Google Shape;131;p3"/>
          <p:cNvCxnSpPr/>
          <p:nvPr/>
        </p:nvCxnSpPr>
        <p:spPr>
          <a:xfrm>
            <a:off x="5897880" y="2758362"/>
            <a:ext cx="6492240" cy="0"/>
          </a:xfrm>
          <a:prstGeom prst="straightConnector1">
            <a:avLst/>
          </a:prstGeom>
          <a:noFill/>
          <a:ln w="76200" cap="flat" cmpd="sng">
            <a:solidFill>
              <a:srgbClr val="0F4662"/>
            </a:solidFill>
            <a:prstDash val="solid"/>
            <a:round/>
            <a:headEnd type="none" w="sm" len="sm"/>
            <a:tailEnd type="none" w="sm" len="sm"/>
          </a:ln>
        </p:spPr>
      </p:cxnSp>
      <p:cxnSp>
        <p:nvCxnSpPr>
          <p:cNvPr id="132" name="Google Shape;132;p3"/>
          <p:cNvCxnSpPr/>
          <p:nvPr/>
        </p:nvCxnSpPr>
        <p:spPr>
          <a:xfrm>
            <a:off x="5897880" y="8784512"/>
            <a:ext cx="6492240" cy="0"/>
          </a:xfrm>
          <a:prstGeom prst="straightConnector1">
            <a:avLst/>
          </a:prstGeom>
          <a:noFill/>
          <a:ln w="76200" cap="flat" cmpd="sng">
            <a:solidFill>
              <a:srgbClr val="0F4662"/>
            </a:solidFill>
            <a:prstDash val="solid"/>
            <a:round/>
            <a:headEnd type="none" w="sm" len="sm"/>
            <a:tailEnd type="none" w="sm" len="sm"/>
          </a:ln>
        </p:spPr>
      </p:cxnSp>
      <p:sp>
        <p:nvSpPr>
          <p:cNvPr id="133" name="Google Shape;133;p3"/>
          <p:cNvSpPr/>
          <p:nvPr/>
        </p:nvSpPr>
        <p:spPr>
          <a:xfrm>
            <a:off x="8304001" y="2070312"/>
            <a:ext cx="1679997" cy="249900"/>
          </a:xfrm>
          <a:custGeom>
            <a:avLst/>
            <a:gdLst/>
            <a:ahLst/>
            <a:cxnLst/>
            <a:rect l="l" t="t" r="r" b="b"/>
            <a:pathLst>
              <a:path w="1679997" h="249900" extrusionOk="0">
                <a:moveTo>
                  <a:pt x="0" y="0"/>
                </a:moveTo>
                <a:lnTo>
                  <a:pt x="1679998" y="0"/>
                </a:lnTo>
                <a:lnTo>
                  <a:pt x="1679998" y="249900"/>
                </a:lnTo>
                <a:lnTo>
                  <a:pt x="0" y="249900"/>
                </a:lnTo>
                <a:lnTo>
                  <a:pt x="0" y="0"/>
                </a:lnTo>
                <a:close/>
              </a:path>
            </a:pathLst>
          </a:custGeom>
          <a:blipFill rotWithShape="1">
            <a:blip r:embed="rId3">
              <a:alphaModFix/>
            </a:blip>
            <a:stretch>
              <a:fillRect/>
            </a:stretch>
          </a:blipFill>
          <a:ln>
            <a:noFill/>
          </a:ln>
        </p:spPr>
      </p:sp>
      <p:sp>
        <p:nvSpPr>
          <p:cNvPr id="134" name="Google Shape;134;p3"/>
          <p:cNvSpPr txBox="1"/>
          <p:nvPr/>
        </p:nvSpPr>
        <p:spPr>
          <a:xfrm>
            <a:off x="1028700" y="590184"/>
            <a:ext cx="8481889"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Values Clarification</a:t>
            </a:r>
            <a:endParaRPr/>
          </a:p>
        </p:txBody>
      </p:sp>
      <p:sp>
        <p:nvSpPr>
          <p:cNvPr id="135" name="Google Shape;135;p3"/>
          <p:cNvSpPr/>
          <p:nvPr/>
        </p:nvSpPr>
        <p:spPr>
          <a:xfrm>
            <a:off x="8304001" y="9222662"/>
            <a:ext cx="1679997" cy="249900"/>
          </a:xfrm>
          <a:custGeom>
            <a:avLst/>
            <a:gdLst/>
            <a:ahLst/>
            <a:cxnLst/>
            <a:rect l="l" t="t" r="r" b="b"/>
            <a:pathLst>
              <a:path w="1679997" h="249900" extrusionOk="0">
                <a:moveTo>
                  <a:pt x="0" y="0"/>
                </a:moveTo>
                <a:lnTo>
                  <a:pt x="1679998" y="0"/>
                </a:lnTo>
                <a:lnTo>
                  <a:pt x="1679998" y="249900"/>
                </a:lnTo>
                <a:lnTo>
                  <a:pt x="0" y="249900"/>
                </a:lnTo>
                <a:lnTo>
                  <a:pt x="0" y="0"/>
                </a:lnTo>
                <a:close/>
              </a:path>
            </a:pathLst>
          </a:custGeom>
          <a:blipFill rotWithShape="1">
            <a:blip r:embed="rId3">
              <a:alphaModFix/>
            </a:blip>
            <a:stretch>
              <a:fillRect/>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62"/>
        <p:cNvGrpSpPr/>
        <p:nvPr/>
      </p:nvGrpSpPr>
      <p:grpSpPr>
        <a:xfrm>
          <a:off x="0" y="0"/>
          <a:ext cx="0" cy="0"/>
          <a:chOff x="0" y="0"/>
          <a:chExt cx="0" cy="0"/>
        </a:xfrm>
      </p:grpSpPr>
      <p:sp>
        <p:nvSpPr>
          <p:cNvPr id="563" name="Google Shape;563;p30"/>
          <p:cNvSpPr txBox="1"/>
          <p:nvPr/>
        </p:nvSpPr>
        <p:spPr>
          <a:xfrm>
            <a:off x="924439" y="2036066"/>
            <a:ext cx="16439121" cy="6155944"/>
          </a:xfrm>
          <a:prstGeom prst="rect">
            <a:avLst/>
          </a:prstGeom>
          <a:noFill/>
          <a:ln>
            <a:noFill/>
          </a:ln>
        </p:spPr>
        <p:txBody>
          <a:bodyPr spcFirstLastPara="1" wrap="square" lIns="0" tIns="0" rIns="0" bIns="0" anchor="t" anchorCtr="0">
            <a:spAutoFit/>
          </a:bodyPr>
          <a:lstStyle/>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Frequently reflect on your </a:t>
            </a:r>
            <a:r>
              <a:rPr lang="en-US" sz="2799" b="1" i="0" u="none" strike="noStrike" cap="none" dirty="0">
                <a:solidFill>
                  <a:srgbClr val="0F4662"/>
                </a:solidFill>
                <a:latin typeface="Quicksand"/>
                <a:ea typeface="Quicksand"/>
                <a:cs typeface="Quicksand"/>
                <a:sym typeface="Quicksand"/>
              </a:rPr>
              <a:t>biases, assumptions, and values</a:t>
            </a:r>
            <a:endParaRPr dirty="0"/>
          </a:p>
          <a:p>
            <a:pPr marL="1209039" marR="0" lvl="2" indent="-403012"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What scenarios are hard for you and why? Do you want patients to make certain decisions? Why and for whom do you feel that way? Work to mitigate those biases when you provide options counseling.</a:t>
            </a:r>
            <a:endParaRPr dirty="0"/>
          </a:p>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The </a:t>
            </a:r>
            <a:r>
              <a:rPr lang="en-US" sz="2799" b="1" i="0" u="none" strike="noStrike" cap="none" dirty="0">
                <a:solidFill>
                  <a:srgbClr val="0F4662"/>
                </a:solidFill>
                <a:latin typeface="Quicksand"/>
                <a:ea typeface="Quicksand"/>
                <a:cs typeface="Quicksand"/>
                <a:sym typeface="Quicksand"/>
              </a:rPr>
              <a:t>patient has “the answer”</a:t>
            </a:r>
            <a:r>
              <a:rPr lang="en-US" sz="2799" b="0" i="0" u="none" strike="noStrike" cap="none" dirty="0">
                <a:solidFill>
                  <a:srgbClr val="0F4662"/>
                </a:solidFill>
                <a:latin typeface="Quicksand"/>
                <a:ea typeface="Quicksand"/>
                <a:cs typeface="Quicksand"/>
                <a:sym typeface="Quicksand"/>
              </a:rPr>
              <a:t>, not you. Only the patient knows the right decision for themselves and their family.</a:t>
            </a:r>
            <a:endParaRPr dirty="0"/>
          </a:p>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Seek to understand how the patient is doing, their feelings and beliefs. Ask </a:t>
            </a:r>
            <a:r>
              <a:rPr lang="en-US" sz="2799" b="1" i="0" u="none" strike="noStrike" cap="none" dirty="0">
                <a:solidFill>
                  <a:srgbClr val="0F4662"/>
                </a:solidFill>
                <a:latin typeface="Quicksand"/>
                <a:ea typeface="Quicksand"/>
                <a:cs typeface="Quicksand"/>
                <a:sym typeface="Quicksand"/>
              </a:rPr>
              <a:t>open-ended questions</a:t>
            </a:r>
            <a:r>
              <a:rPr lang="en-US" sz="2799" b="0" i="0" u="none" strike="noStrike" cap="none" dirty="0">
                <a:solidFill>
                  <a:srgbClr val="0F4662"/>
                </a:solidFill>
                <a:latin typeface="Quicksand"/>
                <a:ea typeface="Quicksand"/>
                <a:cs typeface="Quicksand"/>
                <a:sym typeface="Quicksand"/>
              </a:rPr>
              <a:t> in a </a:t>
            </a:r>
            <a:r>
              <a:rPr lang="en-US" sz="2799" b="1" i="0" u="none" strike="noStrike" cap="none" dirty="0">
                <a:solidFill>
                  <a:srgbClr val="0F4662"/>
                </a:solidFill>
                <a:latin typeface="Quicksand"/>
                <a:ea typeface="Quicksand"/>
                <a:cs typeface="Quicksand"/>
                <a:sym typeface="Quicksand"/>
              </a:rPr>
              <a:t>non-directive manner</a:t>
            </a:r>
            <a:r>
              <a:rPr lang="en-US" sz="2799" b="0" i="0" u="none" strike="noStrike" cap="none" dirty="0">
                <a:solidFill>
                  <a:srgbClr val="0F4662"/>
                </a:solidFill>
                <a:latin typeface="Quicksand"/>
                <a:ea typeface="Quicksand"/>
                <a:cs typeface="Quicksand"/>
                <a:sym typeface="Quicksand"/>
              </a:rPr>
              <a:t> to help the patient explore their feelings and preferences</a:t>
            </a:r>
            <a:endParaRPr dirty="0"/>
          </a:p>
          <a:p>
            <a:pPr marL="1209039" marR="0" lvl="2" indent="-403012"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“Can you say more about what you are feeling?”</a:t>
            </a:r>
            <a:endParaRPr dirty="0"/>
          </a:p>
          <a:p>
            <a:pPr marL="1209039" marR="0" lvl="2" indent="-403012"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Keep in mind, not all patients will feel comfortable sharing their true feelings</a:t>
            </a:r>
            <a:endParaRPr dirty="0"/>
          </a:p>
          <a:p>
            <a:pPr marL="604519" marR="0" lvl="1" indent="-302260" algn="l" rtl="0">
              <a:lnSpc>
                <a:spcPct val="146016"/>
              </a:lnSpc>
              <a:spcBef>
                <a:spcPts val="0"/>
              </a:spcBef>
              <a:spcAft>
                <a:spcPts val="0"/>
              </a:spcAft>
              <a:buClr>
                <a:srgbClr val="0F4662"/>
              </a:buClr>
              <a:buSzPts val="2799"/>
              <a:buFont typeface="Arial"/>
              <a:buChar char="•"/>
            </a:pPr>
            <a:r>
              <a:rPr lang="en-US" sz="2799" b="1" i="0" u="none" strike="noStrike" cap="none" dirty="0">
                <a:solidFill>
                  <a:srgbClr val="0F4662"/>
                </a:solidFill>
                <a:latin typeface="Quicksand"/>
                <a:ea typeface="Quicksand"/>
                <a:cs typeface="Quicksand"/>
                <a:sym typeface="Quicksand"/>
              </a:rPr>
              <a:t>Affirm</a:t>
            </a:r>
            <a:r>
              <a:rPr lang="en-US" sz="2799" b="0" i="0" u="none" strike="noStrike" cap="none" dirty="0">
                <a:solidFill>
                  <a:srgbClr val="0F4662"/>
                </a:solidFill>
                <a:latin typeface="Quicksand"/>
                <a:ea typeface="Quicksand"/>
                <a:cs typeface="Quicksand"/>
                <a:sym typeface="Quicksand"/>
              </a:rPr>
              <a:t> that the patient’s choice not to be a parent now is not the same as choosing not to be a parent in the future. </a:t>
            </a:r>
            <a:endParaRPr dirty="0"/>
          </a:p>
        </p:txBody>
      </p:sp>
      <p:sp>
        <p:nvSpPr>
          <p:cNvPr id="564" name="Google Shape;564;p30"/>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565" name="Google Shape;565;p30"/>
          <p:cNvSpPr/>
          <p:nvPr/>
        </p:nvSpPr>
        <p:spPr>
          <a:xfrm>
            <a:off x="1176784" y="96821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566" name="Google Shape;566;p30"/>
          <p:cNvSpPr txBox="1"/>
          <p:nvPr/>
        </p:nvSpPr>
        <p:spPr>
          <a:xfrm>
            <a:off x="1028700" y="586822"/>
            <a:ext cx="12434379"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dirty="0">
                <a:solidFill>
                  <a:srgbClr val="0F4662"/>
                </a:solidFill>
                <a:latin typeface="Nunito"/>
                <a:ea typeface="Nunito"/>
                <a:cs typeface="Nunito"/>
                <a:sym typeface="Nunito"/>
              </a:rPr>
              <a:t>Other Tips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74"/>
        <p:cNvGrpSpPr/>
        <p:nvPr/>
      </p:nvGrpSpPr>
      <p:grpSpPr>
        <a:xfrm>
          <a:off x="0" y="0"/>
          <a:ext cx="0" cy="0"/>
          <a:chOff x="0" y="0"/>
          <a:chExt cx="0" cy="0"/>
        </a:xfrm>
      </p:grpSpPr>
      <p:sp>
        <p:nvSpPr>
          <p:cNvPr id="575" name="Google Shape;575;p31"/>
          <p:cNvSpPr txBox="1"/>
          <p:nvPr/>
        </p:nvSpPr>
        <p:spPr>
          <a:xfrm>
            <a:off x="924439" y="1519231"/>
            <a:ext cx="16439121" cy="6670294"/>
          </a:xfrm>
          <a:prstGeom prst="rect">
            <a:avLst/>
          </a:prstGeom>
          <a:noFill/>
          <a:ln>
            <a:noFill/>
          </a:ln>
        </p:spPr>
        <p:txBody>
          <a:bodyPr spcFirstLastPara="1" wrap="square" lIns="0" tIns="0" rIns="0" bIns="0" anchor="t" anchorCtr="0">
            <a:spAutoFit/>
          </a:bodyPr>
          <a:lstStyle/>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Refer to the </a:t>
            </a:r>
            <a:r>
              <a:rPr lang="en-US" sz="2799" b="1" i="0" u="none" strike="noStrike" cap="none" dirty="0">
                <a:solidFill>
                  <a:srgbClr val="0F4662"/>
                </a:solidFill>
                <a:latin typeface="Quicksand"/>
                <a:ea typeface="Quicksand"/>
                <a:cs typeface="Quicksand"/>
                <a:sym typeface="Quicksand"/>
              </a:rPr>
              <a:t>pregnancy</a:t>
            </a:r>
            <a:r>
              <a:rPr lang="en-US" sz="2799" b="0" i="0" u="none" strike="noStrike" cap="none" dirty="0">
                <a:solidFill>
                  <a:srgbClr val="0F4662"/>
                </a:solidFill>
                <a:latin typeface="Quicksand"/>
                <a:ea typeface="Quicksand"/>
                <a:cs typeface="Quicksand"/>
                <a:sym typeface="Quicksand"/>
              </a:rPr>
              <a:t>, not the baby</a:t>
            </a:r>
            <a:endParaRPr dirty="0"/>
          </a:p>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Ask about other </a:t>
            </a:r>
            <a:r>
              <a:rPr lang="en-US" sz="2799" b="1" i="0" u="none" strike="noStrike" cap="none" dirty="0">
                <a:solidFill>
                  <a:srgbClr val="0F4662"/>
                </a:solidFill>
                <a:latin typeface="Quicksand"/>
                <a:ea typeface="Quicksand"/>
                <a:cs typeface="Quicksand"/>
                <a:sym typeface="Quicksand"/>
              </a:rPr>
              <a:t>supports</a:t>
            </a:r>
            <a:r>
              <a:rPr lang="en-US" sz="2799" b="0" i="0" u="none" strike="noStrike" cap="none" dirty="0">
                <a:solidFill>
                  <a:srgbClr val="0F4662"/>
                </a:solidFill>
                <a:latin typeface="Quicksand"/>
                <a:ea typeface="Quicksand"/>
                <a:cs typeface="Quicksand"/>
                <a:sym typeface="Quicksand"/>
              </a:rPr>
              <a:t> in the patient’s life</a:t>
            </a:r>
            <a:endParaRPr dirty="0"/>
          </a:p>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Express your </a:t>
            </a:r>
            <a:r>
              <a:rPr lang="en-US" sz="2799" b="1" i="0" u="none" strike="noStrike" cap="none" dirty="0">
                <a:solidFill>
                  <a:srgbClr val="0F4662"/>
                </a:solidFill>
                <a:latin typeface="Quicksand"/>
                <a:ea typeface="Quicksand"/>
                <a:cs typeface="Quicksand"/>
                <a:sym typeface="Quicksand"/>
              </a:rPr>
              <a:t>gratitude</a:t>
            </a:r>
            <a:r>
              <a:rPr lang="en-US" sz="2799" b="0" i="0" u="none" strike="noStrike" cap="none" dirty="0">
                <a:solidFill>
                  <a:srgbClr val="0F4662"/>
                </a:solidFill>
                <a:latin typeface="Quicksand"/>
                <a:ea typeface="Quicksand"/>
                <a:cs typeface="Quicksand"/>
                <a:sym typeface="Quicksand"/>
              </a:rPr>
              <a:t> to the patient for sharing their feelings and coming to you for support. </a:t>
            </a:r>
            <a:endParaRPr dirty="0"/>
          </a:p>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The patient may not come to a decision at the end of the visit or be ready to discuss options at this time. Offer written information on all options for them to read on their own. Offer to schedule a timely </a:t>
            </a:r>
            <a:r>
              <a:rPr lang="en-US" sz="2799" b="1" i="0" u="none" strike="noStrike" cap="none" dirty="0">
                <a:solidFill>
                  <a:srgbClr val="0F4662"/>
                </a:solidFill>
                <a:latin typeface="Quicksand"/>
                <a:ea typeface="Quicksand"/>
                <a:cs typeface="Quicksand"/>
                <a:sym typeface="Quicksand"/>
              </a:rPr>
              <a:t>follow-up</a:t>
            </a:r>
            <a:r>
              <a:rPr lang="en-US" sz="2799" b="0" i="0" u="none" strike="noStrike" cap="none" dirty="0">
                <a:solidFill>
                  <a:srgbClr val="0F4662"/>
                </a:solidFill>
                <a:latin typeface="Quicksand"/>
                <a:ea typeface="Quicksand"/>
                <a:cs typeface="Quicksand"/>
                <a:sym typeface="Quicksand"/>
              </a:rPr>
              <a:t> appointment or phone call.</a:t>
            </a:r>
            <a:endParaRPr dirty="0"/>
          </a:p>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People who decide to have an abortion are </a:t>
            </a:r>
            <a:r>
              <a:rPr lang="en-US" sz="2799" b="1" i="0" u="none" strike="noStrike" cap="none" dirty="0">
                <a:solidFill>
                  <a:srgbClr val="0F4662"/>
                </a:solidFill>
                <a:latin typeface="Quicksand"/>
                <a:ea typeface="Quicksand"/>
                <a:cs typeface="Quicksand"/>
                <a:sym typeface="Quicksand"/>
              </a:rPr>
              <a:t>just as sure</a:t>
            </a:r>
            <a:r>
              <a:rPr lang="en-US" sz="2799" b="0" i="0" u="none" strike="noStrike" cap="none" dirty="0">
                <a:solidFill>
                  <a:srgbClr val="0F4662"/>
                </a:solidFill>
                <a:latin typeface="Quicksand"/>
                <a:ea typeface="Quicksand"/>
                <a:cs typeface="Quicksand"/>
                <a:sym typeface="Quicksand"/>
              </a:rPr>
              <a:t> as those who choose to continue their pregnancy</a:t>
            </a:r>
            <a:endParaRPr dirty="0"/>
          </a:p>
          <a:p>
            <a:pPr marL="1209039" marR="0" lvl="2" indent="-403012"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Much of the stress that comes with having an abortion can be attributed to the barriers people face in obtaining care.</a:t>
            </a:r>
            <a:endParaRPr dirty="0"/>
          </a:p>
          <a:p>
            <a:pPr marL="604519" marR="0" lvl="1" indent="-302260" algn="l" rtl="0">
              <a:lnSpc>
                <a:spcPct val="146016"/>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State restrictions on abortion will impact how much time the patient has to make a decision about whether or not to get abortion care, where they can go, and the types of care options available</a:t>
            </a:r>
            <a:endParaRPr dirty="0"/>
          </a:p>
        </p:txBody>
      </p:sp>
      <p:sp>
        <p:nvSpPr>
          <p:cNvPr id="576" name="Google Shape;576;p31"/>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577" name="Google Shape;577;p31"/>
          <p:cNvSpPr/>
          <p:nvPr/>
        </p:nvSpPr>
        <p:spPr>
          <a:xfrm>
            <a:off x="1176784" y="96821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578" name="Google Shape;578;p31"/>
          <p:cNvSpPr txBox="1"/>
          <p:nvPr/>
        </p:nvSpPr>
        <p:spPr>
          <a:xfrm>
            <a:off x="1028700" y="275079"/>
            <a:ext cx="12434379"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dirty="0">
                <a:solidFill>
                  <a:srgbClr val="0F4662"/>
                </a:solidFill>
                <a:latin typeface="Nunito"/>
                <a:ea typeface="Nunito"/>
                <a:cs typeface="Nunito"/>
                <a:sym typeface="Nunito"/>
              </a:rPr>
              <a:t>Other Tips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6"/>
        <p:cNvGrpSpPr/>
        <p:nvPr/>
      </p:nvGrpSpPr>
      <p:grpSpPr>
        <a:xfrm>
          <a:off x="0" y="0"/>
          <a:ext cx="0" cy="0"/>
          <a:chOff x="0" y="0"/>
          <a:chExt cx="0" cy="0"/>
        </a:xfrm>
      </p:grpSpPr>
      <p:cxnSp>
        <p:nvCxnSpPr>
          <p:cNvPr id="587" name="Google Shape;587;p32"/>
          <p:cNvCxnSpPr/>
          <p:nvPr/>
        </p:nvCxnSpPr>
        <p:spPr>
          <a:xfrm>
            <a:off x="1028700" y="9741523"/>
            <a:ext cx="6492240" cy="0"/>
          </a:xfrm>
          <a:prstGeom prst="straightConnector1">
            <a:avLst/>
          </a:prstGeom>
          <a:noFill/>
          <a:ln w="76200" cap="flat" cmpd="sng">
            <a:solidFill>
              <a:srgbClr val="B3CC56"/>
            </a:solidFill>
            <a:prstDash val="solid"/>
            <a:round/>
            <a:headEnd type="none" w="sm" len="sm"/>
            <a:tailEnd type="none" w="sm" len="sm"/>
          </a:ln>
        </p:spPr>
      </p:cxnSp>
      <p:cxnSp>
        <p:nvCxnSpPr>
          <p:cNvPr id="588" name="Google Shape;588;p32"/>
          <p:cNvCxnSpPr/>
          <p:nvPr/>
        </p:nvCxnSpPr>
        <p:spPr>
          <a:xfrm>
            <a:off x="10767060" y="1028700"/>
            <a:ext cx="6492240" cy="0"/>
          </a:xfrm>
          <a:prstGeom prst="straightConnector1">
            <a:avLst/>
          </a:prstGeom>
          <a:noFill/>
          <a:ln w="76200" cap="flat" cmpd="sng">
            <a:solidFill>
              <a:srgbClr val="B3CC56"/>
            </a:solidFill>
            <a:prstDash val="solid"/>
            <a:round/>
            <a:headEnd type="none" w="sm" len="sm"/>
            <a:tailEnd type="none" w="sm" len="sm"/>
          </a:ln>
        </p:spPr>
      </p:cxnSp>
      <p:sp>
        <p:nvSpPr>
          <p:cNvPr id="589" name="Google Shape;589;p32"/>
          <p:cNvSpPr txBox="1"/>
          <p:nvPr/>
        </p:nvSpPr>
        <p:spPr>
          <a:xfrm>
            <a:off x="514350" y="2194553"/>
            <a:ext cx="14943991" cy="5939155"/>
          </a:xfrm>
          <a:prstGeom prst="rect">
            <a:avLst/>
          </a:prstGeom>
          <a:noFill/>
          <a:ln>
            <a:noFill/>
          </a:ln>
        </p:spPr>
        <p:txBody>
          <a:bodyPr spcFirstLastPara="1" wrap="square" lIns="0" tIns="0" rIns="0" bIns="0" anchor="t" anchorCtr="0">
            <a:spAutoFit/>
          </a:bodyPr>
          <a:lstStyle/>
          <a:p>
            <a:pPr marL="604518" marR="0" lvl="1" indent="-302258" algn="l" rtl="0">
              <a:lnSpc>
                <a:spcPct val="140014"/>
              </a:lnSpc>
              <a:spcBef>
                <a:spcPts val="0"/>
              </a:spcBef>
              <a:spcAft>
                <a:spcPts val="0"/>
              </a:spcAft>
              <a:buClr>
                <a:srgbClr val="0F4662"/>
              </a:buClr>
              <a:buSzPts val="2799"/>
              <a:buFont typeface="Arial"/>
              <a:buChar char="•"/>
            </a:pPr>
            <a:r>
              <a:rPr lang="en-US" sz="2799" b="1" i="0" u="none" strike="noStrike" cap="none" dirty="0">
                <a:solidFill>
                  <a:srgbClr val="0F4662"/>
                </a:solidFill>
                <a:latin typeface="Quicksand"/>
                <a:ea typeface="Quicksand"/>
                <a:cs typeface="Quicksand"/>
                <a:sym typeface="Quicksand"/>
              </a:rPr>
              <a:t>O</a:t>
            </a:r>
            <a:r>
              <a:rPr lang="en-US" sz="2799" b="0" i="0" u="none" strike="noStrike" cap="none" dirty="0">
                <a:solidFill>
                  <a:srgbClr val="0F4662"/>
                </a:solidFill>
                <a:latin typeface="Quicksand"/>
                <a:ea typeface="Quicksand"/>
                <a:cs typeface="Quicksand"/>
                <a:sym typeface="Quicksand"/>
              </a:rPr>
              <a:t>pen-Ended Questions</a:t>
            </a:r>
            <a:endParaRPr dirty="0"/>
          </a:p>
          <a:p>
            <a:pPr marL="1209036" marR="0" lvl="2" indent="-403011" algn="l" rtl="0">
              <a:lnSpc>
                <a:spcPct val="140014"/>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Establish a safe environment</a:t>
            </a:r>
            <a:endParaRPr dirty="0"/>
          </a:p>
          <a:p>
            <a:pPr marL="1209036" marR="0" lvl="2" indent="-403011" algn="l" rtl="0">
              <a:lnSpc>
                <a:spcPct val="140014"/>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Explore, clarify, gain an understanding of your patient’s world and perspective</a:t>
            </a:r>
            <a:endParaRPr dirty="0"/>
          </a:p>
          <a:p>
            <a:pPr marL="604518" marR="0" lvl="1" indent="-302258" algn="l" rtl="0">
              <a:lnSpc>
                <a:spcPct val="140014"/>
              </a:lnSpc>
              <a:spcBef>
                <a:spcPts val="0"/>
              </a:spcBef>
              <a:spcAft>
                <a:spcPts val="0"/>
              </a:spcAft>
              <a:buClr>
                <a:srgbClr val="0F4662"/>
              </a:buClr>
              <a:buSzPts val="2799"/>
              <a:buFont typeface="Arial"/>
              <a:buChar char="•"/>
            </a:pPr>
            <a:r>
              <a:rPr lang="en-US" sz="2799" b="1" i="0" u="none" strike="noStrike" cap="none" dirty="0">
                <a:solidFill>
                  <a:srgbClr val="0F4662"/>
                </a:solidFill>
                <a:latin typeface="Quicksand"/>
                <a:ea typeface="Quicksand"/>
                <a:cs typeface="Quicksand"/>
                <a:sym typeface="Quicksand"/>
              </a:rPr>
              <a:t>A</a:t>
            </a:r>
            <a:r>
              <a:rPr lang="en-US" sz="2799" b="0" i="0" u="none" strike="noStrike" cap="none" dirty="0">
                <a:solidFill>
                  <a:srgbClr val="0F4662"/>
                </a:solidFill>
                <a:latin typeface="Quicksand"/>
                <a:ea typeface="Quicksand"/>
                <a:cs typeface="Quicksand"/>
                <a:sym typeface="Quicksand"/>
              </a:rPr>
              <a:t>ffirming</a:t>
            </a:r>
            <a:endParaRPr dirty="0"/>
          </a:p>
          <a:p>
            <a:pPr marL="1209036" marR="0" lvl="2" indent="-403011" algn="l" rtl="0">
              <a:lnSpc>
                <a:spcPct val="140014"/>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Build rapport, demonstrate empathy, affirm your patient’s strengths and abilities</a:t>
            </a:r>
            <a:endParaRPr dirty="0"/>
          </a:p>
          <a:p>
            <a:pPr marL="1209036" marR="0" lvl="2" indent="-403011" algn="l" rtl="0">
              <a:lnSpc>
                <a:spcPct val="140014"/>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“It’s great that you are here today. It’s not always easy…”</a:t>
            </a:r>
            <a:endParaRPr dirty="0"/>
          </a:p>
          <a:p>
            <a:pPr marL="604518" marR="0" lvl="1" indent="-302258" algn="l" rtl="0">
              <a:lnSpc>
                <a:spcPct val="140014"/>
              </a:lnSpc>
              <a:spcBef>
                <a:spcPts val="0"/>
              </a:spcBef>
              <a:spcAft>
                <a:spcPts val="0"/>
              </a:spcAft>
              <a:buClr>
                <a:srgbClr val="0F4662"/>
              </a:buClr>
              <a:buSzPts val="2799"/>
              <a:buFont typeface="Arial"/>
              <a:buChar char="•"/>
            </a:pPr>
            <a:r>
              <a:rPr lang="en-US" sz="2799" b="1" i="0" u="none" strike="noStrike" cap="none" dirty="0">
                <a:solidFill>
                  <a:srgbClr val="0F4662"/>
                </a:solidFill>
                <a:latin typeface="Quicksand"/>
                <a:ea typeface="Quicksand"/>
                <a:cs typeface="Quicksand"/>
                <a:sym typeface="Quicksand"/>
              </a:rPr>
              <a:t>R</a:t>
            </a:r>
            <a:r>
              <a:rPr lang="en-US" sz="2799" b="0" i="0" u="none" strike="noStrike" cap="none" dirty="0">
                <a:solidFill>
                  <a:srgbClr val="0F4662"/>
                </a:solidFill>
                <a:latin typeface="Quicksand"/>
                <a:ea typeface="Quicksand"/>
                <a:cs typeface="Quicksand"/>
                <a:sym typeface="Quicksand"/>
              </a:rPr>
              <a:t>eflective Listening</a:t>
            </a:r>
            <a:endParaRPr dirty="0"/>
          </a:p>
          <a:p>
            <a:pPr marL="1209036" marR="0" lvl="2" indent="-403011" algn="l" rtl="0">
              <a:lnSpc>
                <a:spcPct val="140014"/>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Listen, observe, and share (reflect on) your own perceptions of what your patient shares</a:t>
            </a:r>
            <a:endParaRPr dirty="0"/>
          </a:p>
          <a:p>
            <a:pPr marL="1209036" marR="0" lvl="2" indent="-403011" algn="l" rtl="0">
              <a:lnSpc>
                <a:spcPct val="140014"/>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Reflect on the words they use and their behaviors/feelings</a:t>
            </a:r>
            <a:endParaRPr dirty="0"/>
          </a:p>
          <a:p>
            <a:pPr marL="604518" marR="0" lvl="1" indent="-302258" algn="l" rtl="0">
              <a:lnSpc>
                <a:spcPct val="140014"/>
              </a:lnSpc>
              <a:spcBef>
                <a:spcPts val="0"/>
              </a:spcBef>
              <a:spcAft>
                <a:spcPts val="0"/>
              </a:spcAft>
              <a:buClr>
                <a:srgbClr val="0F4662"/>
              </a:buClr>
              <a:buSzPts val="2799"/>
              <a:buFont typeface="Arial"/>
              <a:buChar char="•"/>
            </a:pPr>
            <a:r>
              <a:rPr lang="en-US" sz="2799" b="1" i="0" u="none" strike="noStrike" cap="none" dirty="0">
                <a:solidFill>
                  <a:srgbClr val="0F4662"/>
                </a:solidFill>
                <a:latin typeface="Quicksand"/>
                <a:ea typeface="Quicksand"/>
                <a:cs typeface="Quicksand"/>
                <a:sym typeface="Quicksand"/>
              </a:rPr>
              <a:t>S</a:t>
            </a:r>
            <a:r>
              <a:rPr lang="en-US" sz="2799" b="0" i="0" u="none" strike="noStrike" cap="none" dirty="0">
                <a:solidFill>
                  <a:srgbClr val="0F4662"/>
                </a:solidFill>
                <a:latin typeface="Quicksand"/>
                <a:ea typeface="Quicksand"/>
                <a:cs typeface="Quicksand"/>
                <a:sym typeface="Quicksand"/>
              </a:rPr>
              <a:t>ummarizing</a:t>
            </a:r>
            <a:endParaRPr dirty="0"/>
          </a:p>
          <a:p>
            <a:pPr marL="1209036" marR="0" lvl="2" indent="-403011" algn="l" rtl="0">
              <a:lnSpc>
                <a:spcPct val="140014"/>
              </a:lnSpc>
              <a:spcBef>
                <a:spcPts val="0"/>
              </a:spcBef>
              <a:spcAft>
                <a:spcPts val="0"/>
              </a:spcAft>
              <a:buClr>
                <a:srgbClr val="0F4662"/>
              </a:buClr>
              <a:buSzPts val="2799"/>
              <a:buFont typeface="Arial"/>
              <a:buChar char="⚬"/>
            </a:pPr>
            <a:r>
              <a:rPr lang="en-US" sz="2799" b="0" i="0" u="none" strike="noStrike" cap="none" dirty="0">
                <a:solidFill>
                  <a:srgbClr val="0F4662"/>
                </a:solidFill>
                <a:latin typeface="Quicksand"/>
                <a:ea typeface="Quicksand"/>
                <a:cs typeface="Quicksand"/>
                <a:sym typeface="Quicksand"/>
              </a:rPr>
              <a:t>Collective summary, linking summary, transitional summary to close</a:t>
            </a:r>
            <a:endParaRPr dirty="0"/>
          </a:p>
        </p:txBody>
      </p:sp>
      <p:sp>
        <p:nvSpPr>
          <p:cNvPr id="590" name="Google Shape;590;p32"/>
          <p:cNvSpPr/>
          <p:nvPr/>
        </p:nvSpPr>
        <p:spPr>
          <a:xfrm>
            <a:off x="13937644" y="1241228"/>
            <a:ext cx="8700711" cy="8700711"/>
          </a:xfrm>
          <a:custGeom>
            <a:avLst/>
            <a:gdLst/>
            <a:ahLst/>
            <a:cxnLst/>
            <a:rect l="l" t="t" r="r" b="b"/>
            <a:pathLst>
              <a:path w="8700711" h="8700711" extrusionOk="0">
                <a:moveTo>
                  <a:pt x="0" y="0"/>
                </a:moveTo>
                <a:lnTo>
                  <a:pt x="8700712" y="0"/>
                </a:lnTo>
                <a:lnTo>
                  <a:pt x="8700712" y="8700711"/>
                </a:lnTo>
                <a:lnTo>
                  <a:pt x="0" y="8700711"/>
                </a:lnTo>
                <a:lnTo>
                  <a:pt x="0" y="0"/>
                </a:lnTo>
                <a:close/>
              </a:path>
            </a:pathLst>
          </a:custGeom>
          <a:blipFill rotWithShape="1">
            <a:blip r:embed="rId3">
              <a:alphaModFix amt="15000"/>
            </a:blip>
            <a:stretch>
              <a:fillRect/>
            </a:stretch>
          </a:blipFill>
          <a:ln>
            <a:noFill/>
          </a:ln>
        </p:spPr>
      </p:sp>
      <p:sp>
        <p:nvSpPr>
          <p:cNvPr id="591" name="Google Shape;591;p32"/>
          <p:cNvSpPr txBox="1"/>
          <p:nvPr/>
        </p:nvSpPr>
        <p:spPr>
          <a:xfrm>
            <a:off x="514350" y="1008400"/>
            <a:ext cx="17259300"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dirty="0">
                <a:solidFill>
                  <a:srgbClr val="0F4662"/>
                </a:solidFill>
                <a:latin typeface="Nunito"/>
                <a:ea typeface="Nunito"/>
                <a:cs typeface="Nunito"/>
                <a:sym typeface="Nunito"/>
              </a:rPr>
              <a:t>OARS Model: Essential Communication Skills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99"/>
        <p:cNvGrpSpPr/>
        <p:nvPr/>
      </p:nvGrpSpPr>
      <p:grpSpPr>
        <a:xfrm>
          <a:off x="0" y="0"/>
          <a:ext cx="0" cy="0"/>
          <a:chOff x="0" y="0"/>
          <a:chExt cx="0" cy="0"/>
        </a:xfrm>
      </p:grpSpPr>
      <p:sp>
        <p:nvSpPr>
          <p:cNvPr id="600" name="Google Shape;600;p33"/>
          <p:cNvSpPr txBox="1"/>
          <p:nvPr/>
        </p:nvSpPr>
        <p:spPr>
          <a:xfrm>
            <a:off x="4372175" y="3085442"/>
            <a:ext cx="9543649" cy="6277103"/>
          </a:xfrm>
          <a:prstGeom prst="rect">
            <a:avLst/>
          </a:prstGeom>
          <a:noFill/>
          <a:ln>
            <a:noFill/>
          </a:ln>
        </p:spPr>
        <p:txBody>
          <a:bodyPr spcFirstLastPara="1" wrap="square" lIns="0" tIns="0" rIns="0" bIns="0" anchor="t" anchorCtr="0">
            <a:spAutoFit/>
          </a:bodyPr>
          <a:lstStyle/>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Pair up/break out rooms</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One person represents the clinician, the other is the patient – then switch</a:t>
            </a:r>
            <a:endParaRPr dirty="0"/>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dirty="0">
                <a:solidFill>
                  <a:srgbClr val="0F4662"/>
                </a:solidFill>
                <a:latin typeface="Quicksand"/>
                <a:ea typeface="Quicksand"/>
                <a:cs typeface="Quicksand"/>
                <a:sym typeface="Quicksand"/>
              </a:rPr>
              <a:t>Practice all-options pregnancy counseling by disclosing a positive pregnancy test result and discussing pregnancy options.</a:t>
            </a:r>
            <a:r>
              <a:rPr lang="en-US" dirty="0">
                <a:ea typeface="Quicksand"/>
              </a:rPr>
              <a:t> </a:t>
            </a:r>
            <a:r>
              <a:rPr lang="en-US" sz="2999" b="0" i="0" u="none" strike="noStrike" cap="none" dirty="0">
                <a:solidFill>
                  <a:srgbClr val="0F4662"/>
                </a:solidFill>
                <a:latin typeface="Quicksand"/>
                <a:ea typeface="Quicksand"/>
                <a:cs typeface="Quicksand"/>
                <a:sym typeface="Quicksand"/>
              </a:rPr>
              <a:t>(As the patient – create your own backstory regarding how you feel about this pregnancy)</a:t>
            </a:r>
            <a:endParaRPr dirty="0"/>
          </a:p>
        </p:txBody>
      </p:sp>
      <p:grpSp>
        <p:nvGrpSpPr>
          <p:cNvPr id="601" name="Google Shape;601;p33"/>
          <p:cNvGrpSpPr/>
          <p:nvPr/>
        </p:nvGrpSpPr>
        <p:grpSpPr>
          <a:xfrm>
            <a:off x="5897880" y="2221254"/>
            <a:ext cx="6492240" cy="640154"/>
            <a:chOff x="0" y="0"/>
            <a:chExt cx="8656320" cy="853539"/>
          </a:xfrm>
        </p:grpSpPr>
        <p:cxnSp>
          <p:nvCxnSpPr>
            <p:cNvPr id="602" name="Google Shape;602;p33"/>
            <p:cNvCxnSpPr/>
            <p:nvPr/>
          </p:nvCxnSpPr>
          <p:spPr>
            <a:xfrm>
              <a:off x="0" y="853539"/>
              <a:ext cx="8656320" cy="0"/>
            </a:xfrm>
            <a:prstGeom prst="straightConnector1">
              <a:avLst/>
            </a:prstGeom>
            <a:noFill/>
            <a:ln w="101600" cap="flat" cmpd="sng">
              <a:solidFill>
                <a:srgbClr val="0F4662"/>
              </a:solidFill>
              <a:prstDash val="solid"/>
              <a:round/>
              <a:headEnd type="none" w="sm" len="sm"/>
              <a:tailEnd type="none" w="sm" len="sm"/>
            </a:ln>
          </p:spPr>
        </p:cxnSp>
        <p:sp>
          <p:nvSpPr>
            <p:cNvPr id="603" name="Google Shape;603;p33"/>
            <p:cNvSpPr/>
            <p:nvPr/>
          </p:nvSpPr>
          <p:spPr>
            <a:xfrm>
              <a:off x="3208162" y="0"/>
              <a:ext cx="2239996" cy="333199"/>
            </a:xfrm>
            <a:custGeom>
              <a:avLst/>
              <a:gdLst/>
              <a:ahLst/>
              <a:cxnLst/>
              <a:rect l="l" t="t" r="r" b="b"/>
              <a:pathLst>
                <a:path w="2239996" h="333199" extrusionOk="0">
                  <a:moveTo>
                    <a:pt x="0" y="0"/>
                  </a:moveTo>
                  <a:lnTo>
                    <a:pt x="2239996" y="0"/>
                  </a:lnTo>
                  <a:lnTo>
                    <a:pt x="2239996" y="333199"/>
                  </a:lnTo>
                  <a:lnTo>
                    <a:pt x="0" y="333199"/>
                  </a:lnTo>
                  <a:lnTo>
                    <a:pt x="0" y="0"/>
                  </a:lnTo>
                  <a:close/>
                </a:path>
              </a:pathLst>
            </a:custGeom>
            <a:blipFill rotWithShape="1">
              <a:blip r:embed="rId3">
                <a:alphaModFix/>
              </a:blip>
              <a:stretch>
                <a:fillRect/>
              </a:stretch>
            </a:blipFill>
            <a:ln>
              <a:noFill/>
            </a:ln>
          </p:spPr>
        </p:sp>
      </p:grpSp>
      <p:sp>
        <p:nvSpPr>
          <p:cNvPr id="604" name="Google Shape;604;p33"/>
          <p:cNvSpPr txBox="1"/>
          <p:nvPr/>
        </p:nvSpPr>
        <p:spPr>
          <a:xfrm>
            <a:off x="1488685" y="557164"/>
            <a:ext cx="15310630"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Exercise: Pregnancy Options Counseling</a:t>
            </a:r>
            <a:endParaRPr/>
          </a:p>
        </p:txBody>
      </p:sp>
      <p:grpSp>
        <p:nvGrpSpPr>
          <p:cNvPr id="605" name="Google Shape;605;p33"/>
          <p:cNvGrpSpPr/>
          <p:nvPr/>
        </p:nvGrpSpPr>
        <p:grpSpPr>
          <a:xfrm>
            <a:off x="5897880" y="9409237"/>
            <a:ext cx="6492240" cy="641198"/>
            <a:chOff x="0" y="50800"/>
            <a:chExt cx="8656320" cy="854930"/>
          </a:xfrm>
        </p:grpSpPr>
        <p:cxnSp>
          <p:nvCxnSpPr>
            <p:cNvPr id="606" name="Google Shape;606;p33"/>
            <p:cNvCxnSpPr/>
            <p:nvPr/>
          </p:nvCxnSpPr>
          <p:spPr>
            <a:xfrm>
              <a:off x="0" y="50800"/>
              <a:ext cx="8656320" cy="0"/>
            </a:xfrm>
            <a:prstGeom prst="straightConnector1">
              <a:avLst/>
            </a:prstGeom>
            <a:noFill/>
            <a:ln w="101600" cap="flat" cmpd="sng">
              <a:solidFill>
                <a:srgbClr val="0F4662"/>
              </a:solidFill>
              <a:prstDash val="solid"/>
              <a:round/>
              <a:headEnd type="none" w="sm" len="sm"/>
              <a:tailEnd type="none" w="sm" len="sm"/>
            </a:ln>
          </p:spPr>
        </p:cxnSp>
        <p:sp>
          <p:nvSpPr>
            <p:cNvPr id="607" name="Google Shape;607;p33"/>
            <p:cNvSpPr/>
            <p:nvPr/>
          </p:nvSpPr>
          <p:spPr>
            <a:xfrm>
              <a:off x="3208162" y="572531"/>
              <a:ext cx="2239996" cy="333199"/>
            </a:xfrm>
            <a:custGeom>
              <a:avLst/>
              <a:gdLst/>
              <a:ahLst/>
              <a:cxnLst/>
              <a:rect l="l" t="t" r="r" b="b"/>
              <a:pathLst>
                <a:path w="2239996" h="333199" extrusionOk="0">
                  <a:moveTo>
                    <a:pt x="0" y="0"/>
                  </a:moveTo>
                  <a:lnTo>
                    <a:pt x="2239996" y="0"/>
                  </a:lnTo>
                  <a:lnTo>
                    <a:pt x="2239996" y="333199"/>
                  </a:lnTo>
                  <a:lnTo>
                    <a:pt x="0" y="333199"/>
                  </a:lnTo>
                  <a:lnTo>
                    <a:pt x="0" y="0"/>
                  </a:lnTo>
                  <a:close/>
                </a:path>
              </a:pathLst>
            </a:custGeom>
            <a:blipFill rotWithShape="1">
              <a:blip r:embed="rId3">
                <a:alphaModFix/>
              </a:blip>
              <a:stretch>
                <a:fillRect/>
              </a:stretch>
            </a:blipFill>
            <a:ln>
              <a:noFill/>
            </a:ln>
          </p:spPr>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15"/>
        <p:cNvGrpSpPr/>
        <p:nvPr/>
      </p:nvGrpSpPr>
      <p:grpSpPr>
        <a:xfrm>
          <a:off x="0" y="0"/>
          <a:ext cx="0" cy="0"/>
          <a:chOff x="0" y="0"/>
          <a:chExt cx="0" cy="0"/>
        </a:xfrm>
      </p:grpSpPr>
      <p:grpSp>
        <p:nvGrpSpPr>
          <p:cNvPr id="616" name="Google Shape;616;p34"/>
          <p:cNvGrpSpPr/>
          <p:nvPr/>
        </p:nvGrpSpPr>
        <p:grpSpPr>
          <a:xfrm>
            <a:off x="5897880" y="2221254"/>
            <a:ext cx="6492240" cy="640154"/>
            <a:chOff x="0" y="0"/>
            <a:chExt cx="8656320" cy="853539"/>
          </a:xfrm>
        </p:grpSpPr>
        <p:cxnSp>
          <p:nvCxnSpPr>
            <p:cNvPr id="617" name="Google Shape;617;p34"/>
            <p:cNvCxnSpPr/>
            <p:nvPr/>
          </p:nvCxnSpPr>
          <p:spPr>
            <a:xfrm>
              <a:off x="0" y="853539"/>
              <a:ext cx="8656320" cy="0"/>
            </a:xfrm>
            <a:prstGeom prst="straightConnector1">
              <a:avLst/>
            </a:prstGeom>
            <a:noFill/>
            <a:ln w="101600" cap="flat" cmpd="sng">
              <a:solidFill>
                <a:srgbClr val="0F4662"/>
              </a:solidFill>
              <a:prstDash val="solid"/>
              <a:round/>
              <a:headEnd type="none" w="sm" len="sm"/>
              <a:tailEnd type="none" w="sm" len="sm"/>
            </a:ln>
          </p:spPr>
        </p:cxnSp>
        <p:sp>
          <p:nvSpPr>
            <p:cNvPr id="618" name="Google Shape;618;p34"/>
            <p:cNvSpPr/>
            <p:nvPr/>
          </p:nvSpPr>
          <p:spPr>
            <a:xfrm>
              <a:off x="3208162" y="0"/>
              <a:ext cx="2239996" cy="333199"/>
            </a:xfrm>
            <a:custGeom>
              <a:avLst/>
              <a:gdLst/>
              <a:ahLst/>
              <a:cxnLst/>
              <a:rect l="l" t="t" r="r" b="b"/>
              <a:pathLst>
                <a:path w="2239996" h="333199" extrusionOk="0">
                  <a:moveTo>
                    <a:pt x="0" y="0"/>
                  </a:moveTo>
                  <a:lnTo>
                    <a:pt x="2239996" y="0"/>
                  </a:lnTo>
                  <a:lnTo>
                    <a:pt x="2239996" y="333199"/>
                  </a:lnTo>
                  <a:lnTo>
                    <a:pt x="0" y="333199"/>
                  </a:lnTo>
                  <a:lnTo>
                    <a:pt x="0" y="0"/>
                  </a:lnTo>
                  <a:close/>
                </a:path>
              </a:pathLst>
            </a:custGeom>
            <a:blipFill rotWithShape="1">
              <a:blip r:embed="rId3">
                <a:alphaModFix/>
              </a:blip>
              <a:stretch>
                <a:fillRect/>
              </a:stretch>
            </a:blipFill>
            <a:ln>
              <a:noFill/>
            </a:ln>
          </p:spPr>
        </p:sp>
      </p:grpSp>
      <p:grpSp>
        <p:nvGrpSpPr>
          <p:cNvPr id="619" name="Google Shape;619;p34"/>
          <p:cNvGrpSpPr/>
          <p:nvPr/>
        </p:nvGrpSpPr>
        <p:grpSpPr>
          <a:xfrm>
            <a:off x="5897880" y="8514693"/>
            <a:ext cx="6492240" cy="641198"/>
            <a:chOff x="0" y="50800"/>
            <a:chExt cx="8656320" cy="854930"/>
          </a:xfrm>
        </p:grpSpPr>
        <p:cxnSp>
          <p:nvCxnSpPr>
            <p:cNvPr id="620" name="Google Shape;620;p34"/>
            <p:cNvCxnSpPr/>
            <p:nvPr/>
          </p:nvCxnSpPr>
          <p:spPr>
            <a:xfrm>
              <a:off x="0" y="50800"/>
              <a:ext cx="8656320" cy="0"/>
            </a:xfrm>
            <a:prstGeom prst="straightConnector1">
              <a:avLst/>
            </a:prstGeom>
            <a:noFill/>
            <a:ln w="101600" cap="flat" cmpd="sng">
              <a:solidFill>
                <a:srgbClr val="0F4662"/>
              </a:solidFill>
              <a:prstDash val="solid"/>
              <a:round/>
              <a:headEnd type="none" w="sm" len="sm"/>
              <a:tailEnd type="none" w="sm" len="sm"/>
            </a:ln>
          </p:spPr>
        </p:cxnSp>
        <p:sp>
          <p:nvSpPr>
            <p:cNvPr id="621" name="Google Shape;621;p34"/>
            <p:cNvSpPr/>
            <p:nvPr/>
          </p:nvSpPr>
          <p:spPr>
            <a:xfrm>
              <a:off x="3208162" y="572531"/>
              <a:ext cx="2239996" cy="333199"/>
            </a:xfrm>
            <a:custGeom>
              <a:avLst/>
              <a:gdLst/>
              <a:ahLst/>
              <a:cxnLst/>
              <a:rect l="l" t="t" r="r" b="b"/>
              <a:pathLst>
                <a:path w="2239996" h="333199" extrusionOk="0">
                  <a:moveTo>
                    <a:pt x="0" y="0"/>
                  </a:moveTo>
                  <a:lnTo>
                    <a:pt x="2239996" y="0"/>
                  </a:lnTo>
                  <a:lnTo>
                    <a:pt x="2239996" y="333199"/>
                  </a:lnTo>
                  <a:lnTo>
                    <a:pt x="0" y="333199"/>
                  </a:lnTo>
                  <a:lnTo>
                    <a:pt x="0" y="0"/>
                  </a:lnTo>
                  <a:close/>
                </a:path>
              </a:pathLst>
            </a:custGeom>
            <a:blipFill rotWithShape="1">
              <a:blip r:embed="rId3">
                <a:alphaModFix/>
              </a:blip>
              <a:stretch>
                <a:fillRect/>
              </a:stretch>
            </a:blipFill>
            <a:ln>
              <a:noFill/>
            </a:ln>
          </p:spPr>
        </p:sp>
      </p:grpSp>
      <p:sp>
        <p:nvSpPr>
          <p:cNvPr id="622" name="Google Shape;622;p34"/>
          <p:cNvSpPr/>
          <p:nvPr/>
        </p:nvSpPr>
        <p:spPr>
          <a:xfrm>
            <a:off x="6417325" y="3432908"/>
            <a:ext cx="5453349" cy="4114800"/>
          </a:xfrm>
          <a:custGeom>
            <a:avLst/>
            <a:gdLst/>
            <a:ahLst/>
            <a:cxnLst/>
            <a:rect l="l" t="t" r="r" b="b"/>
            <a:pathLst>
              <a:path w="5453349" h="4114800" extrusionOk="0">
                <a:moveTo>
                  <a:pt x="0" y="0"/>
                </a:moveTo>
                <a:lnTo>
                  <a:pt x="5453350" y="0"/>
                </a:lnTo>
                <a:lnTo>
                  <a:pt x="5453350" y="4114800"/>
                </a:lnTo>
                <a:lnTo>
                  <a:pt x="0" y="4114800"/>
                </a:lnTo>
                <a:lnTo>
                  <a:pt x="0" y="0"/>
                </a:lnTo>
                <a:close/>
              </a:path>
            </a:pathLst>
          </a:custGeom>
          <a:blipFill rotWithShape="1">
            <a:blip r:embed="rId4">
              <a:alphaModFix/>
            </a:blip>
            <a:stretch>
              <a:fillRect/>
            </a:stretch>
          </a:blipFill>
          <a:ln>
            <a:noFill/>
          </a:ln>
        </p:spPr>
      </p:sp>
      <p:sp>
        <p:nvSpPr>
          <p:cNvPr id="623" name="Google Shape;623;p34"/>
          <p:cNvSpPr txBox="1"/>
          <p:nvPr/>
        </p:nvSpPr>
        <p:spPr>
          <a:xfrm>
            <a:off x="332498" y="557164"/>
            <a:ext cx="17623004"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Exercise: Effective Client-Centered Counseling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31"/>
        <p:cNvGrpSpPr/>
        <p:nvPr/>
      </p:nvGrpSpPr>
      <p:grpSpPr>
        <a:xfrm>
          <a:off x="0" y="0"/>
          <a:ext cx="0" cy="0"/>
          <a:chOff x="0" y="0"/>
          <a:chExt cx="0" cy="0"/>
        </a:xfrm>
      </p:grpSpPr>
      <p:sp>
        <p:nvSpPr>
          <p:cNvPr id="632" name="Google Shape;632;p35"/>
          <p:cNvSpPr txBox="1"/>
          <p:nvPr/>
        </p:nvSpPr>
        <p:spPr>
          <a:xfrm>
            <a:off x="1755931" y="3008213"/>
            <a:ext cx="14776138" cy="5057776"/>
          </a:xfrm>
          <a:prstGeom prst="rect">
            <a:avLst/>
          </a:prstGeom>
          <a:noFill/>
          <a:ln>
            <a:noFill/>
          </a:ln>
        </p:spPr>
        <p:txBody>
          <a:bodyPr spcFirstLastPara="1" wrap="square" lIns="0" tIns="0" rIns="0" bIns="0" anchor="t" anchorCtr="0">
            <a:spAutoFit/>
          </a:bodyPr>
          <a:lstStyle/>
          <a:p>
            <a:pPr marL="0" marR="0" lvl="0" indent="0" algn="l" rtl="0">
              <a:lnSpc>
                <a:spcPct val="170023"/>
              </a:lnSpc>
              <a:spcBef>
                <a:spcPts val="0"/>
              </a:spcBef>
              <a:spcAft>
                <a:spcPts val="0"/>
              </a:spcAft>
              <a:buNone/>
            </a:pPr>
            <a:r>
              <a:rPr lang="en-US" sz="2999" b="0" i="0" u="none" strike="noStrike" cap="none" dirty="0">
                <a:solidFill>
                  <a:srgbClr val="0F4662"/>
                </a:solidFill>
                <a:latin typeface="Quicksand"/>
                <a:ea typeface="Quicksand"/>
                <a:cs typeface="Quicksand"/>
                <a:sym typeface="Quicksand"/>
              </a:rPr>
              <a:t>These videos model patient-centered, compassionate, non-directive counseling, and demonstrate reproductive health care as a part of the continuity of care family physicians provide their patients.</a:t>
            </a:r>
            <a:endParaRPr dirty="0"/>
          </a:p>
          <a:p>
            <a:pPr marL="0" marR="0" lvl="0" indent="0" algn="l" rtl="0">
              <a:lnSpc>
                <a:spcPct val="170023"/>
              </a:lnSpc>
              <a:spcBef>
                <a:spcPts val="0"/>
              </a:spcBef>
              <a:spcAft>
                <a:spcPts val="0"/>
              </a:spcAft>
              <a:buNone/>
            </a:pPr>
            <a:endParaRPr sz="2999" b="0" i="0" u="none" strike="noStrike" cap="none" dirty="0">
              <a:solidFill>
                <a:srgbClr val="0F4662"/>
              </a:solidFill>
              <a:latin typeface="Quicksand"/>
              <a:ea typeface="Quicksand"/>
              <a:cs typeface="Quicksand"/>
              <a:sym typeface="Quicksand"/>
            </a:endParaRPr>
          </a:p>
          <a:p>
            <a:pPr marL="0" marR="0" lvl="0" indent="0" algn="l" rtl="0">
              <a:lnSpc>
                <a:spcPct val="170023"/>
              </a:lnSpc>
              <a:spcBef>
                <a:spcPts val="0"/>
              </a:spcBef>
              <a:spcAft>
                <a:spcPts val="0"/>
              </a:spcAft>
              <a:buNone/>
            </a:pPr>
            <a:r>
              <a:rPr lang="en-US" sz="2999" b="0" i="0" u="none" strike="noStrike" cap="none" dirty="0">
                <a:solidFill>
                  <a:srgbClr val="0F4662"/>
                </a:solidFill>
                <a:latin typeface="Quicksand"/>
                <a:ea typeface="Quicksand"/>
                <a:cs typeface="Quicksand"/>
                <a:sym typeface="Quicksand"/>
              </a:rPr>
              <a:t>Each video has an accompanying set of discussion questions designed to deepen learners’ knowledge and skills about patient-centered pregnancy options counseling. They can be used for one-on-one or group didactic sessions, or in small-group discussion exercises.</a:t>
            </a:r>
            <a:endParaRPr dirty="0"/>
          </a:p>
        </p:txBody>
      </p:sp>
      <p:grpSp>
        <p:nvGrpSpPr>
          <p:cNvPr id="633" name="Google Shape;633;p35"/>
          <p:cNvGrpSpPr/>
          <p:nvPr/>
        </p:nvGrpSpPr>
        <p:grpSpPr>
          <a:xfrm>
            <a:off x="5897880" y="2221254"/>
            <a:ext cx="6492240" cy="640154"/>
            <a:chOff x="0" y="0"/>
            <a:chExt cx="8656320" cy="853539"/>
          </a:xfrm>
        </p:grpSpPr>
        <p:cxnSp>
          <p:nvCxnSpPr>
            <p:cNvPr id="634" name="Google Shape;634;p35"/>
            <p:cNvCxnSpPr/>
            <p:nvPr/>
          </p:nvCxnSpPr>
          <p:spPr>
            <a:xfrm>
              <a:off x="0" y="853539"/>
              <a:ext cx="8656320" cy="0"/>
            </a:xfrm>
            <a:prstGeom prst="straightConnector1">
              <a:avLst/>
            </a:prstGeom>
            <a:noFill/>
            <a:ln w="101600" cap="flat" cmpd="sng">
              <a:solidFill>
                <a:srgbClr val="0F4662"/>
              </a:solidFill>
              <a:prstDash val="solid"/>
              <a:round/>
              <a:headEnd type="none" w="sm" len="sm"/>
              <a:tailEnd type="none" w="sm" len="sm"/>
            </a:ln>
          </p:spPr>
        </p:cxnSp>
        <p:sp>
          <p:nvSpPr>
            <p:cNvPr id="635" name="Google Shape;635;p35"/>
            <p:cNvSpPr/>
            <p:nvPr/>
          </p:nvSpPr>
          <p:spPr>
            <a:xfrm>
              <a:off x="3208162" y="0"/>
              <a:ext cx="2239996" cy="333199"/>
            </a:xfrm>
            <a:custGeom>
              <a:avLst/>
              <a:gdLst/>
              <a:ahLst/>
              <a:cxnLst/>
              <a:rect l="l" t="t" r="r" b="b"/>
              <a:pathLst>
                <a:path w="2239996" h="333199" extrusionOk="0">
                  <a:moveTo>
                    <a:pt x="0" y="0"/>
                  </a:moveTo>
                  <a:lnTo>
                    <a:pt x="2239996" y="0"/>
                  </a:lnTo>
                  <a:lnTo>
                    <a:pt x="2239996" y="333199"/>
                  </a:lnTo>
                  <a:lnTo>
                    <a:pt x="0" y="333199"/>
                  </a:lnTo>
                  <a:lnTo>
                    <a:pt x="0" y="0"/>
                  </a:lnTo>
                  <a:close/>
                </a:path>
              </a:pathLst>
            </a:custGeom>
            <a:blipFill rotWithShape="1">
              <a:blip r:embed="rId3">
                <a:alphaModFix/>
              </a:blip>
              <a:stretch>
                <a:fillRect/>
              </a:stretch>
            </a:blipFill>
            <a:ln>
              <a:noFill/>
            </a:ln>
          </p:spPr>
        </p:sp>
      </p:grpSp>
      <p:grpSp>
        <p:nvGrpSpPr>
          <p:cNvPr id="636" name="Google Shape;636;p35"/>
          <p:cNvGrpSpPr/>
          <p:nvPr/>
        </p:nvGrpSpPr>
        <p:grpSpPr>
          <a:xfrm>
            <a:off x="5897880" y="9378519"/>
            <a:ext cx="6492240" cy="641198"/>
            <a:chOff x="0" y="50800"/>
            <a:chExt cx="8656320" cy="854930"/>
          </a:xfrm>
        </p:grpSpPr>
        <p:cxnSp>
          <p:nvCxnSpPr>
            <p:cNvPr id="637" name="Google Shape;637;p35"/>
            <p:cNvCxnSpPr/>
            <p:nvPr/>
          </p:nvCxnSpPr>
          <p:spPr>
            <a:xfrm>
              <a:off x="0" y="50800"/>
              <a:ext cx="8656320" cy="0"/>
            </a:xfrm>
            <a:prstGeom prst="straightConnector1">
              <a:avLst/>
            </a:prstGeom>
            <a:noFill/>
            <a:ln w="101600" cap="flat" cmpd="sng">
              <a:solidFill>
                <a:srgbClr val="0F4662"/>
              </a:solidFill>
              <a:prstDash val="solid"/>
              <a:round/>
              <a:headEnd type="none" w="sm" len="sm"/>
              <a:tailEnd type="none" w="sm" len="sm"/>
            </a:ln>
          </p:spPr>
        </p:cxnSp>
        <p:sp>
          <p:nvSpPr>
            <p:cNvPr id="638" name="Google Shape;638;p35"/>
            <p:cNvSpPr/>
            <p:nvPr/>
          </p:nvSpPr>
          <p:spPr>
            <a:xfrm>
              <a:off x="3208162" y="572531"/>
              <a:ext cx="2239996" cy="333199"/>
            </a:xfrm>
            <a:custGeom>
              <a:avLst/>
              <a:gdLst/>
              <a:ahLst/>
              <a:cxnLst/>
              <a:rect l="l" t="t" r="r" b="b"/>
              <a:pathLst>
                <a:path w="2239996" h="333199" extrusionOk="0">
                  <a:moveTo>
                    <a:pt x="0" y="0"/>
                  </a:moveTo>
                  <a:lnTo>
                    <a:pt x="2239996" y="0"/>
                  </a:lnTo>
                  <a:lnTo>
                    <a:pt x="2239996" y="333199"/>
                  </a:lnTo>
                  <a:lnTo>
                    <a:pt x="0" y="333199"/>
                  </a:lnTo>
                  <a:lnTo>
                    <a:pt x="0" y="0"/>
                  </a:lnTo>
                  <a:close/>
                </a:path>
              </a:pathLst>
            </a:custGeom>
            <a:blipFill rotWithShape="1">
              <a:blip r:embed="rId3">
                <a:alphaModFix/>
              </a:blip>
              <a:stretch>
                <a:fillRect/>
              </a:stretch>
            </a:blipFill>
            <a:ln>
              <a:noFill/>
            </a:ln>
          </p:spPr>
        </p:sp>
      </p:grpSp>
      <p:grpSp>
        <p:nvGrpSpPr>
          <p:cNvPr id="639" name="Google Shape;639;p35"/>
          <p:cNvGrpSpPr/>
          <p:nvPr/>
        </p:nvGrpSpPr>
        <p:grpSpPr>
          <a:xfrm>
            <a:off x="15060657" y="8388139"/>
            <a:ext cx="2942823" cy="1631578"/>
            <a:chOff x="0" y="-144992"/>
            <a:chExt cx="3923764" cy="2175437"/>
          </a:xfrm>
        </p:grpSpPr>
        <p:grpSp>
          <p:nvGrpSpPr>
            <p:cNvPr id="640" name="Google Shape;640;p35"/>
            <p:cNvGrpSpPr/>
            <p:nvPr/>
          </p:nvGrpSpPr>
          <p:grpSpPr>
            <a:xfrm>
              <a:off x="0" y="-144992"/>
              <a:ext cx="3923764" cy="2126006"/>
              <a:chOff x="0" y="-47625"/>
              <a:chExt cx="961151" cy="520779"/>
            </a:xfrm>
          </p:grpSpPr>
          <p:sp>
            <p:nvSpPr>
              <p:cNvPr id="641" name="Google Shape;641;p35"/>
              <p:cNvSpPr/>
              <p:nvPr/>
            </p:nvSpPr>
            <p:spPr>
              <a:xfrm>
                <a:off x="0" y="0"/>
                <a:ext cx="961151" cy="473154"/>
              </a:xfrm>
              <a:custGeom>
                <a:avLst/>
                <a:gdLst/>
                <a:ahLst/>
                <a:cxnLst/>
                <a:rect l="l" t="t" r="r" b="b"/>
                <a:pathLst>
                  <a:path w="961151" h="473154" extrusionOk="0">
                    <a:moveTo>
                      <a:pt x="86979" y="0"/>
                    </a:moveTo>
                    <a:lnTo>
                      <a:pt x="874172" y="0"/>
                    </a:lnTo>
                    <a:cubicBezTo>
                      <a:pt x="897240" y="0"/>
                      <a:pt x="919364" y="9164"/>
                      <a:pt x="935676" y="25476"/>
                    </a:cubicBezTo>
                    <a:cubicBezTo>
                      <a:pt x="951987" y="41787"/>
                      <a:pt x="961151" y="63911"/>
                      <a:pt x="961151" y="86979"/>
                    </a:cubicBezTo>
                    <a:lnTo>
                      <a:pt x="961151" y="386175"/>
                    </a:lnTo>
                    <a:cubicBezTo>
                      <a:pt x="961151" y="409243"/>
                      <a:pt x="951987" y="431367"/>
                      <a:pt x="935676" y="447678"/>
                    </a:cubicBezTo>
                    <a:cubicBezTo>
                      <a:pt x="919364" y="463990"/>
                      <a:pt x="897240" y="473154"/>
                      <a:pt x="874172" y="473154"/>
                    </a:cubicBezTo>
                    <a:lnTo>
                      <a:pt x="86979" y="473154"/>
                    </a:lnTo>
                    <a:cubicBezTo>
                      <a:pt x="63911" y="473154"/>
                      <a:pt x="41787" y="463990"/>
                      <a:pt x="25476" y="447678"/>
                    </a:cubicBezTo>
                    <a:cubicBezTo>
                      <a:pt x="9164" y="431367"/>
                      <a:pt x="0" y="409243"/>
                      <a:pt x="0" y="386175"/>
                    </a:cubicBezTo>
                    <a:lnTo>
                      <a:pt x="0" y="86979"/>
                    </a:lnTo>
                    <a:cubicBezTo>
                      <a:pt x="0" y="63911"/>
                      <a:pt x="9164" y="41787"/>
                      <a:pt x="25476" y="25476"/>
                    </a:cubicBezTo>
                    <a:cubicBezTo>
                      <a:pt x="41787" y="9164"/>
                      <a:pt x="63911" y="0"/>
                      <a:pt x="86979" y="0"/>
                    </a:cubicBezTo>
                    <a:close/>
                  </a:path>
                </a:pathLst>
              </a:custGeom>
              <a:solidFill>
                <a:srgbClr val="068AC0"/>
              </a:solidFill>
              <a:ln w="28575" cap="rnd" cmpd="sng">
                <a:solidFill>
                  <a:srgbClr val="FED7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txBox="1"/>
              <p:nvPr/>
            </p:nvSpPr>
            <p:spPr>
              <a:xfrm>
                <a:off x="0" y="-47625"/>
                <a:ext cx="961151" cy="520779"/>
              </a:xfrm>
              <a:prstGeom prst="rect">
                <a:avLst/>
              </a:prstGeom>
              <a:noFill/>
              <a:ln>
                <a:noFill/>
              </a:ln>
            </p:spPr>
            <p:txBody>
              <a:bodyPr spcFirstLastPara="1" wrap="square" lIns="50800" tIns="50800" rIns="50800" bIns="50800" anchor="ctr" anchorCtr="0">
                <a:noAutofit/>
              </a:bodyPr>
              <a:lstStyle/>
              <a:p>
                <a:pPr marL="0" marR="0" lvl="0" indent="0" algn="ctr" rtl="0">
                  <a:lnSpc>
                    <a:spcPct val="205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43" name="Google Shape;643;p35"/>
            <p:cNvSpPr/>
            <p:nvPr/>
          </p:nvSpPr>
          <p:spPr>
            <a:xfrm>
              <a:off x="144901" y="0"/>
              <a:ext cx="3609680" cy="2030445"/>
            </a:xfrm>
            <a:custGeom>
              <a:avLst/>
              <a:gdLst/>
              <a:ahLst/>
              <a:cxnLst/>
              <a:rect l="l" t="t" r="r" b="b"/>
              <a:pathLst>
                <a:path w="3609680" h="2030445" extrusionOk="0">
                  <a:moveTo>
                    <a:pt x="0" y="0"/>
                  </a:moveTo>
                  <a:lnTo>
                    <a:pt x="3609679" y="0"/>
                  </a:lnTo>
                  <a:lnTo>
                    <a:pt x="3609679" y="2030445"/>
                  </a:lnTo>
                  <a:lnTo>
                    <a:pt x="0" y="2030445"/>
                  </a:lnTo>
                  <a:lnTo>
                    <a:pt x="0" y="0"/>
                  </a:lnTo>
                  <a:close/>
                </a:path>
              </a:pathLst>
            </a:custGeom>
            <a:blipFill rotWithShape="1">
              <a:blip r:embed="rId4">
                <a:alphaModFix/>
              </a:blip>
              <a:stretch>
                <a:fillRect/>
              </a:stretch>
            </a:blipFill>
            <a:ln>
              <a:noFill/>
            </a:ln>
          </p:spPr>
        </p:sp>
      </p:grpSp>
      <p:sp>
        <p:nvSpPr>
          <p:cNvPr id="644" name="Google Shape;644;p35"/>
          <p:cNvSpPr txBox="1"/>
          <p:nvPr/>
        </p:nvSpPr>
        <p:spPr>
          <a:xfrm>
            <a:off x="3971523" y="557164"/>
            <a:ext cx="10344954"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Options Counseling Videos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2"/>
        <p:cNvGrpSpPr/>
        <p:nvPr/>
      </p:nvGrpSpPr>
      <p:grpSpPr>
        <a:xfrm>
          <a:off x="0" y="0"/>
          <a:ext cx="0" cy="0"/>
          <a:chOff x="0" y="0"/>
          <a:chExt cx="0" cy="0"/>
        </a:xfrm>
      </p:grpSpPr>
      <p:sp>
        <p:nvSpPr>
          <p:cNvPr id="653" name="Google Shape;653;p36"/>
          <p:cNvSpPr/>
          <p:nvPr/>
        </p:nvSpPr>
        <p:spPr>
          <a:xfrm>
            <a:off x="501456" y="1684924"/>
            <a:ext cx="6266210" cy="1149551"/>
          </a:xfrm>
          <a:custGeom>
            <a:avLst/>
            <a:gdLst/>
            <a:ahLst/>
            <a:cxnLst/>
            <a:rect l="l" t="t" r="r" b="b"/>
            <a:pathLst>
              <a:path w="6266210" h="1149551" extrusionOk="0">
                <a:moveTo>
                  <a:pt x="0" y="0"/>
                </a:moveTo>
                <a:lnTo>
                  <a:pt x="6266210" y="0"/>
                </a:lnTo>
                <a:lnTo>
                  <a:pt x="6266210" y="1149551"/>
                </a:lnTo>
                <a:lnTo>
                  <a:pt x="0" y="1149551"/>
                </a:lnTo>
                <a:lnTo>
                  <a:pt x="0" y="0"/>
                </a:lnTo>
                <a:close/>
              </a:path>
            </a:pathLst>
          </a:custGeom>
          <a:blipFill rotWithShape="1">
            <a:blip r:embed="rId3">
              <a:alphaModFix/>
            </a:blip>
            <a:stretch>
              <a:fillRect t="-32543" r="-101519"/>
            </a:stretch>
          </a:blipFill>
          <a:ln>
            <a:noFill/>
          </a:ln>
        </p:spPr>
      </p:sp>
      <p:sp>
        <p:nvSpPr>
          <p:cNvPr id="654" name="Google Shape;654;p36"/>
          <p:cNvSpPr/>
          <p:nvPr/>
        </p:nvSpPr>
        <p:spPr>
          <a:xfrm>
            <a:off x="13206799" y="325976"/>
            <a:ext cx="4910750" cy="6356958"/>
          </a:xfrm>
          <a:custGeom>
            <a:avLst/>
            <a:gdLst/>
            <a:ahLst/>
            <a:cxnLst/>
            <a:rect l="l" t="t" r="r" b="b"/>
            <a:pathLst>
              <a:path w="4910750" h="6356958" extrusionOk="0">
                <a:moveTo>
                  <a:pt x="0" y="0"/>
                </a:moveTo>
                <a:lnTo>
                  <a:pt x="4910751" y="0"/>
                </a:lnTo>
                <a:lnTo>
                  <a:pt x="4910751" y="6356958"/>
                </a:lnTo>
                <a:lnTo>
                  <a:pt x="0" y="6356958"/>
                </a:lnTo>
                <a:lnTo>
                  <a:pt x="0" y="0"/>
                </a:lnTo>
                <a:close/>
              </a:path>
            </a:pathLst>
          </a:custGeom>
          <a:blipFill rotWithShape="1">
            <a:blip r:embed="rId4">
              <a:alphaModFix/>
            </a:blip>
            <a:stretch>
              <a:fillRect/>
            </a:stretch>
          </a:blipFill>
          <a:ln>
            <a:noFill/>
          </a:ln>
        </p:spPr>
      </p:sp>
      <p:sp>
        <p:nvSpPr>
          <p:cNvPr id="655" name="Google Shape;655;p36"/>
          <p:cNvSpPr/>
          <p:nvPr/>
        </p:nvSpPr>
        <p:spPr>
          <a:xfrm>
            <a:off x="8037741" y="3463007"/>
            <a:ext cx="4975663" cy="6439855"/>
          </a:xfrm>
          <a:custGeom>
            <a:avLst/>
            <a:gdLst/>
            <a:ahLst/>
            <a:cxnLst/>
            <a:rect l="l" t="t" r="r" b="b"/>
            <a:pathLst>
              <a:path w="4975663" h="6439855" extrusionOk="0">
                <a:moveTo>
                  <a:pt x="0" y="0"/>
                </a:moveTo>
                <a:lnTo>
                  <a:pt x="4975662" y="0"/>
                </a:lnTo>
                <a:lnTo>
                  <a:pt x="4975662" y="6439855"/>
                </a:lnTo>
                <a:lnTo>
                  <a:pt x="0" y="6439855"/>
                </a:lnTo>
                <a:lnTo>
                  <a:pt x="0" y="0"/>
                </a:lnTo>
                <a:close/>
              </a:path>
            </a:pathLst>
          </a:custGeom>
          <a:blipFill rotWithShape="1">
            <a:blip r:embed="rId5">
              <a:alphaModFix/>
            </a:blip>
            <a:stretch>
              <a:fillRect/>
            </a:stretch>
          </a:blipFill>
          <a:ln>
            <a:noFill/>
          </a:ln>
        </p:spPr>
      </p:sp>
      <p:sp>
        <p:nvSpPr>
          <p:cNvPr id="656" name="Google Shape;656;p36"/>
          <p:cNvSpPr/>
          <p:nvPr/>
        </p:nvSpPr>
        <p:spPr>
          <a:xfrm>
            <a:off x="501456" y="4786249"/>
            <a:ext cx="6266210" cy="5255784"/>
          </a:xfrm>
          <a:custGeom>
            <a:avLst/>
            <a:gdLst/>
            <a:ahLst/>
            <a:cxnLst/>
            <a:rect l="l" t="t" r="r" b="b"/>
            <a:pathLst>
              <a:path w="6266210" h="5255784" extrusionOk="0">
                <a:moveTo>
                  <a:pt x="0" y="0"/>
                </a:moveTo>
                <a:lnTo>
                  <a:pt x="6266210" y="0"/>
                </a:lnTo>
                <a:lnTo>
                  <a:pt x="6266210" y="5255784"/>
                </a:lnTo>
                <a:lnTo>
                  <a:pt x="0" y="5255784"/>
                </a:lnTo>
                <a:lnTo>
                  <a:pt x="0" y="0"/>
                </a:lnTo>
                <a:close/>
              </a:path>
            </a:pathLst>
          </a:custGeom>
          <a:blipFill rotWithShape="1">
            <a:blip r:embed="rId6">
              <a:alphaModFix/>
            </a:blip>
            <a:stretch>
              <a:fillRect/>
            </a:stretch>
          </a:blipFill>
          <a:ln>
            <a:noFill/>
          </a:ln>
        </p:spPr>
      </p:sp>
      <p:sp>
        <p:nvSpPr>
          <p:cNvPr id="657" name="Google Shape;657;p36"/>
          <p:cNvSpPr txBox="1"/>
          <p:nvPr/>
        </p:nvSpPr>
        <p:spPr>
          <a:xfrm>
            <a:off x="6931286" y="202151"/>
            <a:ext cx="4425428" cy="112776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0" i="0" u="none" strike="noStrike" cap="none">
                <a:solidFill>
                  <a:srgbClr val="3B5A6F"/>
                </a:solidFill>
                <a:latin typeface="Nunito"/>
                <a:ea typeface="Nunito"/>
                <a:cs typeface="Nunito"/>
                <a:sym typeface="Nunito"/>
              </a:rPr>
              <a:t>Resources</a:t>
            </a:r>
            <a:endParaRPr/>
          </a:p>
        </p:txBody>
      </p:sp>
      <p:sp>
        <p:nvSpPr>
          <p:cNvPr id="658" name="Google Shape;658;p36"/>
          <p:cNvSpPr/>
          <p:nvPr/>
        </p:nvSpPr>
        <p:spPr>
          <a:xfrm>
            <a:off x="2868213" y="4038499"/>
            <a:ext cx="1745719" cy="747750"/>
          </a:xfrm>
          <a:custGeom>
            <a:avLst/>
            <a:gdLst/>
            <a:ahLst/>
            <a:cxnLst/>
            <a:rect l="l" t="t" r="r" b="b"/>
            <a:pathLst>
              <a:path w="1745719" h="747750" extrusionOk="0">
                <a:moveTo>
                  <a:pt x="0" y="0"/>
                </a:moveTo>
                <a:lnTo>
                  <a:pt x="1745720" y="0"/>
                </a:lnTo>
                <a:lnTo>
                  <a:pt x="1745720" y="747750"/>
                </a:lnTo>
                <a:lnTo>
                  <a:pt x="0" y="747750"/>
                </a:lnTo>
                <a:lnTo>
                  <a:pt x="0" y="0"/>
                </a:lnTo>
                <a:close/>
              </a:path>
            </a:pathLst>
          </a:custGeom>
          <a:blipFill rotWithShape="1">
            <a:blip r:embed="rId7">
              <a:alphaModFix/>
            </a:blip>
            <a:stretch>
              <a:fillRect/>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62"/>
        <p:cNvGrpSpPr/>
        <p:nvPr/>
      </p:nvGrpSpPr>
      <p:grpSpPr>
        <a:xfrm>
          <a:off x="0" y="0"/>
          <a:ext cx="0" cy="0"/>
          <a:chOff x="0" y="0"/>
          <a:chExt cx="0" cy="0"/>
        </a:xfrm>
      </p:grpSpPr>
      <p:sp>
        <p:nvSpPr>
          <p:cNvPr id="663" name="Google Shape;663;p37"/>
          <p:cNvSpPr/>
          <p:nvPr/>
        </p:nvSpPr>
        <p:spPr>
          <a:xfrm>
            <a:off x="12987419" y="-157081"/>
            <a:ext cx="10601163" cy="10601163"/>
          </a:xfrm>
          <a:custGeom>
            <a:avLst/>
            <a:gdLst/>
            <a:ahLst/>
            <a:cxnLst/>
            <a:rect l="l" t="t" r="r" b="b"/>
            <a:pathLst>
              <a:path w="10601163" h="10601163" extrusionOk="0">
                <a:moveTo>
                  <a:pt x="0" y="0"/>
                </a:moveTo>
                <a:lnTo>
                  <a:pt x="10601162" y="0"/>
                </a:lnTo>
                <a:lnTo>
                  <a:pt x="10601162" y="10601162"/>
                </a:lnTo>
                <a:lnTo>
                  <a:pt x="0" y="10601162"/>
                </a:lnTo>
                <a:lnTo>
                  <a:pt x="0" y="0"/>
                </a:lnTo>
                <a:close/>
              </a:path>
            </a:pathLst>
          </a:custGeom>
          <a:blipFill rotWithShape="1">
            <a:blip r:embed="rId3">
              <a:alphaModFix/>
            </a:blip>
            <a:stretch>
              <a:fillRect/>
            </a:stretch>
          </a:blipFill>
          <a:ln>
            <a:noFill/>
          </a:ln>
        </p:spPr>
      </p:sp>
      <p:sp>
        <p:nvSpPr>
          <p:cNvPr id="664" name="Google Shape;664;p37"/>
          <p:cNvSpPr/>
          <p:nvPr/>
        </p:nvSpPr>
        <p:spPr>
          <a:xfrm>
            <a:off x="-5298491" y="-157081"/>
            <a:ext cx="10601163" cy="10601163"/>
          </a:xfrm>
          <a:custGeom>
            <a:avLst/>
            <a:gdLst/>
            <a:ahLst/>
            <a:cxnLst/>
            <a:rect l="l" t="t" r="r" b="b"/>
            <a:pathLst>
              <a:path w="10601163" h="10601163" extrusionOk="0">
                <a:moveTo>
                  <a:pt x="0" y="0"/>
                </a:moveTo>
                <a:lnTo>
                  <a:pt x="10601163" y="0"/>
                </a:lnTo>
                <a:lnTo>
                  <a:pt x="10601163" y="10601162"/>
                </a:lnTo>
                <a:lnTo>
                  <a:pt x="0" y="10601162"/>
                </a:lnTo>
                <a:lnTo>
                  <a:pt x="0" y="0"/>
                </a:lnTo>
                <a:close/>
              </a:path>
            </a:pathLst>
          </a:custGeom>
          <a:blipFill rotWithShape="1">
            <a:blip r:embed="rId3">
              <a:alphaModFix/>
            </a:blip>
            <a:stretch>
              <a:fillRect/>
            </a:stretch>
          </a:blipFill>
          <a:ln>
            <a:noFill/>
          </a:ln>
        </p:spPr>
      </p:sp>
      <p:sp>
        <p:nvSpPr>
          <p:cNvPr id="665" name="Google Shape;665;p37"/>
          <p:cNvSpPr/>
          <p:nvPr/>
        </p:nvSpPr>
        <p:spPr>
          <a:xfrm>
            <a:off x="6995116" y="5534744"/>
            <a:ext cx="4297768" cy="2249165"/>
          </a:xfrm>
          <a:custGeom>
            <a:avLst/>
            <a:gdLst/>
            <a:ahLst/>
            <a:cxnLst/>
            <a:rect l="l" t="t" r="r" b="b"/>
            <a:pathLst>
              <a:path w="4297768" h="2249165" extrusionOk="0">
                <a:moveTo>
                  <a:pt x="0" y="0"/>
                </a:moveTo>
                <a:lnTo>
                  <a:pt x="4297768" y="0"/>
                </a:lnTo>
                <a:lnTo>
                  <a:pt x="4297768" y="2249165"/>
                </a:lnTo>
                <a:lnTo>
                  <a:pt x="0" y="2249165"/>
                </a:lnTo>
                <a:lnTo>
                  <a:pt x="0" y="0"/>
                </a:lnTo>
                <a:close/>
              </a:path>
            </a:pathLst>
          </a:custGeom>
          <a:blipFill rotWithShape="1">
            <a:blip r:embed="rId4">
              <a:alphaModFix/>
            </a:blip>
            <a:stretch>
              <a:fillRect/>
            </a:stretch>
          </a:blipFill>
          <a:ln>
            <a:noFill/>
          </a:ln>
        </p:spPr>
      </p:sp>
      <p:sp>
        <p:nvSpPr>
          <p:cNvPr id="666" name="Google Shape;666;p37"/>
          <p:cNvSpPr txBox="1"/>
          <p:nvPr/>
        </p:nvSpPr>
        <p:spPr>
          <a:xfrm>
            <a:off x="6060738" y="3447394"/>
            <a:ext cx="6168614" cy="169610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9905" b="0" i="0" u="none" strike="noStrike" cap="none">
                <a:solidFill>
                  <a:srgbClr val="3B5A6F"/>
                </a:solidFill>
                <a:latin typeface="Nunito"/>
                <a:ea typeface="Nunito"/>
                <a:cs typeface="Nunito"/>
                <a:sym typeface="Nunito"/>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3"/>
        <p:cNvGrpSpPr/>
        <p:nvPr/>
      </p:nvGrpSpPr>
      <p:grpSpPr>
        <a:xfrm>
          <a:off x="0" y="0"/>
          <a:ext cx="0" cy="0"/>
          <a:chOff x="0" y="0"/>
          <a:chExt cx="0" cy="0"/>
        </a:xfrm>
      </p:grpSpPr>
      <p:sp>
        <p:nvSpPr>
          <p:cNvPr id="144" name="Google Shape;144;p4"/>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145" name="Google Shape;145;p4"/>
          <p:cNvSpPr/>
          <p:nvPr/>
        </p:nvSpPr>
        <p:spPr>
          <a:xfrm>
            <a:off x="1024384" y="95297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146" name="Google Shape;146;p4"/>
          <p:cNvSpPr/>
          <p:nvPr/>
        </p:nvSpPr>
        <p:spPr>
          <a:xfrm>
            <a:off x="3625388" y="2827973"/>
            <a:ext cx="11037164" cy="5556411"/>
          </a:xfrm>
          <a:custGeom>
            <a:avLst/>
            <a:gdLst/>
            <a:ahLst/>
            <a:cxnLst/>
            <a:rect l="l" t="t" r="r" b="b"/>
            <a:pathLst>
              <a:path w="10172501" h="4895516" extrusionOk="0">
                <a:moveTo>
                  <a:pt x="0" y="0"/>
                </a:moveTo>
                <a:lnTo>
                  <a:pt x="10172500" y="0"/>
                </a:lnTo>
                <a:lnTo>
                  <a:pt x="10172500" y="4895516"/>
                </a:lnTo>
                <a:lnTo>
                  <a:pt x="0" y="4895516"/>
                </a:lnTo>
                <a:lnTo>
                  <a:pt x="0" y="0"/>
                </a:lnTo>
                <a:close/>
              </a:path>
            </a:pathLst>
          </a:custGeom>
          <a:blipFill rotWithShape="1">
            <a:blip r:embed="rId4">
              <a:alphaModFix/>
            </a:blip>
            <a:stretch>
              <a:fillRect/>
            </a:stretch>
          </a:blipFill>
          <a:ln>
            <a:noFill/>
          </a:ln>
        </p:spPr>
      </p:sp>
      <p:sp>
        <p:nvSpPr>
          <p:cNvPr id="147" name="Google Shape;147;p4"/>
          <p:cNvSpPr txBox="1"/>
          <p:nvPr/>
        </p:nvSpPr>
        <p:spPr>
          <a:xfrm>
            <a:off x="777149" y="590184"/>
            <a:ext cx="7759889"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Reproductive Justice</a:t>
            </a:r>
            <a:endParaRPr/>
          </a:p>
        </p:txBody>
      </p:sp>
      <p:sp>
        <p:nvSpPr>
          <p:cNvPr id="148" name="Google Shape;148;p4"/>
          <p:cNvSpPr txBox="1"/>
          <p:nvPr/>
        </p:nvSpPr>
        <p:spPr>
          <a:xfrm>
            <a:off x="4413725" y="3471375"/>
            <a:ext cx="9460500" cy="4269600"/>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4203" b="0" i="0" u="none" strike="noStrike" cap="none">
                <a:solidFill>
                  <a:srgbClr val="0F4662"/>
                </a:solidFill>
                <a:latin typeface="Quicksand"/>
                <a:ea typeface="Quicksand"/>
                <a:cs typeface="Quicksand"/>
                <a:sym typeface="Quicksand"/>
              </a:rPr>
              <a:t>The human right to maintain personal bodily autonomy, have children, not have children, and parent the children we have in safe and sustainable communities. - SisterSong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6"/>
        <p:cNvGrpSpPr/>
        <p:nvPr/>
      </p:nvGrpSpPr>
      <p:grpSpPr>
        <a:xfrm>
          <a:off x="0" y="0"/>
          <a:ext cx="0" cy="0"/>
          <a:chOff x="0" y="0"/>
          <a:chExt cx="0" cy="0"/>
        </a:xfrm>
      </p:grpSpPr>
      <p:sp>
        <p:nvSpPr>
          <p:cNvPr id="157" name="Google Shape;157;p5"/>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158" name="Google Shape;158;p5"/>
          <p:cNvSpPr/>
          <p:nvPr/>
        </p:nvSpPr>
        <p:spPr>
          <a:xfrm>
            <a:off x="1024384" y="95297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grpSp>
        <p:nvGrpSpPr>
          <p:cNvPr id="159" name="Google Shape;159;p5"/>
          <p:cNvGrpSpPr/>
          <p:nvPr/>
        </p:nvGrpSpPr>
        <p:grpSpPr>
          <a:xfrm>
            <a:off x="6005678" y="4735353"/>
            <a:ext cx="6276644" cy="4919320"/>
            <a:chOff x="0" y="0"/>
            <a:chExt cx="8368859" cy="6559093"/>
          </a:xfrm>
        </p:grpSpPr>
        <p:sp>
          <p:nvSpPr>
            <p:cNvPr id="160" name="Google Shape;160;p5"/>
            <p:cNvSpPr/>
            <p:nvPr/>
          </p:nvSpPr>
          <p:spPr>
            <a:xfrm>
              <a:off x="0" y="0"/>
              <a:ext cx="8368859" cy="6559093"/>
            </a:xfrm>
            <a:custGeom>
              <a:avLst/>
              <a:gdLst/>
              <a:ahLst/>
              <a:cxnLst/>
              <a:rect l="l" t="t" r="r" b="b"/>
              <a:pathLst>
                <a:path w="8368859" h="6559093" extrusionOk="0">
                  <a:moveTo>
                    <a:pt x="0" y="0"/>
                  </a:moveTo>
                  <a:lnTo>
                    <a:pt x="8368859" y="0"/>
                  </a:lnTo>
                  <a:lnTo>
                    <a:pt x="8368859" y="6559093"/>
                  </a:lnTo>
                  <a:lnTo>
                    <a:pt x="0" y="6559093"/>
                  </a:lnTo>
                  <a:lnTo>
                    <a:pt x="0" y="0"/>
                  </a:lnTo>
                  <a:close/>
                </a:path>
              </a:pathLst>
            </a:custGeom>
            <a:blipFill rotWithShape="1">
              <a:blip r:embed="rId4">
                <a:alphaModFix/>
              </a:blip>
              <a:stretch>
                <a:fillRect/>
              </a:stretch>
            </a:blipFill>
            <a:ln>
              <a:noFill/>
            </a:ln>
          </p:spPr>
        </p:sp>
        <p:grpSp>
          <p:nvGrpSpPr>
            <p:cNvPr id="161" name="Google Shape;161;p5"/>
            <p:cNvGrpSpPr/>
            <p:nvPr/>
          </p:nvGrpSpPr>
          <p:grpSpPr>
            <a:xfrm>
              <a:off x="522073" y="1735922"/>
              <a:ext cx="1307803" cy="1353780"/>
              <a:chOff x="0" y="-28575"/>
              <a:chExt cx="812800" cy="841375"/>
            </a:xfrm>
          </p:grpSpPr>
          <p:sp>
            <p:nvSpPr>
              <p:cNvPr id="162" name="Google Shape;162;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txBox="1"/>
              <p:nvPr/>
            </p:nvSpPr>
            <p:spPr>
              <a:xfrm>
                <a:off x="76200" y="-28575"/>
                <a:ext cx="660400" cy="765175"/>
              </a:xfrm>
              <a:prstGeom prst="rect">
                <a:avLst/>
              </a:prstGeom>
              <a:noFill/>
              <a:ln>
                <a:noFill/>
              </a:ln>
            </p:spPr>
            <p:txBody>
              <a:bodyPr spcFirstLastPara="1" wrap="square" lIns="56900" tIns="56900" rIns="56900" bIns="5690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4" name="Google Shape;164;p5"/>
            <p:cNvGrpSpPr/>
            <p:nvPr/>
          </p:nvGrpSpPr>
          <p:grpSpPr>
            <a:xfrm>
              <a:off x="6721375" y="286569"/>
              <a:ext cx="1284073" cy="1329216"/>
              <a:chOff x="0" y="-28575"/>
              <a:chExt cx="812800" cy="841375"/>
            </a:xfrm>
          </p:grpSpPr>
          <p:sp>
            <p:nvSpPr>
              <p:cNvPr id="165" name="Google Shape;165;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08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76200" y="-28575"/>
                <a:ext cx="660400" cy="765175"/>
              </a:xfrm>
              <a:prstGeom prst="rect">
                <a:avLst/>
              </a:prstGeom>
              <a:noFill/>
              <a:ln>
                <a:noFill/>
              </a:ln>
            </p:spPr>
            <p:txBody>
              <a:bodyPr spcFirstLastPara="1" wrap="square" lIns="56900" tIns="56900" rIns="56900" bIns="5690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p5"/>
            <p:cNvSpPr/>
            <p:nvPr/>
          </p:nvSpPr>
          <p:spPr>
            <a:xfrm>
              <a:off x="458783" y="1828053"/>
              <a:ext cx="1351057" cy="1351057"/>
            </a:xfrm>
            <a:custGeom>
              <a:avLst/>
              <a:gdLst/>
              <a:ahLst/>
              <a:cxnLst/>
              <a:rect l="l" t="t" r="r" b="b"/>
              <a:pathLst>
                <a:path w="1351057" h="1351057" extrusionOk="0">
                  <a:moveTo>
                    <a:pt x="0" y="0"/>
                  </a:moveTo>
                  <a:lnTo>
                    <a:pt x="1351057" y="0"/>
                  </a:lnTo>
                  <a:lnTo>
                    <a:pt x="1351057" y="1351057"/>
                  </a:lnTo>
                  <a:lnTo>
                    <a:pt x="0" y="1351057"/>
                  </a:lnTo>
                  <a:lnTo>
                    <a:pt x="0" y="0"/>
                  </a:lnTo>
                  <a:close/>
                </a:path>
              </a:pathLst>
            </a:custGeom>
            <a:blipFill rotWithShape="1">
              <a:blip r:embed="rId5">
                <a:alphaModFix/>
              </a:blip>
              <a:stretch>
                <a:fillRect/>
              </a:stretch>
            </a:blipFill>
            <a:ln>
              <a:noFill/>
            </a:ln>
          </p:spPr>
        </p:sp>
        <p:sp>
          <p:nvSpPr>
            <p:cNvPr id="168" name="Google Shape;168;p5"/>
            <p:cNvSpPr/>
            <p:nvPr/>
          </p:nvSpPr>
          <p:spPr>
            <a:xfrm>
              <a:off x="6454576" y="184031"/>
              <a:ext cx="1694868" cy="1644022"/>
            </a:xfrm>
            <a:custGeom>
              <a:avLst/>
              <a:gdLst/>
              <a:ahLst/>
              <a:cxnLst/>
              <a:rect l="l" t="t" r="r" b="b"/>
              <a:pathLst>
                <a:path w="1694868" h="1644022" extrusionOk="0">
                  <a:moveTo>
                    <a:pt x="0" y="0"/>
                  </a:moveTo>
                  <a:lnTo>
                    <a:pt x="1694868" y="0"/>
                  </a:lnTo>
                  <a:lnTo>
                    <a:pt x="1694868" y="1644022"/>
                  </a:lnTo>
                  <a:lnTo>
                    <a:pt x="0" y="1644022"/>
                  </a:lnTo>
                  <a:lnTo>
                    <a:pt x="0" y="0"/>
                  </a:lnTo>
                  <a:close/>
                </a:path>
              </a:pathLst>
            </a:custGeom>
            <a:blipFill rotWithShape="1">
              <a:blip r:embed="rId6">
                <a:alphaModFix/>
              </a:blip>
              <a:stretch>
                <a:fillRect/>
              </a:stretch>
            </a:blipFill>
            <a:ln>
              <a:noFill/>
            </a:ln>
          </p:spPr>
        </p:sp>
      </p:grpSp>
      <p:sp>
        <p:nvSpPr>
          <p:cNvPr id="169" name="Google Shape;169;p5"/>
          <p:cNvSpPr txBox="1"/>
          <p:nvPr/>
        </p:nvSpPr>
        <p:spPr>
          <a:xfrm>
            <a:off x="777149" y="590184"/>
            <a:ext cx="9457030"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Reproductive Autonomy</a:t>
            </a:r>
            <a:endParaRPr/>
          </a:p>
        </p:txBody>
      </p:sp>
      <p:sp>
        <p:nvSpPr>
          <p:cNvPr id="170" name="Google Shape;170;p5"/>
          <p:cNvSpPr txBox="1"/>
          <p:nvPr/>
        </p:nvSpPr>
        <p:spPr>
          <a:xfrm>
            <a:off x="2180117" y="2570371"/>
            <a:ext cx="13927767" cy="141986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100" b="0" i="0" u="none" strike="noStrike" cap="none">
                <a:solidFill>
                  <a:srgbClr val="0F4662"/>
                </a:solidFill>
                <a:latin typeface="Nunito"/>
                <a:ea typeface="Nunito"/>
                <a:cs typeface="Nunito"/>
                <a:sym typeface="Nunito"/>
              </a:rPr>
              <a:t>The power to freely make decisions and control matters regarding contraceptive use, pregnancy, and childbearing.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631401" y="-164975"/>
            <a:ext cx="3656594" cy="10452046"/>
            <a:chOff x="0" y="-47625"/>
            <a:chExt cx="840867" cy="2752784"/>
          </a:xfrm>
        </p:grpSpPr>
        <p:sp>
          <p:nvSpPr>
            <p:cNvPr id="180" name="Google Shape;180;p6"/>
            <p:cNvSpPr/>
            <p:nvPr/>
          </p:nvSpPr>
          <p:spPr>
            <a:xfrm>
              <a:off x="0" y="0"/>
              <a:ext cx="840867" cy="2705159"/>
            </a:xfrm>
            <a:custGeom>
              <a:avLst/>
              <a:gdLst/>
              <a:ahLst/>
              <a:cxnLst/>
              <a:rect l="l" t="t" r="r" b="b"/>
              <a:pathLst>
                <a:path w="840867" h="2705159" extrusionOk="0">
                  <a:moveTo>
                    <a:pt x="0" y="0"/>
                  </a:moveTo>
                  <a:lnTo>
                    <a:pt x="840867" y="0"/>
                  </a:lnTo>
                  <a:lnTo>
                    <a:pt x="840867" y="2705159"/>
                  </a:lnTo>
                  <a:lnTo>
                    <a:pt x="0" y="2705159"/>
                  </a:lnTo>
                  <a:close/>
                </a:path>
              </a:pathLst>
            </a:custGeom>
            <a:solidFill>
              <a:srgbClr val="DBE5EA"/>
            </a:solidFill>
            <a:ln>
              <a:noFill/>
            </a:ln>
          </p:spPr>
        </p:sp>
        <p:sp>
          <p:nvSpPr>
            <p:cNvPr id="181" name="Google Shape;181;p6"/>
            <p:cNvSpPr txBox="1"/>
            <p:nvPr/>
          </p:nvSpPr>
          <p:spPr>
            <a:xfrm>
              <a:off x="0" y="-47625"/>
              <a:ext cx="840867" cy="2752784"/>
            </a:xfrm>
            <a:prstGeom prst="rect">
              <a:avLst/>
            </a:prstGeom>
            <a:solidFill>
              <a:srgbClr val="DBE5EA"/>
            </a:solidFill>
            <a:ln>
              <a:noFill/>
            </a:ln>
          </p:spPr>
          <p:txBody>
            <a:bodyPr spcFirstLastPara="1" wrap="square" lIns="50800" tIns="50800" rIns="50800" bIns="50800" anchor="ctr" anchorCtr="0">
              <a:noAutofit/>
            </a:bodyPr>
            <a:lstStyle/>
            <a:p>
              <a:pPr marL="0" marR="0" lvl="0" indent="0" algn="ctr" rtl="0">
                <a:lnSpc>
                  <a:spcPct val="205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2" name="Google Shape;182;p6"/>
          <p:cNvSpPr/>
          <p:nvPr/>
        </p:nvSpPr>
        <p:spPr>
          <a:xfrm>
            <a:off x="3082272" y="714009"/>
            <a:ext cx="8431806" cy="8431806"/>
          </a:xfrm>
          <a:custGeom>
            <a:avLst/>
            <a:gdLst/>
            <a:ahLst/>
            <a:cxnLst/>
            <a:rect l="l" t="t" r="r" b="b"/>
            <a:pathLst>
              <a:path w="8431806" h="8431806" extrusionOk="0">
                <a:moveTo>
                  <a:pt x="0" y="0"/>
                </a:moveTo>
                <a:lnTo>
                  <a:pt x="8431806" y="0"/>
                </a:lnTo>
                <a:lnTo>
                  <a:pt x="8431806" y="8431806"/>
                </a:lnTo>
                <a:lnTo>
                  <a:pt x="0" y="8431806"/>
                </a:lnTo>
                <a:lnTo>
                  <a:pt x="0" y="0"/>
                </a:lnTo>
                <a:close/>
              </a:path>
            </a:pathLst>
          </a:custGeom>
          <a:blipFill rotWithShape="1">
            <a:blip r:embed="rId3">
              <a:alphaModFix/>
            </a:blip>
            <a:stretch>
              <a:fillRect/>
            </a:stretch>
          </a:blipFill>
          <a:ln>
            <a:noFill/>
          </a:ln>
        </p:spPr>
      </p:sp>
      <p:sp>
        <p:nvSpPr>
          <p:cNvPr id="183" name="Google Shape;183;p6"/>
          <p:cNvSpPr/>
          <p:nvPr/>
        </p:nvSpPr>
        <p:spPr>
          <a:xfrm>
            <a:off x="15214043" y="9021510"/>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grpSp>
        <p:nvGrpSpPr>
          <p:cNvPr id="192" name="Google Shape;192;p7"/>
          <p:cNvGrpSpPr/>
          <p:nvPr/>
        </p:nvGrpSpPr>
        <p:grpSpPr>
          <a:xfrm>
            <a:off x="13010699" y="-397825"/>
            <a:ext cx="5277368" cy="10684887"/>
            <a:chOff x="0" y="-104775"/>
            <a:chExt cx="1708937" cy="2814108"/>
          </a:xfrm>
        </p:grpSpPr>
        <p:sp>
          <p:nvSpPr>
            <p:cNvPr id="193" name="Google Shape;193;p7"/>
            <p:cNvSpPr/>
            <p:nvPr/>
          </p:nvSpPr>
          <p:spPr>
            <a:xfrm>
              <a:off x="0" y="0"/>
              <a:ext cx="1708937" cy="2709333"/>
            </a:xfrm>
            <a:custGeom>
              <a:avLst/>
              <a:gdLst/>
              <a:ahLst/>
              <a:cxnLst/>
              <a:rect l="l" t="t" r="r" b="b"/>
              <a:pathLst>
                <a:path w="1708937" h="2709333" extrusionOk="0">
                  <a:moveTo>
                    <a:pt x="0" y="0"/>
                  </a:moveTo>
                  <a:lnTo>
                    <a:pt x="1708937" y="0"/>
                  </a:lnTo>
                  <a:lnTo>
                    <a:pt x="1708937" y="2709333"/>
                  </a:lnTo>
                  <a:lnTo>
                    <a:pt x="0" y="2709333"/>
                  </a:lnTo>
                  <a:close/>
                </a:path>
              </a:pathLst>
            </a:custGeom>
            <a:solidFill>
              <a:schemeClr val="lt1"/>
            </a:solidFill>
            <a:ln>
              <a:noFill/>
            </a:ln>
          </p:spPr>
        </p:sp>
        <p:sp>
          <p:nvSpPr>
            <p:cNvPr id="194" name="Google Shape;194;p7"/>
            <p:cNvSpPr txBox="1"/>
            <p:nvPr/>
          </p:nvSpPr>
          <p:spPr>
            <a:xfrm>
              <a:off x="0" y="-104775"/>
              <a:ext cx="1708937" cy="2814108"/>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5" name="Google Shape;195;p7"/>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196" name="Google Shape;196;p7"/>
          <p:cNvSpPr/>
          <p:nvPr/>
        </p:nvSpPr>
        <p:spPr>
          <a:xfrm>
            <a:off x="1024384" y="95297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sp>
      <p:sp>
        <p:nvSpPr>
          <p:cNvPr id="197" name="Google Shape;197;p7"/>
          <p:cNvSpPr txBox="1"/>
          <p:nvPr/>
        </p:nvSpPr>
        <p:spPr>
          <a:xfrm>
            <a:off x="1478900" y="2246587"/>
            <a:ext cx="10228500" cy="6740400"/>
          </a:xfrm>
          <a:prstGeom prst="rect">
            <a:avLst/>
          </a:prstGeom>
          <a:noFill/>
          <a:ln>
            <a:noFill/>
          </a:ln>
        </p:spPr>
        <p:txBody>
          <a:bodyPr spcFirstLastPara="1" wrap="square" lIns="0" tIns="0" rIns="0" bIns="0" anchor="t" anchorCtr="0">
            <a:spAutoFit/>
          </a:bodyPr>
          <a:lstStyle/>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a:solidFill>
                  <a:srgbClr val="0F4662"/>
                </a:solidFill>
                <a:latin typeface="Quicksand"/>
                <a:ea typeface="Quicksand"/>
                <a:cs typeface="Quicksand"/>
                <a:sym typeface="Quicksand"/>
              </a:rPr>
              <a:t>All-Options Model: “Change the conversation and build a movement toward reproductive justice </a:t>
            </a:r>
            <a:r>
              <a:rPr lang="en-US" sz="2999" b="1" i="0" u="none" strike="noStrike" cap="none">
                <a:solidFill>
                  <a:srgbClr val="3B5A6F"/>
                </a:solidFill>
                <a:latin typeface="Quicksand"/>
                <a:ea typeface="Quicksand"/>
                <a:cs typeface="Quicksand"/>
                <a:sym typeface="Quicksand"/>
              </a:rPr>
              <a:t>where pregnancy, parenting, abortion, and adoption are accessible and supported for all people, without bias, coercion, or judgment.</a:t>
            </a:r>
            <a:r>
              <a:rPr lang="en-US" sz="2999" b="0" i="0" u="none" strike="noStrike" cap="none">
                <a:solidFill>
                  <a:srgbClr val="0F4662"/>
                </a:solidFill>
                <a:latin typeface="Quicksand"/>
                <a:ea typeface="Quicksand"/>
                <a:cs typeface="Quicksand"/>
                <a:sym typeface="Quicksand"/>
              </a:rPr>
              <a:t>”</a:t>
            </a:r>
            <a:endParaRPr/>
          </a:p>
          <a:p>
            <a:pPr marL="647697" marR="0" lvl="1" indent="-323847" algn="l" rtl="0">
              <a:lnSpc>
                <a:spcPct val="170023"/>
              </a:lnSpc>
              <a:spcBef>
                <a:spcPts val="0"/>
              </a:spcBef>
              <a:spcAft>
                <a:spcPts val="0"/>
              </a:spcAft>
              <a:buClr>
                <a:srgbClr val="0F4662"/>
              </a:buClr>
              <a:buSzPts val="2999"/>
              <a:buFont typeface="Arial"/>
              <a:buChar char="•"/>
            </a:pPr>
            <a:r>
              <a:rPr lang="en-US" sz="2999" b="0" i="0" u="none" strike="noStrike" cap="none">
                <a:solidFill>
                  <a:srgbClr val="0F4662"/>
                </a:solidFill>
                <a:latin typeface="Quicksand"/>
                <a:ea typeface="Quicksand"/>
                <a:cs typeface="Quicksand"/>
                <a:sym typeface="Quicksand"/>
              </a:rPr>
              <a:t>All-Options Definition: “Creating space and using active listening to explore someone’s pregnancy decisions, feelings, and experiences, with curiosity and empathy, and without an agenda.”</a:t>
            </a:r>
            <a:endParaRPr/>
          </a:p>
        </p:txBody>
      </p:sp>
      <p:sp>
        <p:nvSpPr>
          <p:cNvPr id="198" name="Google Shape;198;p7"/>
          <p:cNvSpPr txBox="1"/>
          <p:nvPr/>
        </p:nvSpPr>
        <p:spPr>
          <a:xfrm>
            <a:off x="1227349" y="612684"/>
            <a:ext cx="9456900" cy="101580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All-Options Counseling</a:t>
            </a:r>
            <a:endParaRPr/>
          </a:p>
        </p:txBody>
      </p:sp>
      <p:sp>
        <p:nvSpPr>
          <p:cNvPr id="199" name="Google Shape;199;p7"/>
          <p:cNvSpPr/>
          <p:nvPr/>
        </p:nvSpPr>
        <p:spPr>
          <a:xfrm>
            <a:off x="13632993" y="8998105"/>
            <a:ext cx="4260057" cy="781517"/>
          </a:xfrm>
          <a:custGeom>
            <a:avLst/>
            <a:gdLst/>
            <a:ahLst/>
            <a:cxnLst/>
            <a:rect l="l" t="t" r="r" b="b"/>
            <a:pathLst>
              <a:path w="4260057" h="781517" extrusionOk="0">
                <a:moveTo>
                  <a:pt x="0" y="0"/>
                </a:moveTo>
                <a:lnTo>
                  <a:pt x="4260056" y="0"/>
                </a:lnTo>
                <a:lnTo>
                  <a:pt x="4260056" y="781518"/>
                </a:lnTo>
                <a:lnTo>
                  <a:pt x="0" y="781518"/>
                </a:lnTo>
                <a:lnTo>
                  <a:pt x="0" y="0"/>
                </a:lnTo>
                <a:close/>
              </a:path>
            </a:pathLst>
          </a:custGeom>
          <a:blipFill rotWithShape="1">
            <a:blip r:embed="rId4">
              <a:alphaModFix/>
            </a:blip>
            <a:stretch>
              <a:fillRect t="-32543" r="-101519"/>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txBox="1"/>
          <p:nvPr/>
        </p:nvSpPr>
        <p:spPr>
          <a:xfrm>
            <a:off x="1322924" y="402907"/>
            <a:ext cx="15642153" cy="112776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599" b="0" i="0" u="none" strike="noStrike" cap="none">
                <a:solidFill>
                  <a:srgbClr val="0F4662"/>
                </a:solidFill>
                <a:latin typeface="Nunito"/>
                <a:ea typeface="Nunito"/>
                <a:cs typeface="Nunito"/>
                <a:sym typeface="Nunito"/>
              </a:rPr>
              <a:t>Pregnancy Options Counseling Approach</a:t>
            </a:r>
            <a:endParaRPr/>
          </a:p>
        </p:txBody>
      </p:sp>
      <p:sp>
        <p:nvSpPr>
          <p:cNvPr id="209" name="Google Shape;209;p8"/>
          <p:cNvSpPr/>
          <p:nvPr/>
        </p:nvSpPr>
        <p:spPr>
          <a:xfrm>
            <a:off x="866187" y="2272062"/>
            <a:ext cx="16555635" cy="7363793"/>
          </a:xfrm>
          <a:custGeom>
            <a:avLst/>
            <a:gdLst/>
            <a:ahLst/>
            <a:cxnLst/>
            <a:rect l="l" t="t" r="r" b="b"/>
            <a:pathLst>
              <a:path w="15400591" h="6724925" extrusionOk="0">
                <a:moveTo>
                  <a:pt x="0" y="0"/>
                </a:moveTo>
                <a:lnTo>
                  <a:pt x="15400592" y="0"/>
                </a:lnTo>
                <a:lnTo>
                  <a:pt x="15400592" y="6724925"/>
                </a:lnTo>
                <a:lnTo>
                  <a:pt x="0" y="6724925"/>
                </a:lnTo>
                <a:lnTo>
                  <a:pt x="0" y="0"/>
                </a:lnTo>
                <a:close/>
              </a:path>
            </a:pathLst>
          </a:custGeom>
          <a:blipFill rotWithShape="1">
            <a:blip r:embed="rId3">
              <a:alphaModFix/>
            </a:blip>
            <a:stretch>
              <a:fillRect/>
            </a:stretch>
          </a:blipFill>
          <a:ln>
            <a:noFill/>
          </a:ln>
        </p:spPr>
      </p:sp>
      <p:sp>
        <p:nvSpPr>
          <p:cNvPr id="210" name="Google Shape;210;p8"/>
          <p:cNvSpPr/>
          <p:nvPr/>
        </p:nvSpPr>
        <p:spPr>
          <a:xfrm rot="-144515">
            <a:off x="7863646" y="3991209"/>
            <a:ext cx="3011633" cy="3925516"/>
          </a:xfrm>
          <a:custGeom>
            <a:avLst/>
            <a:gdLst/>
            <a:ahLst/>
            <a:cxnLst/>
            <a:rect l="l" t="t" r="r" b="b"/>
            <a:pathLst>
              <a:path w="3011633" h="3925516" extrusionOk="0">
                <a:moveTo>
                  <a:pt x="0" y="0"/>
                </a:moveTo>
                <a:lnTo>
                  <a:pt x="3011633" y="0"/>
                </a:lnTo>
                <a:lnTo>
                  <a:pt x="3011633" y="3925516"/>
                </a:lnTo>
                <a:lnTo>
                  <a:pt x="0" y="3925516"/>
                </a:lnTo>
                <a:lnTo>
                  <a:pt x="0" y="0"/>
                </a:lnTo>
                <a:close/>
              </a:path>
            </a:pathLst>
          </a:custGeom>
          <a:blipFill rotWithShape="1">
            <a:blip r:embed="rId4">
              <a:alphaModFix/>
            </a:blip>
            <a:stretch>
              <a:fillRect l="-54562" r="-31632"/>
            </a:stretch>
          </a:blipFill>
          <a:ln>
            <a:noFill/>
          </a:ln>
        </p:spPr>
      </p:sp>
      <p:sp>
        <p:nvSpPr>
          <p:cNvPr id="211" name="Google Shape;211;p8"/>
          <p:cNvSpPr txBox="1"/>
          <p:nvPr/>
        </p:nvSpPr>
        <p:spPr>
          <a:xfrm>
            <a:off x="1441883" y="5121441"/>
            <a:ext cx="3585000" cy="1764600"/>
          </a:xfrm>
          <a:prstGeom prst="rect">
            <a:avLst/>
          </a:prstGeom>
          <a:noFill/>
          <a:ln>
            <a:noFill/>
          </a:ln>
        </p:spPr>
        <p:txBody>
          <a:bodyPr spcFirstLastPara="1" wrap="square" lIns="0" tIns="0" rIns="0" bIns="0" anchor="t" anchorCtr="0">
            <a:spAutoFit/>
          </a:bodyPr>
          <a:lstStyle/>
          <a:p>
            <a:pPr marL="0" marR="0" lvl="0" indent="0" algn="l" rtl="0">
              <a:lnSpc>
                <a:spcPct val="121001"/>
              </a:lnSpc>
              <a:spcBef>
                <a:spcPts val="0"/>
              </a:spcBef>
              <a:spcAft>
                <a:spcPts val="0"/>
              </a:spcAft>
              <a:buNone/>
            </a:pPr>
            <a:r>
              <a:rPr lang="en-US" sz="2476" b="0" i="0" u="none" strike="noStrike" cap="none">
                <a:solidFill>
                  <a:srgbClr val="FFFFFF"/>
                </a:solidFill>
                <a:latin typeface="Quicksand"/>
                <a:ea typeface="Quicksand"/>
                <a:cs typeface="Quicksand"/>
                <a:sym typeface="Quicksand"/>
              </a:rPr>
              <a:t>Validate and normalize that people can have multiple and varied feelings</a:t>
            </a:r>
            <a:endParaRPr/>
          </a:p>
        </p:txBody>
      </p:sp>
      <p:sp>
        <p:nvSpPr>
          <p:cNvPr id="212" name="Google Shape;212;p8"/>
          <p:cNvSpPr txBox="1"/>
          <p:nvPr/>
        </p:nvSpPr>
        <p:spPr>
          <a:xfrm>
            <a:off x="2192101" y="2578886"/>
            <a:ext cx="3555000" cy="1303500"/>
          </a:xfrm>
          <a:prstGeom prst="rect">
            <a:avLst/>
          </a:prstGeom>
          <a:noFill/>
          <a:ln>
            <a:noFill/>
          </a:ln>
        </p:spPr>
        <p:txBody>
          <a:bodyPr spcFirstLastPara="1" wrap="square" lIns="0" tIns="0" rIns="0" bIns="0" anchor="t" anchorCtr="0">
            <a:spAutoFit/>
          </a:bodyPr>
          <a:lstStyle/>
          <a:p>
            <a:pPr marL="0" marR="0" lvl="0" indent="0" algn="l" rtl="0">
              <a:lnSpc>
                <a:spcPct val="121001"/>
              </a:lnSpc>
              <a:spcBef>
                <a:spcPts val="0"/>
              </a:spcBef>
              <a:spcAft>
                <a:spcPts val="0"/>
              </a:spcAft>
              <a:buNone/>
            </a:pPr>
            <a:r>
              <a:rPr lang="en-US" sz="2476" b="0" i="0" u="none" strike="noStrike" cap="none">
                <a:solidFill>
                  <a:srgbClr val="FFFFFF"/>
                </a:solidFill>
                <a:latin typeface="Quicksand"/>
                <a:ea typeface="Quicksand"/>
                <a:cs typeface="Quicksand"/>
                <a:sym typeface="Quicksand"/>
              </a:rPr>
              <a:t>Affirm that reproductive decision-making can be complex </a:t>
            </a:r>
            <a:endParaRPr/>
          </a:p>
        </p:txBody>
      </p:sp>
      <p:sp>
        <p:nvSpPr>
          <p:cNvPr id="213" name="Google Shape;213;p8"/>
          <p:cNvSpPr txBox="1"/>
          <p:nvPr/>
        </p:nvSpPr>
        <p:spPr>
          <a:xfrm>
            <a:off x="13016686" y="2382744"/>
            <a:ext cx="2664300" cy="1764600"/>
          </a:xfrm>
          <a:prstGeom prst="rect">
            <a:avLst/>
          </a:prstGeom>
          <a:noFill/>
          <a:ln>
            <a:noFill/>
          </a:ln>
        </p:spPr>
        <p:txBody>
          <a:bodyPr spcFirstLastPara="1" wrap="square" lIns="0" tIns="0" rIns="0" bIns="0" anchor="t" anchorCtr="0">
            <a:spAutoFit/>
          </a:bodyPr>
          <a:lstStyle/>
          <a:p>
            <a:pPr marL="0" marR="0" lvl="0" indent="0" algn="l" rtl="0">
              <a:lnSpc>
                <a:spcPct val="121001"/>
              </a:lnSpc>
              <a:spcBef>
                <a:spcPts val="0"/>
              </a:spcBef>
              <a:spcAft>
                <a:spcPts val="0"/>
              </a:spcAft>
              <a:buNone/>
            </a:pPr>
            <a:r>
              <a:rPr lang="en-US" sz="2476" b="0" i="0" u="none" strike="noStrike" cap="none">
                <a:solidFill>
                  <a:srgbClr val="FFFFFF"/>
                </a:solidFill>
                <a:latin typeface="Quicksand"/>
                <a:ea typeface="Quicksand"/>
                <a:cs typeface="Quicksand"/>
                <a:sym typeface="Quicksand"/>
              </a:rPr>
              <a:t>Create an open, inclusive, non-judgmental environment </a:t>
            </a:r>
            <a:endParaRPr/>
          </a:p>
        </p:txBody>
      </p:sp>
      <p:sp>
        <p:nvSpPr>
          <p:cNvPr id="214" name="Google Shape;214;p8"/>
          <p:cNvSpPr txBox="1"/>
          <p:nvPr/>
        </p:nvSpPr>
        <p:spPr>
          <a:xfrm>
            <a:off x="2332585" y="8245353"/>
            <a:ext cx="3273900" cy="842400"/>
          </a:xfrm>
          <a:prstGeom prst="rect">
            <a:avLst/>
          </a:prstGeom>
          <a:noFill/>
          <a:ln>
            <a:noFill/>
          </a:ln>
        </p:spPr>
        <p:txBody>
          <a:bodyPr spcFirstLastPara="1" wrap="square" lIns="0" tIns="0" rIns="0" bIns="0" anchor="t" anchorCtr="0">
            <a:spAutoFit/>
          </a:bodyPr>
          <a:lstStyle/>
          <a:p>
            <a:pPr marL="0" marR="0" lvl="0" indent="0" algn="l" rtl="0">
              <a:lnSpc>
                <a:spcPct val="121001"/>
              </a:lnSpc>
              <a:spcBef>
                <a:spcPts val="0"/>
              </a:spcBef>
              <a:spcAft>
                <a:spcPts val="0"/>
              </a:spcAft>
              <a:buNone/>
            </a:pPr>
            <a:r>
              <a:rPr lang="en-US" sz="2476" b="0" i="0" u="none" strike="noStrike" cap="none">
                <a:solidFill>
                  <a:srgbClr val="FFFFFF"/>
                </a:solidFill>
                <a:latin typeface="Quicksand"/>
                <a:ea typeface="Quicksand"/>
                <a:cs typeface="Quicksand"/>
                <a:sym typeface="Quicksand"/>
              </a:rPr>
              <a:t>Actively listen to the patient</a:t>
            </a:r>
            <a:endParaRPr/>
          </a:p>
        </p:txBody>
      </p:sp>
      <p:sp>
        <p:nvSpPr>
          <p:cNvPr id="215" name="Google Shape;215;p8"/>
          <p:cNvSpPr txBox="1"/>
          <p:nvPr/>
        </p:nvSpPr>
        <p:spPr>
          <a:xfrm>
            <a:off x="14196920" y="5746229"/>
            <a:ext cx="2389800" cy="381000"/>
          </a:xfrm>
          <a:prstGeom prst="rect">
            <a:avLst/>
          </a:prstGeom>
          <a:noFill/>
          <a:ln>
            <a:noFill/>
          </a:ln>
        </p:spPr>
        <p:txBody>
          <a:bodyPr spcFirstLastPara="1" wrap="square" lIns="0" tIns="0" rIns="0" bIns="0" anchor="t" anchorCtr="0">
            <a:spAutoFit/>
          </a:bodyPr>
          <a:lstStyle/>
          <a:p>
            <a:pPr marL="0" marR="0" lvl="0" indent="0" algn="l" rtl="0">
              <a:lnSpc>
                <a:spcPct val="121001"/>
              </a:lnSpc>
              <a:spcBef>
                <a:spcPts val="0"/>
              </a:spcBef>
              <a:spcAft>
                <a:spcPts val="0"/>
              </a:spcAft>
              <a:buNone/>
            </a:pPr>
            <a:r>
              <a:rPr lang="en-US" sz="2476" b="0" i="0" u="none" strike="noStrike" cap="none">
                <a:solidFill>
                  <a:srgbClr val="FFFFFF"/>
                </a:solidFill>
                <a:latin typeface="Quicksand"/>
                <a:ea typeface="Quicksand"/>
                <a:cs typeface="Quicksand"/>
                <a:sym typeface="Quicksand"/>
              </a:rPr>
              <a:t>Clarify the facts</a:t>
            </a:r>
            <a:endParaRPr/>
          </a:p>
        </p:txBody>
      </p:sp>
      <p:sp>
        <p:nvSpPr>
          <p:cNvPr id="216" name="Google Shape;216;p8"/>
          <p:cNvSpPr txBox="1"/>
          <p:nvPr/>
        </p:nvSpPr>
        <p:spPr>
          <a:xfrm>
            <a:off x="12741144" y="7842380"/>
            <a:ext cx="3530400" cy="1764600"/>
          </a:xfrm>
          <a:prstGeom prst="rect">
            <a:avLst/>
          </a:prstGeom>
          <a:noFill/>
          <a:ln>
            <a:noFill/>
          </a:ln>
        </p:spPr>
        <p:txBody>
          <a:bodyPr spcFirstLastPara="1" wrap="square" lIns="0" tIns="0" rIns="0" bIns="0" anchor="t" anchorCtr="0">
            <a:spAutoFit/>
          </a:bodyPr>
          <a:lstStyle/>
          <a:p>
            <a:pPr marL="0" marR="0" lvl="0" indent="0" algn="l" rtl="0">
              <a:lnSpc>
                <a:spcPct val="121001"/>
              </a:lnSpc>
              <a:spcBef>
                <a:spcPts val="0"/>
              </a:spcBef>
              <a:spcAft>
                <a:spcPts val="0"/>
              </a:spcAft>
              <a:buNone/>
            </a:pPr>
            <a:r>
              <a:rPr lang="en-US" sz="2476" b="0" i="0" u="none" strike="noStrike" cap="none">
                <a:solidFill>
                  <a:srgbClr val="FFFFFF"/>
                </a:solidFill>
                <a:latin typeface="Quicksand"/>
                <a:ea typeface="Quicksand"/>
                <a:cs typeface="Quicksand"/>
                <a:sym typeface="Quicksand"/>
              </a:rPr>
              <a:t>Reassure the patient that you will support them no matter what decision they make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4"/>
        <p:cNvGrpSpPr/>
        <p:nvPr/>
      </p:nvGrpSpPr>
      <p:grpSpPr>
        <a:xfrm>
          <a:off x="0" y="0"/>
          <a:ext cx="0" cy="0"/>
          <a:chOff x="0" y="0"/>
          <a:chExt cx="0" cy="0"/>
        </a:xfrm>
      </p:grpSpPr>
      <p:sp>
        <p:nvSpPr>
          <p:cNvPr id="225" name="Google Shape;225;p9"/>
          <p:cNvSpPr txBox="1"/>
          <p:nvPr/>
        </p:nvSpPr>
        <p:spPr>
          <a:xfrm>
            <a:off x="681169" y="752109"/>
            <a:ext cx="16925662" cy="1927860"/>
          </a:xfrm>
          <a:prstGeom prst="rect">
            <a:avLst/>
          </a:prstGeom>
          <a:noFill/>
          <a:ln>
            <a:noFill/>
          </a:ln>
        </p:spPr>
        <p:txBody>
          <a:bodyPr spcFirstLastPara="1" wrap="square" lIns="0" tIns="0" rIns="0" bIns="0" anchor="t" anchorCtr="0">
            <a:spAutoFit/>
          </a:bodyPr>
          <a:lstStyle/>
          <a:p>
            <a:pPr marL="0" marR="0" lvl="0" indent="0" algn="ctr" rtl="0">
              <a:lnSpc>
                <a:spcPct val="115002"/>
              </a:lnSpc>
              <a:spcBef>
                <a:spcPts val="0"/>
              </a:spcBef>
              <a:spcAft>
                <a:spcPts val="0"/>
              </a:spcAft>
              <a:buNone/>
            </a:pPr>
            <a:r>
              <a:rPr lang="en-US" sz="6599" b="0" i="0" u="none" strike="noStrike" cap="none">
                <a:solidFill>
                  <a:srgbClr val="0F4662"/>
                </a:solidFill>
                <a:latin typeface="Nunito"/>
                <a:ea typeface="Nunito"/>
                <a:cs typeface="Nunito"/>
                <a:sym typeface="Nunito"/>
              </a:rPr>
              <a:t>Practice Recommendations for All-Options Pregnancy Counseling</a:t>
            </a:r>
            <a:endParaRPr/>
          </a:p>
        </p:txBody>
      </p:sp>
      <p:sp>
        <p:nvSpPr>
          <p:cNvPr id="226" name="Google Shape;226;p9"/>
          <p:cNvSpPr/>
          <p:nvPr/>
        </p:nvSpPr>
        <p:spPr>
          <a:xfrm>
            <a:off x="1727829" y="3142446"/>
            <a:ext cx="3978845" cy="4852249"/>
          </a:xfrm>
          <a:custGeom>
            <a:avLst/>
            <a:gdLst/>
            <a:ahLst/>
            <a:cxnLst/>
            <a:rect l="l" t="t" r="r" b="b"/>
            <a:pathLst>
              <a:path w="5305126" h="6469665" extrusionOk="0">
                <a:moveTo>
                  <a:pt x="0" y="0"/>
                </a:moveTo>
                <a:lnTo>
                  <a:pt x="5305126" y="0"/>
                </a:lnTo>
                <a:lnTo>
                  <a:pt x="5305126" y="6469665"/>
                </a:lnTo>
                <a:lnTo>
                  <a:pt x="0" y="6469665"/>
                </a:lnTo>
                <a:lnTo>
                  <a:pt x="0" y="0"/>
                </a:lnTo>
                <a:close/>
              </a:path>
            </a:pathLst>
          </a:custGeom>
          <a:blipFill rotWithShape="1">
            <a:blip r:embed="rId3">
              <a:alphaModFix/>
            </a:blip>
            <a:stretch>
              <a:fillRect/>
            </a:stretch>
          </a:blipFill>
          <a:ln>
            <a:noFill/>
          </a:ln>
        </p:spPr>
      </p:sp>
      <p:sp>
        <p:nvSpPr>
          <p:cNvPr id="227" name="Google Shape;227;p9"/>
          <p:cNvSpPr/>
          <p:nvPr/>
        </p:nvSpPr>
        <p:spPr>
          <a:xfrm>
            <a:off x="7154682" y="3142446"/>
            <a:ext cx="3978845" cy="4852249"/>
          </a:xfrm>
          <a:custGeom>
            <a:avLst/>
            <a:gdLst/>
            <a:ahLst/>
            <a:cxnLst/>
            <a:rect l="l" t="t" r="r" b="b"/>
            <a:pathLst>
              <a:path w="5305126" h="6469665" extrusionOk="0">
                <a:moveTo>
                  <a:pt x="0" y="0"/>
                </a:moveTo>
                <a:lnTo>
                  <a:pt x="5305125" y="0"/>
                </a:lnTo>
                <a:lnTo>
                  <a:pt x="5305125" y="6469665"/>
                </a:lnTo>
                <a:lnTo>
                  <a:pt x="0" y="6469665"/>
                </a:lnTo>
                <a:lnTo>
                  <a:pt x="0" y="0"/>
                </a:lnTo>
                <a:close/>
              </a:path>
            </a:pathLst>
          </a:custGeom>
          <a:blipFill rotWithShape="1">
            <a:blip r:embed="rId3">
              <a:alphaModFix/>
            </a:blip>
            <a:stretch>
              <a:fillRect/>
            </a:stretch>
          </a:blipFill>
          <a:ln>
            <a:noFill/>
          </a:ln>
        </p:spPr>
      </p:sp>
      <p:sp>
        <p:nvSpPr>
          <p:cNvPr id="228" name="Google Shape;228;p9"/>
          <p:cNvSpPr/>
          <p:nvPr/>
        </p:nvSpPr>
        <p:spPr>
          <a:xfrm>
            <a:off x="12581326" y="3142446"/>
            <a:ext cx="3978844" cy="4852249"/>
          </a:xfrm>
          <a:custGeom>
            <a:avLst/>
            <a:gdLst/>
            <a:ahLst/>
            <a:cxnLst/>
            <a:rect l="l" t="t" r="r" b="b"/>
            <a:pathLst>
              <a:path w="5305126" h="6469665" extrusionOk="0">
                <a:moveTo>
                  <a:pt x="0" y="0"/>
                </a:moveTo>
                <a:lnTo>
                  <a:pt x="5305126" y="0"/>
                </a:lnTo>
                <a:lnTo>
                  <a:pt x="5305126" y="6469665"/>
                </a:lnTo>
                <a:lnTo>
                  <a:pt x="0" y="6469665"/>
                </a:lnTo>
                <a:lnTo>
                  <a:pt x="0" y="0"/>
                </a:lnTo>
                <a:close/>
              </a:path>
            </a:pathLst>
          </a:custGeom>
          <a:blipFill rotWithShape="1">
            <a:blip r:embed="rId3">
              <a:alphaModFix/>
            </a:blip>
            <a:stretch>
              <a:fillRect/>
            </a:stretch>
          </a:blipFill>
          <a:ln>
            <a:noFill/>
          </a:ln>
        </p:spPr>
      </p:sp>
      <p:sp>
        <p:nvSpPr>
          <p:cNvPr id="229" name="Google Shape;229;p9"/>
          <p:cNvSpPr/>
          <p:nvPr/>
        </p:nvSpPr>
        <p:spPr>
          <a:xfrm>
            <a:off x="8629758" y="3307892"/>
            <a:ext cx="1028482" cy="1028483"/>
          </a:xfrm>
          <a:custGeom>
            <a:avLst/>
            <a:gdLst/>
            <a:ahLst/>
            <a:cxnLst/>
            <a:rect l="l" t="t" r="r" b="b"/>
            <a:pathLst>
              <a:path w="1371310" h="1371310" extrusionOk="0">
                <a:moveTo>
                  <a:pt x="0" y="0"/>
                </a:moveTo>
                <a:lnTo>
                  <a:pt x="1371311" y="0"/>
                </a:lnTo>
                <a:lnTo>
                  <a:pt x="1371311" y="1371311"/>
                </a:lnTo>
                <a:lnTo>
                  <a:pt x="0" y="1371311"/>
                </a:lnTo>
                <a:lnTo>
                  <a:pt x="0" y="0"/>
                </a:lnTo>
                <a:close/>
              </a:path>
            </a:pathLst>
          </a:custGeom>
          <a:blipFill rotWithShape="1">
            <a:blip r:embed="rId4">
              <a:alphaModFix/>
            </a:blip>
            <a:stretch>
              <a:fillRect/>
            </a:stretch>
          </a:blipFill>
          <a:ln>
            <a:noFill/>
          </a:ln>
        </p:spPr>
      </p:sp>
      <p:sp>
        <p:nvSpPr>
          <p:cNvPr id="230" name="Google Shape;230;p9"/>
          <p:cNvSpPr/>
          <p:nvPr/>
        </p:nvSpPr>
        <p:spPr>
          <a:xfrm>
            <a:off x="14057701" y="3307676"/>
            <a:ext cx="1028700" cy="1028700"/>
          </a:xfrm>
          <a:custGeom>
            <a:avLst/>
            <a:gdLst/>
            <a:ahLst/>
            <a:cxnLst/>
            <a:rect l="l" t="t" r="r" b="b"/>
            <a:pathLst>
              <a:path w="1371600" h="1371600" extrusionOk="0">
                <a:moveTo>
                  <a:pt x="0" y="0"/>
                </a:moveTo>
                <a:lnTo>
                  <a:pt x="1371600" y="0"/>
                </a:lnTo>
                <a:lnTo>
                  <a:pt x="1371600" y="1371600"/>
                </a:lnTo>
                <a:lnTo>
                  <a:pt x="0" y="1371600"/>
                </a:lnTo>
                <a:lnTo>
                  <a:pt x="0" y="0"/>
                </a:lnTo>
                <a:close/>
              </a:path>
            </a:pathLst>
          </a:custGeom>
          <a:blipFill rotWithShape="1">
            <a:blip r:embed="rId5">
              <a:alphaModFix/>
            </a:blip>
            <a:stretch>
              <a:fillRect/>
            </a:stretch>
          </a:blipFill>
          <a:ln>
            <a:noFill/>
          </a:ln>
        </p:spPr>
      </p:sp>
      <p:sp>
        <p:nvSpPr>
          <p:cNvPr id="231" name="Google Shape;231;p9"/>
          <p:cNvSpPr txBox="1"/>
          <p:nvPr/>
        </p:nvSpPr>
        <p:spPr>
          <a:xfrm>
            <a:off x="1955285" y="4643289"/>
            <a:ext cx="3399300" cy="2778900"/>
          </a:xfrm>
          <a:prstGeom prst="rect">
            <a:avLst/>
          </a:prstGeom>
          <a:noFill/>
          <a:ln>
            <a:noFill/>
          </a:ln>
        </p:spPr>
        <p:txBody>
          <a:bodyPr spcFirstLastPara="1" wrap="square" lIns="0" tIns="0" rIns="0" bIns="0" anchor="t" anchorCtr="0">
            <a:spAutoFit/>
          </a:bodyPr>
          <a:lstStyle/>
          <a:p>
            <a:pPr marL="0" marR="0" lvl="0" indent="0" algn="ctr" rtl="0">
              <a:lnSpc>
                <a:spcPct val="121005"/>
              </a:lnSpc>
              <a:spcBef>
                <a:spcPts val="0"/>
              </a:spcBef>
              <a:spcAft>
                <a:spcPts val="0"/>
              </a:spcAft>
              <a:buNone/>
            </a:pPr>
            <a:r>
              <a:rPr lang="en-US" sz="3899" b="0" i="0" u="none" strike="noStrike" cap="none">
                <a:solidFill>
                  <a:srgbClr val="0F4662"/>
                </a:solidFill>
                <a:latin typeface="Quicksand"/>
                <a:ea typeface="Quicksand"/>
                <a:cs typeface="Quicksand"/>
                <a:sym typeface="Quicksand"/>
              </a:rPr>
              <a:t>Prepare patient for pregnancy test</a:t>
            </a:r>
            <a:endParaRPr/>
          </a:p>
        </p:txBody>
      </p:sp>
      <p:sp>
        <p:nvSpPr>
          <p:cNvPr id="232" name="Google Shape;232;p9"/>
          <p:cNvSpPr txBox="1"/>
          <p:nvPr/>
        </p:nvSpPr>
        <p:spPr>
          <a:xfrm>
            <a:off x="7509037" y="4938564"/>
            <a:ext cx="3270000" cy="2052600"/>
          </a:xfrm>
          <a:prstGeom prst="rect">
            <a:avLst/>
          </a:prstGeom>
          <a:noFill/>
          <a:ln>
            <a:noFill/>
          </a:ln>
        </p:spPr>
        <p:txBody>
          <a:bodyPr spcFirstLastPara="1" wrap="square" lIns="0" tIns="0" rIns="0" bIns="0" anchor="t" anchorCtr="0">
            <a:spAutoFit/>
          </a:bodyPr>
          <a:lstStyle/>
          <a:p>
            <a:pPr marL="0" marR="0" lvl="0" indent="0" algn="ctr" rtl="0">
              <a:lnSpc>
                <a:spcPct val="121005"/>
              </a:lnSpc>
              <a:spcBef>
                <a:spcPts val="0"/>
              </a:spcBef>
              <a:spcAft>
                <a:spcPts val="0"/>
              </a:spcAft>
              <a:buNone/>
            </a:pPr>
            <a:r>
              <a:rPr lang="en-US" sz="3899" b="0" i="0" u="none" strike="noStrike" cap="none">
                <a:solidFill>
                  <a:srgbClr val="0F4662"/>
                </a:solidFill>
                <a:latin typeface="Quicksand"/>
                <a:ea typeface="Quicksand"/>
                <a:cs typeface="Quicksand"/>
                <a:sym typeface="Quicksand"/>
              </a:rPr>
              <a:t>Disclose pregnancy test results</a:t>
            </a:r>
            <a:endParaRPr/>
          </a:p>
        </p:txBody>
      </p:sp>
      <p:sp>
        <p:nvSpPr>
          <p:cNvPr id="233" name="Google Shape;233;p9"/>
          <p:cNvSpPr txBox="1"/>
          <p:nvPr/>
        </p:nvSpPr>
        <p:spPr>
          <a:xfrm>
            <a:off x="12933751" y="4938564"/>
            <a:ext cx="3270000" cy="2052600"/>
          </a:xfrm>
          <a:prstGeom prst="rect">
            <a:avLst/>
          </a:prstGeom>
          <a:noFill/>
          <a:ln>
            <a:noFill/>
          </a:ln>
        </p:spPr>
        <p:txBody>
          <a:bodyPr spcFirstLastPara="1" wrap="square" lIns="0" tIns="0" rIns="0" bIns="0" anchor="t" anchorCtr="0">
            <a:spAutoFit/>
          </a:bodyPr>
          <a:lstStyle/>
          <a:p>
            <a:pPr marL="0" marR="0" lvl="0" indent="0" algn="ctr" rtl="0">
              <a:lnSpc>
                <a:spcPct val="121005"/>
              </a:lnSpc>
              <a:spcBef>
                <a:spcPts val="0"/>
              </a:spcBef>
              <a:spcAft>
                <a:spcPts val="0"/>
              </a:spcAft>
              <a:buNone/>
            </a:pPr>
            <a:r>
              <a:rPr lang="en-US" sz="3899" b="0" i="0" u="none" strike="noStrike" cap="none">
                <a:solidFill>
                  <a:srgbClr val="0F4662"/>
                </a:solidFill>
                <a:latin typeface="Quicksand"/>
                <a:ea typeface="Quicksand"/>
                <a:cs typeface="Quicksand"/>
                <a:sym typeface="Quicksand"/>
              </a:rPr>
              <a:t>Name all pregnancy options</a:t>
            </a:r>
            <a:endParaRPr/>
          </a:p>
        </p:txBody>
      </p:sp>
      <p:sp>
        <p:nvSpPr>
          <p:cNvPr id="234" name="Google Shape;234;p9"/>
          <p:cNvSpPr/>
          <p:nvPr/>
        </p:nvSpPr>
        <p:spPr>
          <a:xfrm>
            <a:off x="15623233" y="8495273"/>
            <a:ext cx="2491322" cy="1067116"/>
          </a:xfrm>
          <a:custGeom>
            <a:avLst/>
            <a:gdLst/>
            <a:ahLst/>
            <a:cxnLst/>
            <a:rect l="l" t="t" r="r" b="b"/>
            <a:pathLst>
              <a:path w="2491322" h="1067116" extrusionOk="0">
                <a:moveTo>
                  <a:pt x="0" y="0"/>
                </a:moveTo>
                <a:lnTo>
                  <a:pt x="2491322" y="0"/>
                </a:lnTo>
                <a:lnTo>
                  <a:pt x="2491322" y="1067116"/>
                </a:lnTo>
                <a:lnTo>
                  <a:pt x="0" y="1067116"/>
                </a:lnTo>
                <a:lnTo>
                  <a:pt x="0" y="0"/>
                </a:lnTo>
                <a:close/>
              </a:path>
            </a:pathLst>
          </a:custGeom>
          <a:blipFill rotWithShape="1">
            <a:blip r:embed="rId6">
              <a:alphaModFix/>
            </a:blip>
            <a:stretch>
              <a:fillRect/>
            </a:stretch>
          </a:blipFill>
          <a:ln>
            <a:noFill/>
          </a:ln>
        </p:spPr>
      </p:sp>
      <p:sp>
        <p:nvSpPr>
          <p:cNvPr id="235" name="Google Shape;235;p9"/>
          <p:cNvSpPr txBox="1"/>
          <p:nvPr/>
        </p:nvSpPr>
        <p:spPr>
          <a:xfrm>
            <a:off x="9290750" y="9552864"/>
            <a:ext cx="8997250" cy="443992"/>
          </a:xfrm>
          <a:prstGeom prst="rect">
            <a:avLst/>
          </a:prstGeom>
          <a:noFill/>
          <a:ln>
            <a:noFill/>
          </a:ln>
        </p:spPr>
        <p:txBody>
          <a:bodyPr spcFirstLastPara="1" wrap="square" lIns="0" tIns="0" rIns="0" bIns="0" anchor="t" anchorCtr="0">
            <a:spAutoFit/>
          </a:bodyPr>
          <a:lstStyle/>
          <a:p>
            <a:pPr marL="0" marR="0" lvl="0" indent="0" algn="l" rtl="0">
              <a:lnSpc>
                <a:spcPct val="121007"/>
              </a:lnSpc>
              <a:spcBef>
                <a:spcPts val="0"/>
              </a:spcBef>
              <a:spcAft>
                <a:spcPts val="0"/>
              </a:spcAft>
              <a:buNone/>
            </a:pPr>
            <a:r>
              <a:rPr lang="en-US" sz="2899" b="0" i="0" u="none" strike="noStrike" cap="none">
                <a:solidFill>
                  <a:srgbClr val="692145"/>
                </a:solidFill>
                <a:latin typeface="Quicksand"/>
                <a:ea typeface="Quicksand"/>
                <a:cs typeface="Quicksand"/>
                <a:sym typeface="Quicksand"/>
              </a:rPr>
              <a:t>Practice Guide for All-Options Pregnancy Counseling</a:t>
            </a:r>
            <a:endParaRPr/>
          </a:p>
        </p:txBody>
      </p:sp>
      <p:grpSp>
        <p:nvGrpSpPr>
          <p:cNvPr id="236" name="Google Shape;236;p9"/>
          <p:cNvGrpSpPr/>
          <p:nvPr/>
        </p:nvGrpSpPr>
        <p:grpSpPr>
          <a:xfrm>
            <a:off x="3206266" y="3288588"/>
            <a:ext cx="1028700" cy="1067100"/>
            <a:chOff x="6093130" y="8219413"/>
            <a:chExt cx="1028700" cy="1067100"/>
          </a:xfrm>
        </p:grpSpPr>
        <p:sp>
          <p:nvSpPr>
            <p:cNvPr id="237" name="Google Shape;237;p9"/>
            <p:cNvSpPr/>
            <p:nvPr/>
          </p:nvSpPr>
          <p:spPr>
            <a:xfrm>
              <a:off x="6093130" y="8238613"/>
              <a:ext cx="1028700" cy="1028700"/>
            </a:xfrm>
            <a:prstGeom prst="ellipse">
              <a:avLst/>
            </a:prstGeom>
            <a:solidFill>
              <a:srgbClr val="3B5A6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8" name="Google Shape;238;p9"/>
            <p:cNvSpPr txBox="1"/>
            <p:nvPr/>
          </p:nvSpPr>
          <p:spPr>
            <a:xfrm>
              <a:off x="6303580" y="8219413"/>
              <a:ext cx="607800" cy="10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B3CC56"/>
                  </a:solidFill>
                </a:rPr>
                <a:t>1</a:t>
              </a:r>
              <a:endParaRPr sz="6000" b="1">
                <a:solidFill>
                  <a:srgbClr val="B3CC56"/>
                </a:solidFil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9684</Words>
  <Application>Microsoft Macintosh PowerPoint</Application>
  <PresentationFormat>Custom</PresentationFormat>
  <Paragraphs>738</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Nunito</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Brandy Bautista</cp:lastModifiedBy>
  <cp:revision>2</cp:revision>
  <dcterms:created xsi:type="dcterms:W3CDTF">2006-08-16T00:00:00Z</dcterms:created>
  <dcterms:modified xsi:type="dcterms:W3CDTF">2025-12-17T22:48:13Z</dcterms:modified>
</cp:coreProperties>
</file>