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notesSlides/notesSlide9.xml" ContentType="application/vnd.openxmlformats-officedocument.presentationml.notesSlide+xml"/>
  <Override PartName="/ppt/ink/ink8.xml" ContentType="application/inkml+xml"/>
  <Override PartName="/ppt/notesSlides/notesSlide10.xml" ContentType="application/vnd.openxmlformats-officedocument.presentationml.notesSlide+xml"/>
  <Override PartName="/ppt/ink/ink9.xml" ContentType="application/inkml+xml"/>
  <Override PartName="/ppt/notesSlides/notesSlide11.xml" ContentType="application/vnd.openxmlformats-officedocument.presentationml.notesSlide+xml"/>
  <Override PartName="/ppt/ink/ink10.xml" ContentType="application/inkml+xml"/>
  <Override PartName="/ppt/notesSlides/notesSlide12.xml" ContentType="application/vnd.openxmlformats-officedocument.presentationml.notesSlide+xml"/>
  <Override PartName="/ppt/ink/ink11.xml" ContentType="application/inkml+xml"/>
  <Override PartName="/ppt/notesSlides/notesSlide13.xml" ContentType="application/vnd.openxmlformats-officedocument.presentationml.notesSlide+xml"/>
  <Override PartName="/ppt/ink/ink12.xml" ContentType="application/inkml+xml"/>
  <Override PartName="/ppt/notesSlides/notesSlide14.xml" ContentType="application/vnd.openxmlformats-officedocument.presentationml.notesSlide+xml"/>
  <Override PartName="/ppt/ink/ink13.xml" ContentType="application/inkml+xml"/>
  <Override PartName="/ppt/notesSlides/notesSlide15.xml" ContentType="application/vnd.openxmlformats-officedocument.presentationml.notesSlide+xml"/>
  <Override PartName="/ppt/ink/ink14.xml" ContentType="application/inkml+xml"/>
  <Override PartName="/ppt/notesSlides/notesSlide16.xml" ContentType="application/vnd.openxmlformats-officedocument.presentationml.notesSlide+xml"/>
  <Override PartName="/ppt/ink/ink1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6.xml" ContentType="application/inkml+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419" r:id="rId4"/>
    <p:sldId id="281" r:id="rId5"/>
    <p:sldId id="292" r:id="rId6"/>
    <p:sldId id="282" r:id="rId7"/>
    <p:sldId id="407" r:id="rId8"/>
    <p:sldId id="284" r:id="rId9"/>
    <p:sldId id="287" r:id="rId10"/>
    <p:sldId id="296" r:id="rId11"/>
    <p:sldId id="297" r:id="rId12"/>
    <p:sldId id="288" r:id="rId13"/>
    <p:sldId id="420" r:id="rId14"/>
    <p:sldId id="289" r:id="rId15"/>
    <p:sldId id="293" r:id="rId16"/>
    <p:sldId id="294" r:id="rId17"/>
    <p:sldId id="295" r:id="rId18"/>
    <p:sldId id="285" r:id="rId19"/>
  </p:sldIdLst>
  <p:sldSz cx="24384000"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iv7kGz/2sVTWSixAoW4DHiBJl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38D9E4-698D-4FFB-AD05-5C1AADACEB1D}">
  <a:tblStyle styleId="{5C38D9E4-698D-4FFB-AD05-5C1AADACEB1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74335"/>
  </p:normalViewPr>
  <p:slideViewPr>
    <p:cSldViewPr snapToGrid="0">
      <p:cViewPr varScale="1">
        <p:scale>
          <a:sx n="29" d="100"/>
          <a:sy n="29" d="100"/>
        </p:scale>
        <p:origin x="312" y="600"/>
      </p:cViewPr>
      <p:guideLst/>
    </p:cSldViewPr>
  </p:slideViewPr>
  <p:notesTextViewPr>
    <p:cViewPr>
      <p:scale>
        <a:sx n="1" d="1"/>
        <a:sy n="1" d="1"/>
      </p:scale>
      <p:origin x="0" y="0"/>
    </p:cViewPr>
  </p:notesTextViewPr>
  <p:notesViewPr>
    <p:cSldViewPr snapToGrid="0">
      <p:cViewPr varScale="1">
        <p:scale>
          <a:sx n="118" d="100"/>
          <a:sy n="118" d="100"/>
        </p:scale>
        <p:origin x="516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customschemas.google.com/relationships/presentationmetadata" Target="metadata"/><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56"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05T05:09:33.995"/>
    </inkml:context>
    <inkml:brush xml:id="br0">
      <inkml:brushProperty name="width" value="0.88194" units="cm"/>
      <inkml:brushProperty name="height" value="0.88194" units="cm"/>
      <inkml:brushProperty name="color" value="#B0B938"/>
    </inkml:brush>
  </inkml:definitions>
  <inkml:trace contextRef="#ctx0" brushRef="#br0">1 202 8027,'273'-17'0,"-1"1"0,1 0 0,-1-1 0,-21 5 0,-2 0 0,-2 2 0,-1 1 0,-5 2 0,-2 2 0,0 1 0,1-1 0,2 1 0,-1 1 0,2 0 0,4-1 0,12 0 0,4-1 0,2 1 0,3 0-454,12 0 1,3 0 0,2 1 0,5-1 0,-45 1 0,3 1 0,2-1 0,4 0 0,4 1 453,-21 1 0,4 0 0,2 0 0,4 1 0,2-1 0,3 1 0,19-1 0,3 1 0,3 0 0,3 0 0,5-1 0,4 1-127,-12 0 1,5-1 0,4 0 0,3 0 0,2 1-1,0-1 1,0 0 0,-32 1 0,1 0 0,1-1-1,0 1 1,1 0 0,0 0 0,0 0 0,1 0 126,2 0 0,1-1 0,1 1 0,-1 0 0,1 0 0,0 0 0,-1 0 0,1 1 0,-1-1 0,-1 1 0,1 0 0,0 0 0,-1 0 0,1 0 0,-1 0 0,0 1-40,0-1 1,0 1 0,0-1 0,0 1 0,0 0 0,-2 0-1,-1 0 1,-2 0 0,27 1 0,-2 0 0,-1 0 0,-1 1-1,-2-1 1,-3 1 0,-3 0 39,-19 0 0,-3 0 0,-3 0 0,-1 0 0,0 0 0,1 0 0,2 1 0,7-1 0,3 0 0,1 0 0,0 0 0,-2 0 0,-2 0 0,-5 0-72,19 0 0,-3 0 0,-3-1 1,-3 1-1,-3 0 0,-3 1 1,28 2-1,-4 1 0,-4 1 1,-1 0-1,0 1 0,-5 2 1,-1 0-1,1 0 0,0-1 1,0 1-1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3:01:25.944"/>
    </inkml:context>
    <inkml:brush xml:id="br0">
      <inkml:brushProperty name="width" value="0.88194" units="cm"/>
      <inkml:brushProperty name="height" value="0.88194" units="cm"/>
      <inkml:brushProperty name="color" value="#DF5B1F"/>
    </inkml:brush>
  </inkml:definitions>
  <inkml:trace contextRef="#ctx0" brushRef="#br0">1 202 8027,'291'-17'0,"-1"1"0,1 0 0,-1-1 0,-23 5 0,-1 0 0,-3 2 0,-1 1 0,-5 2 0,-2 2 0,0 1 0,1-1 0,1 1 0,0 1 0,2 0 0,5-1 0,12 0 0,4-1 0,3 1 0,2 0-454,14 0 1,2 0 0,3 1 0,5-1 0,-48 1 0,4 1 0,1-1 0,5 0 0,4 1 453,-22 1 0,3 0 0,3 0 0,5 1 0,1-1 0,4 1 0,20-1 0,3 1 0,3 0 0,3 0 0,6-1 0,4 1-127,-12 0 1,4-1 0,5 0 0,3 0 0,2 1-1,0-1 1,1 0 0,-35 1 0,1 0 0,1-1-1,0 1 1,1 0 0,1 0 0,-1 0 0,1 0 126,3 0 0,0-1 0,2 1 0,-2 0 0,2 0 0,0 0 0,-2 0 0,2 1 0,-2-1 0,0 1 0,0 0 0,1 0 0,-2 0 0,2 0 0,-2 0 0,1 1-40,-1-1 1,1 1 0,-1-1 0,1 1 0,-1 0 0,-2 0-1,0 0 1,-3 0 0,29 1 0,-2 0 0,-2 0 0,0 1-1,-2-1 1,-4 1 0,-3 0 39,-20 0 0,-3 0 0,-4 0 0,-1 0 0,1 0 0,0 0 0,3 1 0,7-1 0,3 0 0,2 0 0,-1 0 0,-2 0 0,-2 0 0,-5 0-72,20 0 0,-3 0 0,-4-1 1,-2 1-1,-4 0 0,-3 1 1,30 2-1,-5 1 0,-3 1 1,-2 0-1,0 1 0,-5 2 1,-1 0-1,1 0 0,0-1 1,0 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3:02:14.491"/>
    </inkml:context>
    <inkml:brush xml:id="br0">
      <inkml:brushProperty name="width" value="0.88194" units="cm"/>
      <inkml:brushProperty name="height" value="0.88194" units="cm"/>
      <inkml:brushProperty name="color" value="#DF5B1F"/>
    </inkml:brush>
  </inkml:definitions>
  <inkml:trace contextRef="#ctx0" brushRef="#br0">1 202 8027,'515'-17'0,"-2"1"0,2 0 0,-2-1 0,-40 5 0,-3 0 0,-5 2 0,-1 1 0,-9 2 0,-5 2 0,1 1 0,2-1 0,3 1 0,-1 1 0,3 0 0,8-1 0,22 0 0,8-1 0,4 1 0,5 0-454,23 0 1,6 0 0,3 1 0,10-1 0,-85 1 0,6 1 0,4-1 0,7 0 0,7 1 453,-39 1 0,8 0 0,3 0 0,8 1 0,3-1 0,6 1 0,37-1 0,4 1 0,7 0 0,5 0 0,9-1 0,8 1-127,-22 0 1,8-1 0,9 0 0,5 0 0,3 1-1,1-1 1,0 0 0,-61 1 0,3 0 0,1-1-1,0 1 1,2 0 0,0 0 0,1 0 0,0 0 126,5 0 0,2-1 0,1 1 0,-1 0 0,2 0 0,-1 0 0,-1 0 0,1 1 0,-1-1 0,-2 1 0,1 0 0,1 0 0,-2 0 0,1 0 0,-1 0 0,0 1-40,0-1 1,-1 1 0,1-1 0,0 1 0,0 0 0,-4 0-1,-2 0 1,-4 0 0,51 1 0,-3 0 0,-3 0 0,-1 1-1,-4-1 1,-6 1 0,-5 0 39,-36 0 0,-6 0 0,-6 0 0,-1 0 0,-1 0 0,3 0 0,3 1 0,13-1 0,7 0 0,0 0 0,1 0 0,-3 0 0,-5 0 0,-9 0-72,36 0 0,-6 0 0,-5-1 1,-6 1-1,-6 0 0,-6 1 1,54 2-1,-9 1 0,-6 1 1,-3 0-1,0 1 0,-9 2 1,-1 0-1,0 0 0,1-1 1,0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05T22:47:13.138"/>
    </inkml:context>
    <inkml:brush xml:id="br0">
      <inkml:brushProperty name="width" value="0.88194" units="cm"/>
      <inkml:brushProperty name="height" value="0.88194" units="cm"/>
      <inkml:brushProperty name="color" value="#DF5B1F"/>
    </inkml:brush>
  </inkml:definitions>
  <inkml:trace contextRef="#ctx0" brushRef="#br0">2 23 8027,'179'12'0,"0"1"0,-1 0 0,1 0 0,-14-4 0,-3 0 0,1-1 0,-2-1 0,-3-2 0,-1 0 0,0-2 0,0 0 0,2 0 0,0 0 0,0 0 0,3-1 0,8 2 0,2-1 0,2 1 0,1-1-454,10 0 1,-1 0 0,4 0 0,2-1 0,-29 1 0,1-1 0,2 0 0,3 0 0,1-1 453,-12 0 0,3 0 0,0 0 0,3-1 0,2 1 0,0-1 0,14 0 0,2 1 0,2-1 0,2 0 0,2 0 0,4 0-127,-8 1 1,3-1 0,2 1 0,3-1 0,1 1-1,0 0 1,-1-1 0,-19 0 0,-1 0 0,1 1-1,1-1 1,0 0 0,0 0 0,0 0 0,0 0 126,2 0 0,0 0 0,1 1 0,0-1 0,0 0 0,0 0 0,0-1 0,-2 1 0,3 0 0,-2-1 0,0 1 0,1-1 0,-2 0 0,2 0 0,-1 0 0,0 0-40,-1 0 1,1 0 0,0-1 0,0 1 0,0 0 0,-2-1-1,0 1 1,-1-1 0,17 0 0,-1-1 0,-1 1 0,0-1-1,-2 0 1,-2 0 0,-2 0 39,-11 0 0,-3 0 0,-2 0 0,-1 0 0,1-1 0,-1 1 0,3 0 0,4 0 0,2-1 0,0 1 0,1 0 0,-2 0 0,-2-1 0,-3 1-72,14 0 0,-3 1 0,-2-1 1,-2 0-1,-1 0 0,-3-1 1,18-2-1,-1 0 0,-3-1 1,-3 0-1,2-1 0,-3-1 1,-2 0-1,2 0 0,-1-1 1,1 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3:05:54.499"/>
    </inkml:context>
    <inkml:brush xml:id="br0">
      <inkml:brushProperty name="width" value="0.88194" units="cm"/>
      <inkml:brushProperty name="height" value="0.88194" units="cm"/>
      <inkml:brushProperty name="color" value="#B0B938"/>
    </inkml:brush>
  </inkml:definitions>
  <inkml:trace contextRef="#ctx0" brushRef="#br0">2 23 8027,'179'12'0,"0"1"0,-1 0 0,1 0 0,-14-4 0,-3 0 0,1-1 0,-2-1 0,-3-2 0,-1 0 0,0-2 0,0 0 0,2 0 0,0 0 0,0 0 0,3-1 0,8 2 0,2-1 0,2 1 0,1-1-454,10 0 1,-1 0 0,4 0 0,2-1 0,-29 1 0,1-1 0,2 0 0,3 0 0,1-1 453,-12 0 0,3 0 0,0 0 0,3-1 0,2 1 0,0-1 0,14 0 0,2 1 0,2-1 0,2 0 0,2 0 0,4 0-127,-8 1 1,3-1 0,2 1 0,3-1 0,1 1-1,0 0 1,-1-1 0,-19 0 0,-1 0 0,1 1-1,1-1 1,0 0 0,0 0 0,0 0 0,0 0 126,2 0 0,0 0 0,1 1 0,0-1 0,0 0 0,0 0 0,0-1 0,-2 1 0,3 0 0,-2-1 0,0 1 0,1-1 0,-2 0 0,2 0 0,-1 0 0,0 0-40,-1 0 1,1 0 0,0-1 0,0 1 0,0 0 0,-2-1-1,0 1 1,-1-1 0,17 0 0,-1-1 0,-1 1 0,0-1-1,-2 0 1,-2 0 0,-2 0 39,-11 0 0,-3 0 0,-2 0 0,-1 0 0,1-1 0,-1 1 0,3 0 0,4 0 0,2-1 0,0 1 0,1 0 0,-2 0 0,-2-1 0,-3 1-72,14 0 0,-3 1 0,-2-1 1,-2 0-1,-1 0 0,-3-1 1,18-2-1,-1 0 0,-3-1 1,-3 0-1,2-1 0,-3-1 1,-2 0-1,2 0 0,-1-1 1,1 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3:06:51.285"/>
    </inkml:context>
    <inkml:brush xml:id="br0">
      <inkml:brushProperty name="width" value="0.88194" units="cm"/>
      <inkml:brushProperty name="height" value="0.88194" units="cm"/>
      <inkml:brushProperty name="color" value="#B0B938"/>
    </inkml:brush>
  </inkml:definitions>
  <inkml:trace contextRef="#ctx0" brushRef="#br0">2 23 8027,'314'12'0,"-2"1"0,0 0 0,2 0 0,-26-4 0,-4 0 0,0-1 0,-1-1 0,-7-2 0,-2 0 0,1-2 0,1 0 0,1 0 0,1 0 0,1 0 0,4-1 0,15 2 0,3-1 0,4 1 0,0-1-454,19 0 1,-1 0 0,5 0 0,5-1 0,-52 1 0,4-1 0,2 0 0,4 0 0,4-1 453,-22 0 0,4 0 0,2 0 0,5-1 0,3 1 0,0-1 0,24 0 0,4 1 0,3-1 0,4 0 0,4 0 0,7 0-127,-15 1 1,5-1 0,5 1 0,5-1 0,0 1-1,2 0 1,-2-1 0,-35 0 0,1 0 0,0 1-1,1-1 1,1 0 0,0 0 0,0 0 0,0 0 126,4 0 0,-1 0 0,2 1 0,1-1 0,0 0 0,-2 0 0,1-1 0,-2 1 0,3 0 0,-2-1 0,-1 1 0,2-1 0,-2 0 0,1 0 0,1 0 0,-3 0-40,0 0 1,2 0 0,-1-1 0,1 1 0,-1 0 0,-2-1-1,-1 1 1,-3-1 0,31 0 0,-1-1 0,-2 1 0,-1-1-1,-3 0 1,-3 0 0,-4 0 39,-19 0 0,-7 0 0,-2 0 0,-1 0 0,1-1 0,-1 1 0,3 0 0,10 0 0,2-1 0,0 1 0,1 0 0,-2 0 0,-5-1 0,-4 1-72,23 0 0,-3 1 0,-5-1 1,-3 0-1,-2 0 0,-6-1 1,33-2-1,-4 0 0,-3-1 1,-6 0-1,4-1 0,-7-1 1,-1 0-1,1 0 0,1-1 1,-1 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3:07:24.040"/>
    </inkml:context>
    <inkml:brush xml:id="br0">
      <inkml:brushProperty name="width" value="0.88194" units="cm"/>
      <inkml:brushProperty name="height" value="0.88194" units="cm"/>
      <inkml:brushProperty name="color" value="#B0B938"/>
    </inkml:brush>
  </inkml:definitions>
  <inkml:trace contextRef="#ctx0" brushRef="#br0">2 23 8027,'112'12'0,"0"1"0,-1 0 0,1 0 0,-9-4 0,-2 0 0,1-1 0,-1-1 0,-2-2 0,-2 0 0,2-2 0,-1 0 0,1 0 0,0 0 0,1 0 0,1-1 0,5 2 0,2-1 0,1 1 0,0-1-454,7 0 1,-1 0 0,2 0 0,2-1 0,-19 1 0,2-1 0,1 0 0,1 0 0,1-1 453,-8 0 0,2 0 0,1 0 0,1-1 0,2 1 0,-1-1 0,9 0 0,2 1 0,1-1 0,1 0 0,1 0 0,3 0-127,-6 1 1,3-1 0,1 1 0,2-1 0,0 1-1,0 0 1,0-1 0,-12 0 0,0 0 0,-1 1-1,2-1 1,-1 0 0,1 0 0,-1 0 0,1 0 126,1 0 0,-1 0 0,1 1 0,1-1 0,0 0 0,-1 0 0,0-1 0,-1 1 0,2 0 0,-1-1 0,0 1 0,0-1 0,-1 0 0,1 0 0,1 0 0,-2 0-40,0 0 1,1 0 0,0-1 0,-1 1 0,1 0 0,-1-1-1,-1 1 1,0-1 0,10 0 0,0-1 0,0 1 0,-1-1-1,-1 0 1,-1 0 0,-2 0 39,-6 0 0,-3 0 0,0 0 0,-1 0 0,0-1 0,1 1 0,0 0 0,4 0 0,0-1 0,1 1 0,0 0 0,-1 0 0,-2-1 0,-1 1-72,8 0 0,-1 1 0,-2-1 1,0 0-1,-2 0 0,-1-1 1,11-2-1,-2 0 0,0-1 1,-2 0-1,0-1 0,-1-1 1,-1 0-1,0 0 0,1-1 1,0 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05T07:33:01.702"/>
    </inkml:context>
    <inkml:brush xml:id="br0">
      <inkml:brushProperty name="width" value="1.23472" units="cm"/>
      <inkml:brushProperty name="height" value="1.23472" units="cm"/>
      <inkml:brushProperty name="color" value="#F6630D"/>
    </inkml:brush>
  </inkml:definitions>
  <inkml:trace contextRef="#ctx0" brushRef="#br0">4 212 8027,'286'-18'0,"0"1"0,0 0 0,0 0 0,-22 4 0,-3 1 0,-2 1 0,0 2 0,-7 2 0,-1 1 0,0 1 0,1 1 0,1 0 0,1 0 0,1 1 0,4-1 0,14-1 0,2 1 0,4-1 0,1 1-454,15-1 1,1 2 0,4-1 0,4 1 0,-46 0 0,2 0 0,2 0 0,5 0 0,4 1 453,-22 1 0,3 0 0,4 0 0,3 0 0,3 1 0,2-1 0,21 1 0,2-1 0,3 1 0,5 0 0,3 0 0,6-1-127,-13 1 1,5-1 0,4 0 0,4 1 0,1-1-1,1 0 1,-1 0 0,-33 1 0,1 0 0,0-1-1,2 1 1,0 0 0,0 0 0,0 0 0,1 0 126,2 0 0,2-1 0,-1 1 0,1 0 0,0 0 0,0 0 0,0 0 0,-1 1 0,0-1 0,0 1 0,0 0 0,0 0 0,0 0 0,0 0 0,-1 1 0,0-1-40,0 1 1,1-1 0,-1 1 0,0 0 0,0-1 0,-2 1-1,-1 1 1,-1-1 0,26 1 0,0 0 0,-2 1 0,-1-1-1,-3 1 1,-2 0 0,-3 0 39,-20 0 0,-3 0 0,-4 1 0,0-1 0,-1 1 0,1-1 0,2 0 0,9 1 0,2-1 0,1 1 0,0-1 0,-2 0 0,-3 0 0,-4 0-72,19 1 0,-2-2 0,-4 1 1,-3 0-1,-3 0 0,-3 2 1,30 1-1,-5 1 0,-4 1 1,-2 1-1,1 1 0,-6 1 1,1 0-1,-1 1 0,0-1 1,0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05T06:25:10.914"/>
    </inkml:context>
    <inkml:brush xml:id="br0">
      <inkml:brushProperty name="width" value="0.49389" units="cm"/>
      <inkml:brushProperty name="height" value="0.49389" units="cm"/>
      <inkml:brushProperty name="color" value="#122C4D"/>
    </inkml:brush>
  </inkml:definitions>
  <inkml:trace contextRef="#ctx0" brushRef="#br0">0 57 8027,'44'-11'0,"1"1"0,-1-1 0,-6 3 0,-2 1 0,-1 2 0,10 2 0,-2 2 0,-1 3 0,2 2 0,2 1 0,1 1 0,-13 1 0,0 0 0,0 1-166,0 0 1,1 1 0,0 0 0,-1 0 0,0 1 0,-2 1 165,13 8 0,0 2 0,3 0 0,-2 3 0,-6-2 0,-2 1 0,1 4 0,-1 1 0,-2-3 0,-2 2 0,-4 0 0,-1 3 79,-5-2 1,-2 2 0,-2-1 0,-3 1-80,10 28 0,-7 11 41,-11-30 0,-2 1 0,-3 4 0,-1 1-41,0 5 0,-2 4 0,0 8 0,0 4 0,-1 8 0,0 2 0,-4-21 0,-1 0 0,-1 2 0,0 5 0,0 1 0,-1 1-144,-1 2 0,0 2 1,0 0-1,1 0 1,-2 3-1,2-2 144,0 0 0,0 1 0,1-1 0,1-1 0,-1 0 0,2-2 0,0-6 0,2-3 0,0 2 0,-1 3 0,2 0 0,0-1 14,0 18 0,2-2 1,-1-2-1,0 2-14,-2-2 0,4-1 0,3-5 0,3-1 0,2 2 0,3-3 0,5-12 0,3-2 0,5 5 0,3-5 0,2-10 0,2-3 0,1 0 0,2-3 0,1-2 0,3-2 0,2 3 0,2-1 0,0-1 0,2-3 0,-15-7 0,1 0 0,1 0 0,0 1 0,0-1 0,-1 1 0,11 9 0,-2 2 0,-1 0 0,-2-1 0,-2-3 0,-1-1 0,2 2 0,-1-1 0,-4-5 0,-2-2 0,-1-1 0,-3-2 0,13 11 0,-8-8 0,-6-5 0,-5-7 868,-3-4-868,-6-9 445,-4 8-445,-23-14 0,6 12 0,-18-14 0,17 8 0,-1 0 0,0 0 0,0 0 0,1 0 0,-1 0 0,1 0 0,-7 2 0,-1 4 0,-12 21 0,-5 14 0,0 7 0,15-23 0,-1 2 0,-1 1 0,-1 2 0,1 3 0,-1-1 0,-1 1 0,-1-1 0,4 4 0,0 0 0,0-4 0,1 1 0,4 0 0,0-1 0,-1-3 0,1 1 0,-10 26 0,-1-4 0,9-4 0,4-9 0,3 7 0,3 0 0,0-7 0,6-7 0,-1 7 0,4 7 0,0-3 0,0 7 0,0 2 0,0 5 0,0 1 0,0 7 0,0 0 0,0 9 0,0-3 0,0-1 0,0 2 0,0-7 0,0 7 0,0-7 0,0 6 0,1-5 0,3 5 0,3 3 0,-2-33 0,1 0 0,0 1 0,0 1 0,0 3 0,0 1 0,-1-1 0,1-1 0,0 3 0,0 0 0,0-2 0,0-1 0,0-1 0,-1 1 0,2-1 0,-2-1 0,1 3 0,1-1 0,1-3 0,0 1 0,-1 3 0,-1-1 0,1-2 0,2-2 0,-2 2 0,0-1 0,1-3 0,0 0 0,5 37 0,2-5 0,-2 4 0,-1-10 0,0 6 0,0-3 0,-1 1 0,1-6 0,-4 4 0,0-8 0,-2-2 0,3-3 0,-1-2 0,-5-9 0,0 3 0,3-8 0,-3-5 0,3 2 0,-3-9 0,-1 0 0,2-6 0,-3-1 0,-1 1 0,0 8 0,0 4 0,0 6 0,0 0 0,0 10 0,0 4 0,0 5 0,0 2 0,0-1 0,0-1 0,0-5 0,-2 0 0,-6-13 0,-1 2 0,-11-15 0,-2-2 0,-10-11 0,0-4 0,-11-9 0,19 0 0,-2 0 0,-3 0 0,0 0 0,-1 0 0,0 0 0,-3 0 0,0 0 0,-1 0 0,0 0 0,-3 0 0,0 0 0,-1 0 0,-1 2 0,-4 3 0,0 5 0,-3 7 0,-2 5 0,11-2 0,-3 3 0,0 3 0,6 1 0,0 0 0,0 0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2:49:58.489"/>
    </inkml:context>
    <inkml:brush xml:id="br0">
      <inkml:brushProperty name="width" value="0.88194" units="cm"/>
      <inkml:brushProperty name="height" value="0.88194" units="cm"/>
      <inkml:brushProperty name="color" value="#DF5B1F"/>
    </inkml:brush>
  </inkml:definitions>
  <inkml:trace contextRef="#ctx0" brushRef="#br0">1 202 8027,'273'-17'0,"-1"1"0,1 0 0,-1-1 0,-21 5 0,-2 0 0,-2 2 0,-1 1 0,-5 2 0,-2 2 0,0 1 0,1-1 0,2 1 0,-1 1 0,2 0 0,4-1 0,12 0 0,4-1 0,2 1 0,3 0-454,12 0 1,3 0 0,2 1 0,5-1 0,-45 1 0,3 1 0,2-1 0,4 0 0,4 1 453,-21 1 0,4 0 0,2 0 0,4 1 0,2-1 0,3 1 0,19-1 0,3 1 0,3 0 0,3 0 0,5-1 0,4 1-127,-12 0 1,5-1 0,4 0 0,3 0 0,2 1-1,0-1 1,0 0 0,-32 1 0,1 0 0,1-1-1,0 1 1,1 0 0,0 0 0,0 0 0,1 0 126,2 0 0,1-1 0,1 1 0,-1 0 0,1 0 0,0 0 0,-1 0 0,1 1 0,-1-1 0,-1 1 0,1 0 0,0 0 0,-1 0 0,1 0 0,-1 0 0,0 1-40,0-1 1,0 1 0,0-1 0,0 1 0,0 0 0,-2 0-1,-1 0 1,-2 0 0,27 1 0,-2 0 0,-1 0 0,-1 1-1,-2-1 1,-3 1 0,-3 0 39,-19 0 0,-3 0 0,-3 0 0,-1 0 0,0 0 0,1 0 0,2 1 0,7-1 0,3 0 0,1 0 0,0 0 0,-2 0 0,-2 0 0,-5 0-72,19 0 0,-3 0 0,-3-1 1,-3 1-1,-3 0 0,-3 1 1,28 2-1,-4 1 0,-4 1 1,-1 0-1,0 1 0,-5 2 1,-1 0-1,1 0 0,0-1 1,0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2:50:16.321"/>
    </inkml:context>
    <inkml:brush xml:id="br0">
      <inkml:brushProperty name="width" value="0.88194" units="cm"/>
      <inkml:brushProperty name="height" value="0.88194" units="cm"/>
      <inkml:brushProperty name="color" value="#DF5B1F"/>
    </inkml:brush>
  </inkml:definitions>
  <inkml:trace contextRef="#ctx0" brushRef="#br0">1 202 8027,'273'-17'0,"-1"1"0,1 0 0,-1-1 0,-21 5 0,-2 0 0,-2 2 0,-1 1 0,-5 2 0,-2 2 0,0 1 0,1-1 0,2 1 0,-1 1 0,2 0 0,4-1 0,12 0 0,4-1 0,2 1 0,3 0-454,12 0 1,3 0 0,2 1 0,5-1 0,-45 1 0,3 1 0,2-1 0,4 0 0,4 1 453,-21 1 0,4 0 0,2 0 0,4 1 0,2-1 0,3 1 0,19-1 0,3 1 0,3 0 0,3 0 0,5-1 0,4 1-127,-12 0 1,5-1 0,4 0 0,3 0 0,2 1-1,0-1 1,0 0 0,-32 1 0,1 0 0,1-1-1,0 1 1,1 0 0,0 0 0,0 0 0,1 0 126,2 0 0,1-1 0,1 1 0,-1 0 0,1 0 0,0 0 0,-1 0 0,1 1 0,-1-1 0,-1 1 0,1 0 0,0 0 0,-1 0 0,1 0 0,-1 0 0,0 1-40,0-1 1,0 1 0,0-1 0,0 1 0,0 0 0,-2 0-1,-1 0 1,-2 0 0,27 1 0,-2 0 0,-1 0 0,-1 1-1,-2-1 1,-3 1 0,-3 0 39,-19 0 0,-3 0 0,-3 0 0,-1 0 0,0 0 0,1 0 0,2 1 0,7-1 0,3 0 0,1 0 0,0 0 0,-2 0 0,-2 0 0,-5 0-72,19 0 0,-3 0 0,-3-1 1,-3 1-1,-3 0 0,-3 1 1,28 2-1,-4 1 0,-4 1 1,-1 0-1,0 1 0,-5 2 1,-1 0-1,1 0 0,0-1 1,0 1-1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2:50:23.862"/>
    </inkml:context>
    <inkml:brush xml:id="br0">
      <inkml:brushProperty name="width" value="0.88194" units="cm"/>
      <inkml:brushProperty name="height" value="0.88194" units="cm"/>
      <inkml:brushProperty name="color" value="#B0B938"/>
    </inkml:brush>
  </inkml:definitions>
  <inkml:trace contextRef="#ctx0" brushRef="#br0">1 202 8027,'179'-17'0,"-1"1"0,2 0 0,-2-1 0,-13 5 0,-2 0 0,-1 2 0,-1 1 0,-3 2 0,-1 2 0,0 1 0,0-1 0,2 1 0,-1 1 0,2 0 0,2-1 0,8 0 0,2-1 0,2 1 0,2 0-454,7 0 1,3 0 0,1 1 0,3-1 0,-29 1 0,2 1 0,1-1 0,2 0 0,3 1 453,-13 1 0,2 0 0,1 0 0,3 1 0,2-1 0,1 1 0,13-1 0,1 1 0,3 0 0,2 0 0,3-1 0,2 1-127,-7 0 1,3-1 0,3 0 0,1 0 0,2 1-1,0-1 1,0 0 0,-21 1 0,0 0 0,1-1-1,1 1 1,0 0 0,-1 0 0,1 0 0,1 0 126,1 0 0,0-1 0,1 1 0,0 0 0,0 0 0,0 0 0,-1 0 0,2 1 0,-2-1 0,0 1 0,0 0 0,1 0 0,-1 0 0,0 0 0,0 0 0,0 1-40,0-1 1,-1 1 0,1-1 0,0 1 0,0 0 0,-2 0-1,0 0 1,-1 0 0,17 1 0,-1 0 0,-1 0 0,0 1-1,-2-1 1,-1 1 0,-3 0 39,-12 0 0,-2 0 0,-2 0 0,-1 0 0,1 0 0,0 0 0,1 1 0,5-1 0,2 0 0,0 0 0,1 0 0,-2 0 0,-1 0 0,-4 0-72,13 0 0,-1 0 0,-3-1 1,-2 1-1,-2 0 0,-2 1 1,19 2-1,-3 1 0,-3 1 1,0 0-1,0 1 0,-4 2 1,0 0-1,0 0 0,1-1 1,-1 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5-05T22:47:13.138"/>
    </inkml:context>
    <inkml:brush xml:id="br0">
      <inkml:brushProperty name="width" value="0.88194" units="cm"/>
      <inkml:brushProperty name="height" value="0.88194" units="cm"/>
      <inkml:brushProperty name="color" value="#DF5B1F"/>
    </inkml:brush>
  </inkml:definitions>
  <inkml:trace contextRef="#ctx0" brushRef="#br0">2 23 8027,'179'12'0,"0"1"0,-1 0 0,1 0 0,-14-4 0,-3 0 0,1-1 0,-2-1 0,-3-2 0,-1 0 0,0-2 0,0 0 0,2 0 0,0 0 0,0 0 0,3-1 0,8 2 0,2-1 0,2 1 0,1-1-454,10 0 1,-1 0 0,4 0 0,2-1 0,-29 1 0,1-1 0,2 0 0,3 0 0,1-1 453,-12 0 0,3 0 0,0 0 0,3-1 0,2 1 0,0-1 0,14 0 0,2 1 0,2-1 0,2 0 0,2 0 0,4 0-127,-8 1 1,3-1 0,2 1 0,3-1 0,1 1-1,0 0 1,-1-1 0,-19 0 0,-1 0 0,1 1-1,1-1 1,0 0 0,0 0 0,0 0 0,0 0 126,2 0 0,0 0 0,1 1 0,0-1 0,0 0 0,0 0 0,0-1 0,-2 1 0,3 0 0,-2-1 0,0 1 0,1-1 0,-2 0 0,2 0 0,-1 0 0,0 0-40,-1 0 1,1 0 0,0-1 0,0 1 0,0 0 0,-2-1-1,0 1 1,-1-1 0,17 0 0,-1-1 0,-1 1 0,0-1-1,-2 0 1,-2 0 0,-2 0 39,-11 0 0,-3 0 0,-2 0 0,-1 0 0,1-1 0,-1 1 0,3 0 0,4 0 0,2-1 0,0 1 0,1 0 0,-2 0 0,-2-1 0,-3 1-72,14 0 0,-3 1 0,-2-1 1,-2 0-1,-1 0 0,-3-1 1,18-2-1,-1 0 0,-3-1 1,-3 0-1,2-1 0,-3-1 1,-2 0-1,2 0 0,-1-1 1,1 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2:54:08.110"/>
    </inkml:context>
    <inkml:brush xml:id="br0">
      <inkml:brushProperty name="width" value="0.88194" units="cm"/>
      <inkml:brushProperty name="height" value="0.88194" units="cm"/>
      <inkml:brushProperty name="color" value="#B0B938"/>
    </inkml:brush>
  </inkml:definitions>
  <inkml:trace contextRef="#ctx0" brushRef="#br0">1 202 8027,'313'-17'0,"0"1"0,0 0 0,-1-1 0,-24 5 0,-2 0 0,-2 2 0,-2 1 0,-5 2 0,-3 2 0,0 1 0,2-1 0,2 1 0,-2 1 0,3 0 0,5-1 0,13 0 0,5-1 0,2 1 0,4 0-454,13 0 1,4 0 0,2 1 0,6-1 0,-52 1 0,4 1 0,2-1 0,5 0 0,4 1 453,-24 1 0,5 0 0,2 0 0,4 1 0,3-1 0,3 1 0,22-1 0,4 1 0,3 0 0,3 0 0,6-1 0,5 1-127,-14 0 1,6-1 0,4 0 0,4 0 0,2 1-1,0-1 1,0 0 0,-37 1 0,2 0 0,0-1-1,1 1 1,1 0 0,-1 0 0,1 0 0,1 0 126,2 0 0,2-1 0,0 1 0,-1 0 0,2 0 0,-1 0 0,0 0 0,0 1 0,0-1 0,-2 1 0,1 0 0,0 0 0,0 0 0,0 0 0,-1 0 0,0 1-40,1-1 1,-1 1 0,0-1 0,0 1 0,0 0 0,-2 0-1,-1 0 1,-2 0 0,30 1 0,-2 0 0,-1 0 0,-1 1-1,-2-1 1,-4 1 0,-4 0 39,-21 0 0,-3 0 0,-4 0 0,-2 0 0,1 0 0,1 0 0,3 1 0,7-1 0,4 0 0,0 0 0,1 0 0,-2 0 0,-3 0 0,-5 0-72,21 0 0,-3 0 0,-3-1 1,-4 1-1,-4 0 0,-3 1 1,33 2-1,-5 1 0,-5 1 1,-1 0-1,0 1 0,-6 2 1,-1 0-1,1 0 0,0-1 1,1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2:59:29.504"/>
    </inkml:context>
    <inkml:brush xml:id="br0">
      <inkml:brushProperty name="width" value="0.88194" units="cm"/>
      <inkml:brushProperty name="height" value="0.88194" units="cm"/>
      <inkml:brushProperty name="color" value="#B0B938"/>
    </inkml:brush>
  </inkml:definitions>
  <inkml:trace contextRef="#ctx0" brushRef="#br0">1 202 8027,'224'-17'0,"-1"1"0,1 0 0,-1-1 0,-17 5 0,-2 0 0,-2 2 0,0 1 0,-4 2 0,-3 2 0,1 1 0,1-1 0,2 1 0,-2 1 0,3 0 0,2-1 0,10 0 0,4-1 0,1 1 0,3 0-454,10 0 1,2 0 0,1 1 0,5-1 0,-37 1 0,2 1 0,2-1 0,4 0 0,2 1 453,-16 1 0,2 0 0,2 0 0,4 1 0,1-1 0,3 1 0,15-1 0,3 1 0,2 0 0,2 0 0,5-1 0,3 1-127,-10 0 1,4-1 0,4 0 0,2 0 0,1 1-1,1-1 1,0 0 0,-27 1 0,1 0 0,1-1-1,0 1 1,1 0 0,0 0 0,0 0 0,0 0 126,2 0 0,2-1 0,-1 1 0,1 0 0,0 0 0,-1 0 0,1 0 0,-1 1 0,1-1 0,-2 1 0,1 0 0,0 0 0,-1 0 0,1 0 0,0 0 0,-1 1-40,0-1 1,1 1 0,-1-1 0,0 1 0,0 0 0,-1 0-1,-1 0 1,-2 0 0,22 1 0,-1 0 0,-1 0 0,-1 1-1,-2-1 1,-2 1 0,-2 0 39,-16 0 0,-3 0 0,-2 0 0,-1 0 0,0 0 0,1 0 0,2 1 0,5-1 0,3 0 0,1 0 0,0 0 0,-2 0 0,-2 0 0,-4 0-72,16 0 0,-3 0 0,-2-1 1,-2 1-1,-3 0 0,-3 1 1,24 2-1,-4 1 0,-3 1 1,-1 0-1,0 1 0,-4 2 1,-1 0-1,2 0 0,-1-1 1,0 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9T22:59:44.714"/>
    </inkml:context>
    <inkml:brush xml:id="br0">
      <inkml:brushProperty name="width" value="0.88194" units="cm"/>
      <inkml:brushProperty name="height" value="0.88194" units="cm"/>
      <inkml:brushProperty name="color" value="#B0B938"/>
    </inkml:brush>
  </inkml:definitions>
  <inkml:trace contextRef="#ctx0" brushRef="#br0">1 202 8027,'224'-17'0,"-1"1"0,1 0 0,-1-1 0,-17 5 0,-2 0 0,-2 2 0,0 1 0,-4 2 0,-3 2 0,1 1 0,1-1 0,2 1 0,-2 1 0,3 0 0,2-1 0,10 0 0,4-1 0,1 1 0,3 0-454,10 0 1,2 0 0,1 1 0,5-1 0,-37 1 0,2 1 0,2-1 0,4 0 0,2 1 453,-16 1 0,2 0 0,2 0 0,4 1 0,1-1 0,3 1 0,15-1 0,3 1 0,2 0 0,2 0 0,5-1 0,3 1-127,-10 0 1,4-1 0,4 0 0,2 0 0,1 1-1,1-1 1,0 0 0,-27 1 0,1 0 0,1-1-1,0 1 1,1 0 0,0 0 0,0 0 0,0 0 126,2 0 0,2-1 0,-1 1 0,1 0 0,0 0 0,-1 0 0,1 0 0,-1 1 0,1-1 0,-2 1 0,1 0 0,0 0 0,-1 0 0,1 0 0,0 0 0,-1 1-40,0-1 1,1 1 0,-1-1 0,0 1 0,0 0 0,-1 0-1,-1 0 1,-2 0 0,22 1 0,-1 0 0,-1 0 0,-1 1-1,-2-1 1,-2 1 0,-2 0 39,-16 0 0,-3 0 0,-2 0 0,-1 0 0,0 0 0,1 0 0,2 1 0,5-1 0,3 0 0,1 0 0,0 0 0,-2 0 0,-2 0 0,-4 0-72,16 0 0,-3 0 0,-2-1 1,-2 1-1,-3 0 0,-3 1 1,24 2-1,-4 1 0,-3 1 1,-1 0-1,0 1 0,-4 2 1,-1 0-1,2 0 0,-1-1 1,0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4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24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24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24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24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 name="Google Shape;1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D3F4E1E9-C3BA-36AE-0377-986D11C2C9B6}"/>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30D576D3-13B6-610B-A5DC-DC110550EAC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Briefly explain what patients can expect after taking mifepristone and misoprostol. Adjust the level of detail and clinical terminology based on your audience. </a:t>
            </a:r>
            <a:endParaRPr lang="en-US" b="0" i="1" dirty="0">
              <a:solidFill>
                <a:srgbClr val="000000"/>
              </a:solidFill>
              <a:effectLst/>
              <a:latin typeface="Calibri" panose="020F0502020204030204" pitchFamily="34" charset="0"/>
            </a:endParaRPr>
          </a:p>
          <a:p>
            <a:pPr marL="0" lvl="0" indent="0" algn="l" rtl="0">
              <a:spcBef>
                <a:spcPts val="0"/>
              </a:spcBef>
              <a:spcAft>
                <a:spcPts val="0"/>
              </a:spcAft>
              <a:buNone/>
            </a:pPr>
            <a:r>
              <a:rPr lang="en-US" b="0" i="0" dirty="0">
                <a:solidFill>
                  <a:srgbClr val="000000"/>
                </a:solidFill>
                <a:effectLst/>
                <a:latin typeface="Calibri" panose="020F0502020204030204" pitchFamily="34" charset="0"/>
              </a:rPr>
              <a:t>‌</a:t>
            </a:r>
          </a:p>
          <a:p>
            <a:pPr marL="342900" lvl="0" indent="-342900" algn="l" rtl="0">
              <a:spcBef>
                <a:spcPts val="0"/>
              </a:spcBef>
              <a:spcAft>
                <a:spcPts val="0"/>
              </a:spcAft>
              <a:buFont typeface="Arial" panose="020B0604020202020204" pitchFamily="34" charset="0"/>
              <a:buChar char="•"/>
            </a:pPr>
            <a:r>
              <a:rPr lang="en-US" i="0" dirty="0"/>
              <a:t>Cramps and heavy bleeding should start within 24 hours after using the misoprostol. </a:t>
            </a:r>
          </a:p>
          <a:p>
            <a:pPr marL="342900" lvl="0" indent="-342900" algn="l" rtl="0">
              <a:spcBef>
                <a:spcPts val="0"/>
              </a:spcBef>
              <a:spcAft>
                <a:spcPts val="0"/>
              </a:spcAft>
              <a:buFont typeface="Arial" panose="020B0604020202020204" pitchFamily="34" charset="0"/>
              <a:buChar char="•"/>
            </a:pPr>
            <a:r>
              <a:rPr lang="en-US" i="0" dirty="0"/>
              <a:t>The patient may see blood clots, have loose stools, fever, or chills. </a:t>
            </a:r>
          </a:p>
          <a:p>
            <a:pPr marL="342900" lvl="0" indent="-342900" algn="l" rtl="0">
              <a:spcBef>
                <a:spcPts val="0"/>
              </a:spcBef>
              <a:spcAft>
                <a:spcPts val="0"/>
              </a:spcAft>
              <a:buFont typeface="Arial" panose="020B0604020202020204" pitchFamily="34" charset="0"/>
              <a:buChar char="•"/>
            </a:pPr>
            <a:r>
              <a:rPr lang="en-US" i="0" dirty="0"/>
              <a:t>If the patient does not experience cramps or bleeding, they can use 4 more misoprostol pills.</a:t>
            </a:r>
          </a:p>
          <a:p>
            <a:pPr marL="342900" lvl="0" indent="-342900" algn="l" rtl="0">
              <a:spcBef>
                <a:spcPts val="0"/>
              </a:spcBef>
              <a:spcAft>
                <a:spcPts val="0"/>
              </a:spcAft>
              <a:buFont typeface="Arial" panose="020B0604020202020204" pitchFamily="34" charset="0"/>
              <a:buChar char="•"/>
            </a:pPr>
            <a:r>
              <a:rPr lang="en-US" i="0" dirty="0"/>
              <a:t>If they do not experience cramps or bleeding after that, they should contact the health center to be evaluated.</a:t>
            </a:r>
          </a:p>
          <a:p>
            <a:pPr marL="342900" lvl="0" indent="-342900" algn="l" rtl="0">
              <a:spcBef>
                <a:spcPts val="0"/>
              </a:spcBef>
              <a:spcAft>
                <a:spcPts val="0"/>
              </a:spcAft>
              <a:buFont typeface="Arial" panose="020B0604020202020204" pitchFamily="34" charset="0"/>
              <a:buChar char="•"/>
            </a:pPr>
            <a:endParaRPr lang="en-US" i="0" dirty="0"/>
          </a:p>
          <a:p>
            <a:pPr marL="0" lvl="0" indent="0" algn="l" rtl="0">
              <a:spcBef>
                <a:spcPts val="0"/>
              </a:spcBef>
              <a:spcAft>
                <a:spcPts val="0"/>
              </a:spcAft>
              <a:buFontTx/>
              <a:buNone/>
            </a:pPr>
            <a:r>
              <a:rPr lang="en-US" i="0" dirty="0"/>
              <a:t>References:</a:t>
            </a:r>
          </a:p>
          <a:p>
            <a:pPr marL="0" lvl="0" indent="0" algn="l" rtl="0">
              <a:spcBef>
                <a:spcPts val="0"/>
              </a:spcBef>
              <a:spcAft>
                <a:spcPts val="0"/>
              </a:spcAft>
              <a:buFontTx/>
              <a:buNone/>
            </a:pPr>
            <a:r>
              <a:rPr lang="en-US" b="0" i="0" dirty="0">
                <a:solidFill>
                  <a:srgbClr val="000000"/>
                </a:solidFill>
                <a:effectLst/>
                <a:latin typeface="Calibri" panose="020F0502020204030204" pitchFamily="34" charset="0"/>
              </a:rPr>
              <a:t>-Reproductive Health Access Project. How to Use Abortion Pills Fact Sheet. Published June 25, 2024. https://</a:t>
            </a:r>
            <a:r>
              <a:rPr lang="en-US" b="0" i="0" dirty="0" err="1">
                <a:solidFill>
                  <a:srgbClr val="000000"/>
                </a:solidFill>
                <a:effectLst/>
                <a:latin typeface="Calibri" panose="020F0502020204030204" pitchFamily="34" charset="0"/>
              </a:rPr>
              <a:t>www.reproductiveaccess.org</a:t>
            </a:r>
            <a:r>
              <a:rPr lang="en-US" b="0" i="0" dirty="0">
                <a:solidFill>
                  <a:srgbClr val="000000"/>
                </a:solidFill>
                <a:effectLst/>
                <a:latin typeface="Calibri" panose="020F0502020204030204" pitchFamily="34" charset="0"/>
              </a:rPr>
              <a:t>/resource/</a:t>
            </a:r>
            <a:r>
              <a:rPr lang="en-US" b="0" i="0" dirty="0" err="1">
                <a:solidFill>
                  <a:srgbClr val="000000"/>
                </a:solidFill>
                <a:effectLst/>
                <a:latin typeface="Calibri" panose="020F0502020204030204" pitchFamily="34" charset="0"/>
              </a:rPr>
              <a:t>mabfactsheet</a:t>
            </a:r>
            <a:r>
              <a:rPr lang="en-US" b="0" i="0" dirty="0">
                <a:solidFill>
                  <a:srgbClr val="000000"/>
                </a:solidFill>
                <a:effectLst/>
                <a:latin typeface="Calibri" panose="020F0502020204030204" pitchFamily="34" charset="0"/>
              </a:rPr>
              <a:t>/</a:t>
            </a:r>
          </a:p>
          <a:p>
            <a:pPr algn="l"/>
            <a:r>
              <a:rPr lang="en-US" b="0" i="0" dirty="0">
                <a:solidFill>
                  <a:srgbClr val="000000"/>
                </a:solidFill>
                <a:effectLst/>
                <a:latin typeface="Calibri" panose="020F0502020204030204" pitchFamily="34" charset="0"/>
              </a:rPr>
              <a:t>‌</a:t>
            </a:r>
          </a:p>
          <a:p>
            <a:pPr marL="0" lvl="0" indent="0" algn="l" rtl="0">
              <a:spcBef>
                <a:spcPts val="0"/>
              </a:spcBef>
              <a:spcAft>
                <a:spcPts val="0"/>
              </a:spcAft>
              <a:buFontTx/>
              <a:buNone/>
            </a:pPr>
            <a:endParaRPr lang="en-US" i="0" dirty="0"/>
          </a:p>
          <a:p>
            <a:pPr marL="0" lvl="0" indent="0" algn="l" rtl="0">
              <a:spcBef>
                <a:spcPts val="0"/>
              </a:spcBef>
              <a:spcAft>
                <a:spcPts val="0"/>
              </a:spcAft>
              <a:buFont typeface="Arial" panose="020B0604020202020204" pitchFamily="34" charset="0"/>
              <a:buNone/>
            </a:pPr>
            <a:r>
              <a:rPr lang="en-US" i="0" dirty="0"/>
              <a:t>‌</a:t>
            </a:r>
          </a:p>
        </p:txBody>
      </p:sp>
      <p:sp>
        <p:nvSpPr>
          <p:cNvPr id="155" name="Google Shape;155;p4:notes">
            <a:extLst>
              <a:ext uri="{FF2B5EF4-FFF2-40B4-BE49-F238E27FC236}">
                <a16:creationId xmlns:a16="http://schemas.microsoft.com/office/drawing/2014/main" id="{3C95E3DD-66A8-C152-D98C-0493F0D6A1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34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DFE917B1-9BAE-4788-42DF-F08F7754FF7D}"/>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CE37C0E4-8ADC-9F76-F5CE-DFB5314DE82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Briefly explain common questions/concerns from patients after they have taken the medication. Adjust the level of detail and clinical terminology based on your audience. If you are presenting to an audience that will not be answering any clinical questions from MAB patients, feel free to skip. If you are presenting to an audience that will be triaging MAB patients, feel free to add more common patient questions: https://</a:t>
            </a:r>
            <a:r>
              <a:rPr lang="en-US" i="1" dirty="0" err="1"/>
              <a:t>www.reproductiveaccess.org</a:t>
            </a:r>
            <a:r>
              <a:rPr lang="en-US" i="1" dirty="0"/>
              <a:t>/resource/medication-abortion-</a:t>
            </a:r>
            <a:r>
              <a:rPr lang="en-US" i="1" dirty="0" err="1"/>
              <a:t>faqs</a:t>
            </a:r>
            <a:r>
              <a:rPr lang="en-US" i="1" dirty="0"/>
              <a:t>/ and/or watch this training video and the attached Guide to Phone Triage: https://</a:t>
            </a:r>
            <a:r>
              <a:rPr lang="en-US" i="1" dirty="0" err="1"/>
              <a:t>www.reproductiveaccess.org</a:t>
            </a:r>
            <a:r>
              <a:rPr lang="en-US" i="1" dirty="0"/>
              <a:t>/resource/triaging-medication-abortion-related-calls-video/ to discuss more scenarios that may arise.</a:t>
            </a:r>
            <a:endParaRPr lang="en-US" b="0" i="1" dirty="0">
              <a:solidFill>
                <a:srgbClr val="000000"/>
              </a:solidFill>
              <a:effectLst/>
              <a:latin typeface="Calibri" panose="020F0502020204030204" pitchFamily="34" charset="0"/>
            </a:endParaRPr>
          </a:p>
          <a:p>
            <a:pPr marL="0" lvl="0" indent="0" algn="l" rtl="0">
              <a:spcBef>
                <a:spcPts val="0"/>
              </a:spcBef>
              <a:spcAft>
                <a:spcPts val="0"/>
              </a:spcAft>
              <a:buNone/>
            </a:pPr>
            <a:r>
              <a:rPr lang="en-US" b="0" i="0" dirty="0">
                <a:solidFill>
                  <a:srgbClr val="000000"/>
                </a:solidFill>
                <a:effectLst/>
                <a:latin typeface="Calibri" panose="020F0502020204030204" pitchFamily="34" charset="0"/>
              </a:rPr>
              <a:t>‌</a:t>
            </a:r>
          </a:p>
          <a:p>
            <a:pPr marL="342900" lvl="0" indent="-342900" algn="l" rtl="0">
              <a:spcBef>
                <a:spcPts val="0"/>
              </a:spcBef>
              <a:spcAft>
                <a:spcPts val="0"/>
              </a:spcAft>
              <a:buFont typeface="Arial" panose="020B0604020202020204" pitchFamily="34" charset="0"/>
              <a:buChar char="•"/>
            </a:pPr>
            <a:r>
              <a:rPr lang="en-US" i="0" dirty="0"/>
              <a:t>Patients may call after the MAB with questions about bleeding. If they are soaking through two maxi-pads per hour for two hours in a row, they should be evaluated by the clinician. </a:t>
            </a:r>
          </a:p>
          <a:p>
            <a:pPr marL="342900" lvl="0" indent="-342900" algn="l" rtl="0">
              <a:spcBef>
                <a:spcPts val="0"/>
              </a:spcBef>
              <a:spcAft>
                <a:spcPts val="0"/>
              </a:spcAft>
              <a:buFont typeface="Arial" panose="020B0604020202020204" pitchFamily="34" charset="0"/>
              <a:buChar char="•"/>
            </a:pPr>
            <a:r>
              <a:rPr lang="en-US" i="0" dirty="0"/>
              <a:t>Patients may call if they have thrown up after taking the mifepristone and are wondering what to do. If they swallowed the pill more than 1 hour before throwing up, it was likely absorbed. If it has been less than an hour, they should take another dose of mifepristone. The clinician will need to send another prescription, or the patient will need to come get another dose from the health center.</a:t>
            </a:r>
          </a:p>
          <a:p>
            <a:pPr marL="342900" lvl="0" indent="-342900" algn="l" rtl="0">
              <a:spcBef>
                <a:spcPts val="0"/>
              </a:spcBef>
              <a:spcAft>
                <a:spcPts val="0"/>
              </a:spcAft>
              <a:buFont typeface="Arial" panose="020B0604020202020204" pitchFamily="34" charset="0"/>
              <a:buChar char="•"/>
            </a:pPr>
            <a:r>
              <a:rPr lang="en-US" i="0" dirty="0"/>
              <a:t>Patients may call with questions about the timing of their bleeding and if they should still take the misoprostol. The medications work best when they are used together, so even if a patient started bleeding after the mifepristone, they should still use the misoprostol.</a:t>
            </a:r>
          </a:p>
          <a:p>
            <a:pPr marL="342900" lvl="0" indent="-342900" algn="l" rtl="0">
              <a:spcBef>
                <a:spcPts val="0"/>
              </a:spcBef>
              <a:spcAft>
                <a:spcPts val="0"/>
              </a:spcAft>
              <a:buFont typeface="Arial" panose="020B0604020202020204" pitchFamily="34" charset="0"/>
              <a:buChar char="•"/>
            </a:pPr>
            <a:r>
              <a:rPr lang="en-US" i="0" dirty="0"/>
              <a:t>Patients may call with questions about birth control and becoming pregnant. Most people will ovulate 2-3 weeks after a MAB and will resume menstruation within 4-5 weeks. If they start the implant, pill, patch, ring, or shot within 7 days of taking the mifepristone, they take effect right away. There is some evidence that mifepristone is slightly less effective if the shot is received on the same day. Patients can get an IUD as soon as a few days after the misoprostol.</a:t>
            </a:r>
          </a:p>
          <a:p>
            <a:pPr marL="342900" lvl="0" indent="-342900" algn="l" rtl="0">
              <a:spcBef>
                <a:spcPts val="0"/>
              </a:spcBef>
              <a:spcAft>
                <a:spcPts val="0"/>
              </a:spcAft>
              <a:buFont typeface="Arial" panose="020B0604020202020204" pitchFamily="34" charset="0"/>
              <a:buChar char="•"/>
            </a:pPr>
            <a:endParaRPr lang="en-US" i="0" dirty="0"/>
          </a:p>
          <a:p>
            <a:pPr marL="0" lvl="0" indent="0" algn="l" rtl="0">
              <a:spcBef>
                <a:spcPts val="0"/>
              </a:spcBef>
              <a:spcAft>
                <a:spcPts val="0"/>
              </a:spcAft>
              <a:buFontTx/>
              <a:buNone/>
            </a:pPr>
            <a:r>
              <a:rPr lang="en-US" i="0" dirty="0"/>
              <a:t>References:</a:t>
            </a:r>
          </a:p>
          <a:p>
            <a:pPr marL="0" lvl="0" indent="0" algn="l" rtl="0">
              <a:spcBef>
                <a:spcPts val="0"/>
              </a:spcBef>
              <a:spcAft>
                <a:spcPts val="0"/>
              </a:spcAft>
              <a:buFontTx/>
              <a:buNone/>
            </a:pPr>
            <a:r>
              <a:rPr lang="en-US" b="0" i="0" dirty="0">
                <a:solidFill>
                  <a:srgbClr val="000000"/>
                </a:solidFill>
                <a:effectLst/>
                <a:latin typeface="Calibri" panose="020F0502020204030204" pitchFamily="34" charset="0"/>
              </a:rPr>
              <a:t>-Reproductive Health Access Project. How to Use Abortion Pills Fact Sheet. Published June 25, 2024. https://</a:t>
            </a:r>
            <a:r>
              <a:rPr lang="en-US" b="0" i="0" dirty="0" err="1">
                <a:solidFill>
                  <a:srgbClr val="000000"/>
                </a:solidFill>
                <a:effectLst/>
                <a:latin typeface="Calibri" panose="020F0502020204030204" pitchFamily="34" charset="0"/>
              </a:rPr>
              <a:t>www.reproductiveaccess.org</a:t>
            </a:r>
            <a:r>
              <a:rPr lang="en-US" b="0" i="0" dirty="0">
                <a:solidFill>
                  <a:srgbClr val="000000"/>
                </a:solidFill>
                <a:effectLst/>
                <a:latin typeface="Calibri" panose="020F0502020204030204" pitchFamily="34" charset="0"/>
              </a:rPr>
              <a:t>/resource/</a:t>
            </a:r>
            <a:r>
              <a:rPr lang="en-US" b="0" i="0" dirty="0" err="1">
                <a:solidFill>
                  <a:srgbClr val="000000"/>
                </a:solidFill>
                <a:effectLst/>
                <a:latin typeface="Calibri" panose="020F0502020204030204" pitchFamily="34" charset="0"/>
              </a:rPr>
              <a:t>mabfactsheet</a:t>
            </a:r>
            <a:r>
              <a:rPr lang="en-US" b="0" i="0" dirty="0">
                <a:solidFill>
                  <a:srgbClr val="000000"/>
                </a:solidFill>
                <a:effectLst/>
                <a:latin typeface="Calibri" panose="020F0502020204030204" pitchFamily="34" charset="0"/>
              </a:rPr>
              <a:t>/</a:t>
            </a:r>
          </a:p>
          <a:p>
            <a:pPr algn="l"/>
            <a:r>
              <a:rPr lang="en-US" b="0" i="0" dirty="0">
                <a:solidFill>
                  <a:srgbClr val="000000"/>
                </a:solidFill>
                <a:effectLst/>
                <a:latin typeface="Calibri" panose="020F0502020204030204" pitchFamily="34" charset="0"/>
              </a:rPr>
              <a:t>‌</a:t>
            </a:r>
          </a:p>
          <a:p>
            <a:pPr marL="0" lvl="0" indent="0" algn="l" rtl="0">
              <a:spcBef>
                <a:spcPts val="0"/>
              </a:spcBef>
              <a:spcAft>
                <a:spcPts val="0"/>
              </a:spcAft>
              <a:buFontTx/>
              <a:buNone/>
            </a:pPr>
            <a:endParaRPr lang="en-US" i="0" dirty="0"/>
          </a:p>
          <a:p>
            <a:pPr marL="0" lvl="0" indent="0" algn="l" rtl="0">
              <a:spcBef>
                <a:spcPts val="0"/>
              </a:spcBef>
              <a:spcAft>
                <a:spcPts val="0"/>
              </a:spcAft>
              <a:buFont typeface="Arial" panose="020B0604020202020204" pitchFamily="34" charset="0"/>
              <a:buNone/>
            </a:pPr>
            <a:r>
              <a:rPr lang="en-US" i="0" dirty="0"/>
              <a:t>‌</a:t>
            </a:r>
          </a:p>
        </p:txBody>
      </p:sp>
      <p:sp>
        <p:nvSpPr>
          <p:cNvPr id="155" name="Google Shape;155;p4:notes">
            <a:extLst>
              <a:ext uri="{FF2B5EF4-FFF2-40B4-BE49-F238E27FC236}">
                <a16:creationId xmlns:a16="http://schemas.microsoft.com/office/drawing/2014/main" id="{FD3B999A-D812-B87E-89A3-A2A3075580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2307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D89B927C-905B-66FE-D563-F7FCF967BDF2}"/>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17519289-C365-F14F-4D28-0A69A3ED059A}"/>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r>
              <a:rPr lang="en-US" i="0" dirty="0"/>
              <a:t>‌</a:t>
            </a:r>
            <a:r>
              <a:rPr lang="en-US" i="1" dirty="0"/>
              <a:t>Discuss reasons some reasons people prefer MAB over procedural abortion.</a:t>
            </a:r>
          </a:p>
          <a:p>
            <a:pPr marL="0" lvl="0" indent="0" algn="l" rtl="0">
              <a:spcBef>
                <a:spcPts val="0"/>
              </a:spcBef>
              <a:spcAft>
                <a:spcPts val="0"/>
              </a:spcAft>
              <a:buFont typeface="Arial" panose="020B0604020202020204" pitchFamily="34" charset="0"/>
              <a:buNone/>
            </a:pPr>
            <a:endParaRPr lang="en-US" i="1" dirty="0"/>
          </a:p>
          <a:p>
            <a:pPr marL="0" lvl="0" indent="0" algn="l" rtl="0">
              <a:spcBef>
                <a:spcPts val="0"/>
              </a:spcBef>
              <a:spcAft>
                <a:spcPts val="0"/>
              </a:spcAft>
              <a:buFont typeface="Arial" panose="020B0604020202020204" pitchFamily="34" charset="0"/>
              <a:buNone/>
            </a:pPr>
            <a:endParaRPr lang="en-US" i="1" dirty="0"/>
          </a:p>
          <a:p>
            <a:pPr marL="0" lvl="0" indent="0" algn="l" rtl="0">
              <a:spcBef>
                <a:spcPts val="0"/>
              </a:spcBef>
              <a:spcAft>
                <a:spcPts val="0"/>
              </a:spcAft>
              <a:buFont typeface="Arial" panose="020B0604020202020204" pitchFamily="34" charset="0"/>
              <a:buNone/>
            </a:pPr>
            <a:r>
              <a:rPr lang="en-US" i="0" dirty="0"/>
              <a:t>It is important for people to be able to choose what type of abortion works best for them. For some people, getting a procedure in the office works better for them because it happens all in one place and feels like it’s over faster than a medication abortion. Other people choose medication abortion because:</a:t>
            </a:r>
            <a:endParaRPr lang="en-US" i="1" dirty="0"/>
          </a:p>
          <a:p>
            <a:pPr marL="342900" lvl="0" indent="-342900" algn="l" rtl="0">
              <a:spcBef>
                <a:spcPts val="0"/>
              </a:spcBef>
              <a:spcAft>
                <a:spcPts val="0"/>
              </a:spcAft>
              <a:buFont typeface="Arial" panose="020B0604020202020204" pitchFamily="34" charset="0"/>
              <a:buChar char="•"/>
            </a:pPr>
            <a:r>
              <a:rPr lang="en-US" i="0" dirty="0"/>
              <a:t>It may offer more privacy and sense of control: people can take the pills at home or the place of their choosing, at the timing that works best for them. They can choose who they want to be there with them to support them and when. </a:t>
            </a:r>
          </a:p>
          <a:p>
            <a:pPr marL="342900" lvl="0" indent="-342900" algn="l" rtl="0">
              <a:spcBef>
                <a:spcPts val="0"/>
              </a:spcBef>
              <a:spcAft>
                <a:spcPts val="0"/>
              </a:spcAft>
              <a:buFont typeface="Arial" panose="020B0604020202020204" pitchFamily="34" charset="0"/>
              <a:buChar char="•"/>
            </a:pPr>
            <a:r>
              <a:rPr lang="en-US" i="0" dirty="0"/>
              <a:t>For some people, using medication avoids having a procedure, which means avoiding sedation risk.</a:t>
            </a:r>
          </a:p>
          <a:p>
            <a:pPr marL="342900" lvl="0" indent="-342900" algn="l" rtl="0">
              <a:spcBef>
                <a:spcPts val="0"/>
              </a:spcBef>
              <a:spcAft>
                <a:spcPts val="0"/>
              </a:spcAft>
              <a:buFont typeface="Arial" panose="020B0604020202020204" pitchFamily="34" charset="0"/>
              <a:buChar char="•"/>
            </a:pPr>
            <a:r>
              <a:rPr lang="en-US" i="0" dirty="0"/>
              <a:t>It can be done via telehealth: depending on where someone lives and where they are getting their care from, some people don’t have to go into the office at all. Many providers and online services offer appointments via telehealth with the option of using an online pharmacy to get the pills, or picking them up at the office at a time that is convenient for them. </a:t>
            </a:r>
          </a:p>
          <a:p>
            <a:pPr marL="342900" lvl="0" indent="-342900" algn="l" rtl="0">
              <a:spcBef>
                <a:spcPts val="0"/>
              </a:spcBef>
              <a:spcAft>
                <a:spcPts val="0"/>
              </a:spcAft>
              <a:buFont typeface="Arial" panose="020B0604020202020204" pitchFamily="34" charset="0"/>
              <a:buChar char="•"/>
            </a:pPr>
            <a:r>
              <a:rPr lang="en-US" i="0" dirty="0"/>
              <a:t>Some people prefer this because it feels and appears very similar to a spontaneous pregnancy loss.</a:t>
            </a:r>
          </a:p>
          <a:p>
            <a:pPr marL="0" lvl="0" indent="0" algn="l" rtl="0">
              <a:spcBef>
                <a:spcPts val="0"/>
              </a:spcBef>
              <a:spcAft>
                <a:spcPts val="0"/>
              </a:spcAft>
              <a:buFont typeface="Arial" panose="020B0604020202020204" pitchFamily="34" charset="0"/>
              <a:buNone/>
            </a:pPr>
            <a:endParaRPr lang="en-US" i="0" dirty="0"/>
          </a:p>
        </p:txBody>
      </p:sp>
      <p:sp>
        <p:nvSpPr>
          <p:cNvPr id="155" name="Google Shape;155;p4:notes">
            <a:extLst>
              <a:ext uri="{FF2B5EF4-FFF2-40B4-BE49-F238E27FC236}">
                <a16:creationId xmlns:a16="http://schemas.microsoft.com/office/drawing/2014/main" id="{C688F2D2-D3DA-1F91-5186-2F7048E88C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250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i="1" dirty="0"/>
              <a:t>Here are some common myths about abortion. If these did not come up with the group, you can review them now. </a:t>
            </a:r>
          </a:p>
          <a:p>
            <a:pPr marL="0" lvl="0" indent="0" algn="l" rtl="0">
              <a:spcBef>
                <a:spcPts val="0"/>
              </a:spcBef>
              <a:spcAft>
                <a:spcPts val="0"/>
              </a:spcAft>
              <a:buFont typeface="Arial" panose="020B0604020202020204" pitchFamily="34" charset="0"/>
              <a:buNone/>
            </a:pPr>
            <a:endParaRPr lang="en-US" dirty="0"/>
          </a:p>
          <a:p>
            <a:pPr marL="342900" lvl="0" indent="-342900" algn="l" rtl="0">
              <a:spcBef>
                <a:spcPts val="0"/>
              </a:spcBef>
              <a:spcAft>
                <a:spcPts val="0"/>
              </a:spcAft>
              <a:buFont typeface="Arial" panose="020B0604020202020204" pitchFamily="34" charset="0"/>
              <a:buChar char="•"/>
            </a:pPr>
            <a:r>
              <a:rPr lang="en-US" dirty="0"/>
              <a:t>Myth: Getting an abortion has a negative impact on a person’s mental health. Fact: Studies have found no evidence that having an abortion is associated with negative mental health outcomes. In fact, it has been found that not having access to a wanted abortion leads to more anxiety than if a patient were to receive care. Further, receiving abortion care in a familiar primary care environment where there is access to supportive mental health care if desired will be beneficial for a patient.</a:t>
            </a:r>
          </a:p>
          <a:p>
            <a:pPr marL="342900" lvl="0" indent="-342900" algn="l" rtl="0">
              <a:spcBef>
                <a:spcPts val="0"/>
              </a:spcBef>
              <a:spcAft>
                <a:spcPts val="0"/>
              </a:spcAft>
              <a:buFont typeface="Arial" panose="020B0604020202020204" pitchFamily="34" charset="0"/>
              <a:buChar char="•"/>
            </a:pPr>
            <a:r>
              <a:rPr lang="en-US" dirty="0"/>
              <a:t>Myth: People regret having an abortion. Fact: While some people might regret their decision to have an abortion, it is uncommon. Studies have shown that 95-99% of people do not regret having an abortion. This is one reason why through options counseling and informed consent are so important – patients should have all the information necessary to make the best decision for themselves.</a:t>
            </a:r>
          </a:p>
          <a:p>
            <a:pPr marL="342900" lvl="0" indent="-342900" algn="l" rtl="0">
              <a:spcBef>
                <a:spcPts val="0"/>
              </a:spcBef>
              <a:spcAft>
                <a:spcPts val="0"/>
              </a:spcAft>
              <a:buFont typeface="Arial" panose="020B0604020202020204" pitchFamily="34" charset="0"/>
              <a:buChar char="•"/>
            </a:pPr>
            <a:r>
              <a:rPr lang="en-US" dirty="0"/>
              <a:t>Myth: Medication abortion is unsafe. Fact: Medication abortion is incredibly safe, and serious complications are rare (.4% risk of major complications and associated mortality rate of &lt;.001%. The risks of MAB are similar to the risks of commonly prescribed and over-the-counter medications such as antibiotics and NSAIDs. MAB is safer than childbirth.</a:t>
            </a:r>
          </a:p>
          <a:p>
            <a:pPr marL="342900" lvl="0" indent="-342900" algn="l" rtl="0">
              <a:spcBef>
                <a:spcPts val="0"/>
              </a:spcBef>
              <a:spcAft>
                <a:spcPts val="0"/>
              </a:spcAft>
              <a:buFont typeface="Arial" panose="020B0604020202020204" pitchFamily="34" charset="0"/>
              <a:buChar char="•"/>
            </a:pPr>
            <a:r>
              <a:rPr lang="en-US" dirty="0"/>
              <a:t>Myth: If made available, people will rely on abortions for birth control. Fact: It has been found that half of patients who get abortions were using contraception when they became pregnant. Most people who have abortions have never had an abortion before, or have only had one previous abortion. If people were using abortion as birth control, they would likely experience a higher number of unintended pregnancies in their lifetime. </a:t>
            </a:r>
          </a:p>
          <a:p>
            <a:pPr marL="342900" lvl="0" indent="-342900" algn="l" rtl="0">
              <a:spcBef>
                <a:spcPts val="0"/>
              </a:spcBef>
              <a:spcAft>
                <a:spcPts val="0"/>
              </a:spcAft>
              <a:buFont typeface="Arial" panose="020B0604020202020204" pitchFamily="34" charset="0"/>
              <a:buChar char="•"/>
            </a:pPr>
            <a:r>
              <a:rPr lang="en-US" dirty="0"/>
              <a:t>Myth: A lot of people get abortions late into pregnancy. Fact: The vast majority of abortions happen in the first trimester, with 85% happening in the first 9 weeks of pregnancy, when there is no visible embryo. Anti-abortion extremists purposefully use graphic and medically inaccurate pictures to invoke an emotional response out of those who view them. Abortion bans, lack of access to care, and mandatory waiting periods are all factors that force people into having abortions later in pregnancy.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-Identifying and Combating Abortion Myths and Misinformation. </a:t>
            </a:r>
            <a:r>
              <a:rPr lang="en-US" b="0" i="0" dirty="0" err="1">
                <a:solidFill>
                  <a:srgbClr val="000000"/>
                </a:solidFill>
                <a:effectLst/>
                <a:latin typeface="Calibri" panose="020F0502020204030204" pitchFamily="34" charset="0"/>
              </a:rPr>
              <a:t>www.acog.org</a:t>
            </a:r>
            <a:r>
              <a:rPr lang="en-US" b="0" i="0" dirty="0">
                <a:solidFill>
                  <a:srgbClr val="000000"/>
                </a:solidFill>
                <a:effectLst/>
                <a:latin typeface="Calibri" panose="020F0502020204030204" pitchFamily="34" charset="0"/>
              </a:rPr>
              <a:t>. https://</a:t>
            </a:r>
            <a:r>
              <a:rPr lang="en-US" b="0" i="0" dirty="0" err="1">
                <a:solidFill>
                  <a:srgbClr val="000000"/>
                </a:solidFill>
                <a:effectLst/>
                <a:latin typeface="Calibri" panose="020F0502020204030204" pitchFamily="34" charset="0"/>
              </a:rPr>
              <a:t>www.acog.org</a:t>
            </a:r>
            <a:r>
              <a:rPr lang="en-US" b="0" i="0" dirty="0">
                <a:solidFill>
                  <a:srgbClr val="000000"/>
                </a:solidFill>
                <a:effectLst/>
                <a:latin typeface="Calibri" panose="020F0502020204030204" pitchFamily="34" charset="0"/>
              </a:rPr>
              <a:t>/advocacy/facts-are-important/identifying-combating-abortion-myths-misinformation</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-Rocca CH, </a:t>
            </a:r>
            <a:r>
              <a:rPr lang="en-US" b="0" i="0" dirty="0" err="1">
                <a:solidFill>
                  <a:srgbClr val="000000"/>
                </a:solidFill>
                <a:effectLst/>
                <a:latin typeface="Calibri" panose="020F0502020204030204" pitchFamily="34" charset="0"/>
              </a:rPr>
              <a:t>Samari</a:t>
            </a:r>
            <a:r>
              <a:rPr lang="en-US" b="0" i="0" dirty="0">
                <a:solidFill>
                  <a:srgbClr val="000000"/>
                </a:solidFill>
                <a:effectLst/>
                <a:latin typeface="Calibri" panose="020F0502020204030204" pitchFamily="34" charset="0"/>
              </a:rPr>
              <a:t> G, Foster DG, Gould H, </a:t>
            </a:r>
            <a:r>
              <a:rPr lang="en-US" b="0" i="0" dirty="0" err="1">
                <a:solidFill>
                  <a:srgbClr val="000000"/>
                </a:solidFill>
                <a:effectLst/>
                <a:latin typeface="Calibri" panose="020F0502020204030204" pitchFamily="34" charset="0"/>
              </a:rPr>
              <a:t>Kimport</a:t>
            </a:r>
            <a:r>
              <a:rPr lang="en-US" b="0" i="0" dirty="0">
                <a:solidFill>
                  <a:srgbClr val="000000"/>
                </a:solidFill>
                <a:effectLst/>
                <a:latin typeface="Calibri" panose="020F0502020204030204" pitchFamily="34" charset="0"/>
              </a:rPr>
              <a:t> K. Emotions and decision rightness over five years following an abortion: An examination of decision difficulty and abortion stigma. </a:t>
            </a:r>
            <a:r>
              <a:rPr lang="en-US" b="0" i="1" dirty="0">
                <a:solidFill>
                  <a:srgbClr val="000000"/>
                </a:solidFill>
                <a:effectLst/>
                <a:latin typeface="Calibri" panose="020F0502020204030204" pitchFamily="34" charset="0"/>
              </a:rPr>
              <a:t>Social Science &amp; Medicine</a:t>
            </a:r>
            <a:r>
              <a:rPr lang="en-US" b="0" i="0" dirty="0">
                <a:solidFill>
                  <a:srgbClr val="000000"/>
                </a:solidFill>
                <a:effectLst/>
                <a:latin typeface="Calibri" panose="020F0502020204030204" pitchFamily="34" charset="0"/>
              </a:rPr>
              <a:t>. 2020;248(112704):112704. </a:t>
            </a:r>
            <a:r>
              <a:rPr lang="en-US" b="0" i="0" dirty="0" err="1">
                <a:solidFill>
                  <a:srgbClr val="000000"/>
                </a:solidFill>
                <a:effectLst/>
                <a:latin typeface="Calibri" panose="020F0502020204030204" pitchFamily="34" charset="0"/>
              </a:rPr>
              <a:t>doi:https</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doi.org</a:t>
            </a:r>
            <a:r>
              <a:rPr lang="en-US" b="0" i="0" dirty="0">
                <a:solidFill>
                  <a:srgbClr val="000000"/>
                </a:solidFill>
                <a:effectLst/>
                <a:latin typeface="Calibri" panose="020F0502020204030204" pitchFamily="34" charset="0"/>
              </a:rPr>
              <a:t>/10.1016/j.socscimed.2019.112704</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-National Academies of Sciences, Engineering, and Medicine. 2018. The safety and quality of abortion care in the United States. Washington, DC: The National Academies Press. </a:t>
            </a:r>
            <a:r>
              <a:rPr lang="en-US" b="0" i="0" dirty="0" err="1">
                <a:solidFill>
                  <a:srgbClr val="000000"/>
                </a:solidFill>
                <a:effectLst/>
                <a:latin typeface="Calibri" panose="020F0502020204030204" pitchFamily="34" charset="0"/>
              </a:rPr>
              <a:t>doi</a:t>
            </a:r>
            <a:r>
              <a:rPr lang="en-US" b="0" i="0" dirty="0">
                <a:solidFill>
                  <a:srgbClr val="000000"/>
                </a:solidFill>
                <a:effectLst/>
                <a:latin typeface="Calibri" panose="020F0502020204030204" pitchFamily="34" charset="0"/>
              </a:rPr>
              <a:t>: https://</a:t>
            </a:r>
            <a:r>
              <a:rPr lang="en-US" b="0" i="0" dirty="0" err="1">
                <a:solidFill>
                  <a:srgbClr val="000000"/>
                </a:solidFill>
                <a:effectLst/>
                <a:latin typeface="Calibri" panose="020F0502020204030204" pitchFamily="34" charset="0"/>
              </a:rPr>
              <a:t>doi.org</a:t>
            </a:r>
            <a:r>
              <a:rPr lang="en-US" b="0" i="0" dirty="0">
                <a:solidFill>
                  <a:srgbClr val="000000"/>
                </a:solidFill>
                <a:effectLst/>
                <a:latin typeface="Calibri" panose="020F0502020204030204" pitchFamily="34" charset="0"/>
              </a:rPr>
              <a:t>/10.17226/24950.</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-The Availability and Use of Medication Abortion. KFF. Published June 8, 2020. https://</a:t>
            </a:r>
            <a:r>
              <a:rPr lang="en-US" b="0" i="0" dirty="0" err="1">
                <a:solidFill>
                  <a:srgbClr val="000000"/>
                </a:solidFill>
                <a:effectLst/>
                <a:latin typeface="Calibri" panose="020F0502020204030204" pitchFamily="34" charset="0"/>
              </a:rPr>
              <a:t>www.kff.org</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womens</a:t>
            </a:r>
            <a:r>
              <a:rPr lang="en-US" b="0" i="0" dirty="0">
                <a:solidFill>
                  <a:srgbClr val="000000"/>
                </a:solidFill>
                <a:effectLst/>
                <a:latin typeface="Calibri" panose="020F0502020204030204" pitchFamily="34" charset="0"/>
              </a:rPr>
              <a:t>-health-policy/fact-sheet/the-availability-and-use-of-medication-abortion/</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-National Abortion Federation Revised. Women Who Have Abortions.; 2007. https://</a:t>
            </a:r>
            <a:r>
              <a:rPr lang="en-US" b="0" i="0" dirty="0" err="1">
                <a:solidFill>
                  <a:srgbClr val="000000"/>
                </a:solidFill>
                <a:effectLst/>
                <a:latin typeface="Calibri" panose="020F0502020204030204" pitchFamily="34" charset="0"/>
              </a:rPr>
              <a:t>prochoice.org</a:t>
            </a:r>
            <a:r>
              <a:rPr lang="en-US" b="0" i="0" dirty="0">
                <a:solidFill>
                  <a:srgbClr val="000000"/>
                </a:solidFill>
                <a:effectLst/>
                <a:latin typeface="Calibri" panose="020F0502020204030204" pitchFamily="34" charset="0"/>
              </a:rPr>
              <a:t>/wp-content/uploads/</a:t>
            </a:r>
            <a:r>
              <a:rPr lang="en-US" b="0" i="0" dirty="0" err="1">
                <a:solidFill>
                  <a:srgbClr val="000000"/>
                </a:solidFill>
                <a:effectLst/>
                <a:latin typeface="Calibri" panose="020F0502020204030204" pitchFamily="34" charset="0"/>
              </a:rPr>
              <a:t>women_who_have_abortions.pdf</a:t>
            </a:r>
            <a:endParaRPr lang="en-US" b="0" i="0" dirty="0">
              <a:solidFill>
                <a:srgbClr val="000000"/>
              </a:solidFill>
              <a:effectLst/>
              <a:latin typeface="Calibri" panose="020F0502020204030204" pitchFamily="34" charset="0"/>
            </a:endParaRPr>
          </a:p>
          <a:p>
            <a:pPr marL="0" lvl="0" indent="0" algn="l" rtl="0">
              <a:spcBef>
                <a:spcPts val="0"/>
              </a:spcBef>
              <a:spcAft>
                <a:spcPts val="0"/>
              </a:spcAft>
              <a:buNone/>
            </a:pPr>
            <a:r>
              <a:rPr lang="en-US" b="0" i="0" dirty="0">
                <a:solidFill>
                  <a:srgbClr val="000000"/>
                </a:solidFill>
                <a:effectLst/>
                <a:latin typeface="Calibri" panose="020F0502020204030204" pitchFamily="34" charset="0"/>
              </a:rPr>
              <a:t>-The Issue of Tissue | </a:t>
            </a:r>
            <a:r>
              <a:rPr lang="en-US" b="0" i="0" dirty="0" err="1">
                <a:solidFill>
                  <a:srgbClr val="000000"/>
                </a:solidFill>
                <a:effectLst/>
                <a:latin typeface="Calibri" panose="020F0502020204030204" pitchFamily="34" charset="0"/>
              </a:rPr>
              <a:t>myanetwork</a:t>
            </a:r>
            <a:r>
              <a:rPr lang="en-US" b="0" i="0" dirty="0">
                <a:solidFill>
                  <a:srgbClr val="000000"/>
                </a:solidFill>
                <a:effectLst/>
                <a:latin typeface="Calibri" panose="020F0502020204030204" pitchFamily="34" charset="0"/>
              </a:rPr>
              <a:t>. https://</a:t>
            </a:r>
            <a:r>
              <a:rPr lang="en-US" b="0" i="0" dirty="0" err="1">
                <a:solidFill>
                  <a:srgbClr val="000000"/>
                </a:solidFill>
                <a:effectLst/>
                <a:latin typeface="Calibri" panose="020F0502020204030204" pitchFamily="34" charset="0"/>
              </a:rPr>
              <a:t>myanetwork.org</a:t>
            </a:r>
            <a:r>
              <a:rPr lang="en-US" b="0" i="0" dirty="0">
                <a:solidFill>
                  <a:srgbClr val="000000"/>
                </a:solidFill>
                <a:effectLst/>
                <a:latin typeface="Calibri" panose="020F0502020204030204" pitchFamily="34" charset="0"/>
              </a:rPr>
              <a:t>/the-issue-of-tissue/</a:t>
            </a:r>
          </a:p>
        </p:txBody>
      </p:sp>
    </p:spTree>
    <p:extLst>
      <p:ext uri="{BB962C8B-B14F-4D97-AF65-F5344CB8AC3E}">
        <p14:creationId xmlns:p14="http://schemas.microsoft.com/office/powerpoint/2010/main" val="190284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880D8BF4-E72C-F1D8-9E7E-8D8B0689A86B}"/>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AB3C4323-DF48-67C7-81A6-2AF6F2E5A17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i="0" dirty="0"/>
          </a:p>
        </p:txBody>
      </p:sp>
      <p:sp>
        <p:nvSpPr>
          <p:cNvPr id="155" name="Google Shape;155;p4:notes">
            <a:extLst>
              <a:ext uri="{FF2B5EF4-FFF2-40B4-BE49-F238E27FC236}">
                <a16:creationId xmlns:a16="http://schemas.microsoft.com/office/drawing/2014/main" id="{2645948B-7E0D-CC57-5AAD-BA076DA054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438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28B8510F-9D38-6244-39A2-B068F5BF3288}"/>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9D3928C4-0DE0-767C-19E4-D4DD6D17684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If you feel it will be constructive at this time, do a Values Clarification activity. Review RHAP’s Values Clarification Workshop and select an activity: </a:t>
            </a:r>
            <a:r>
              <a:rPr lang="en-US" i="0" dirty="0"/>
              <a:t>https://</a:t>
            </a:r>
            <a:r>
              <a:rPr lang="en-US" i="0" dirty="0" err="1"/>
              <a:t>www.reproductiveaccess.org</a:t>
            </a:r>
            <a:r>
              <a:rPr lang="en-US" i="0" dirty="0"/>
              <a:t>/resource/values-clarification-workshop/</a:t>
            </a:r>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Some organizations prefer to do Values Clarification with all staff, regardless of if they will be involved in abortion care or not. Other organizations find it is more effective to do just with the staff directly involved in abortion care. You can also do a full Values Clarification Workshop at another time. Take into account the size, culture, and bandwidth of your organization. </a:t>
            </a:r>
            <a:endParaRPr lang="en-US" i="0" dirty="0"/>
          </a:p>
        </p:txBody>
      </p:sp>
      <p:sp>
        <p:nvSpPr>
          <p:cNvPr id="155" name="Google Shape;155;p4:notes">
            <a:extLst>
              <a:ext uri="{FF2B5EF4-FFF2-40B4-BE49-F238E27FC236}">
                <a16:creationId xmlns:a16="http://schemas.microsoft.com/office/drawing/2014/main" id="{7FC9BE9F-0461-50A6-93AA-463CD64F28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81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A7A9D1D6-B098-F86A-F7DF-C18324421FA5}"/>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417209A1-D988-604B-6CA9-4F152843448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In closing, let staff know what to expect next so that they have a realistic idea of how slowly or quickly MAB implementation will progress.</a:t>
            </a:r>
          </a:p>
        </p:txBody>
      </p:sp>
      <p:sp>
        <p:nvSpPr>
          <p:cNvPr id="155" name="Google Shape;155;p4:notes">
            <a:extLst>
              <a:ext uri="{FF2B5EF4-FFF2-40B4-BE49-F238E27FC236}">
                <a16:creationId xmlns:a16="http://schemas.microsoft.com/office/drawing/2014/main" id="{97F212E2-6038-9F84-6170-62622A58ECF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773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077E3B96-06C7-7CDC-9153-55C22A12AB5C}"/>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785E5CD9-8098-260D-7E44-01603A74F49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Take time to answer questions and address concerns amongst staff. You do not need to have all the answers on the spot, but staff will appreciate being heard. Let them know you are interested in learning about their concerns so that they can be addressed as you go through this process.</a:t>
            </a:r>
          </a:p>
        </p:txBody>
      </p:sp>
      <p:sp>
        <p:nvSpPr>
          <p:cNvPr id="155" name="Google Shape;155;p4:notes">
            <a:extLst>
              <a:ext uri="{FF2B5EF4-FFF2-40B4-BE49-F238E27FC236}">
                <a16:creationId xmlns:a16="http://schemas.microsoft.com/office/drawing/2014/main" id="{8D10FAD4-91C4-1BC5-0579-A48A381095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366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dirty="0"/>
              <a:t>Leave room to answer questions about the medication abortion protocol, integrating medication abortion into clinical practice, self-managed/self-sourced abortion, and other topics that may have come up. </a:t>
            </a:r>
          </a:p>
          <a:p>
            <a:endParaRPr lang="en-US" dirty="0"/>
          </a:p>
        </p:txBody>
      </p:sp>
    </p:spTree>
    <p:extLst>
      <p:ext uri="{BB962C8B-B14F-4D97-AF65-F5344CB8AC3E}">
        <p14:creationId xmlns:p14="http://schemas.microsoft.com/office/powerpoint/2010/main" val="349979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Give staff an overview of what you will cover in this presentation. Feel free to add additional objectives if you plan to review data on abortion access in your region, explain how MAB care will work at your organization, etc. Examples: Understand abortion access in ________, Consider how providing medication abortion may work at this health center; Provide feedback on the process of providing medication abortion at this health center. </a:t>
            </a:r>
            <a:endParaRPr i="1" dirty="0"/>
          </a:p>
        </p:txBody>
      </p:sp>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i="1" dirty="0"/>
              <a:t>Start by grounding the group in the concept of reproductive justice.</a:t>
            </a:r>
          </a:p>
          <a:p>
            <a:pPr marL="0" lvl="0" indent="0" algn="l" rtl="0">
              <a:spcBef>
                <a:spcPts val="0"/>
              </a:spcBef>
              <a:spcAft>
                <a:spcPts val="0"/>
              </a:spcAft>
              <a:buNone/>
            </a:pPr>
            <a:endParaRPr lang="en-US" i="1" dirty="0"/>
          </a:p>
          <a:p>
            <a:pPr marL="0" lvl="0" indent="0" algn="l" rtl="0">
              <a:spcBef>
                <a:spcPts val="0"/>
              </a:spcBef>
              <a:spcAft>
                <a:spcPts val="0"/>
              </a:spcAft>
              <a:buNone/>
            </a:pPr>
            <a:r>
              <a:rPr lang="en-US" i="0" dirty="0"/>
              <a:t>We want to start by grounding ourselves in an understanding of reproductive justice and its relationship to providing abortion care. Reproductive justice places reproductive health and rights within a social justice framework. It is centered in the idea that all individuals, regardless of their position in society, should have the right to decide if and when they want to have children. This term was coined in 1994, by a group of Black female activists that grew frustrated with the limitations of the pro-choice movement – reflecting on the minimal choices Black women and other people of color experienced. They knew that the conversation around choice needed to shift to reflect the lived and intersectional experiences of people of color and those with low-incomes to center bodily autonomy; and to focus on transforming the systems that have created inequitable access to decision making power for all. </a:t>
            </a:r>
          </a:p>
          <a:p>
            <a:pPr marL="0" lvl="0" indent="0" algn="l" rtl="0">
              <a:spcBef>
                <a:spcPts val="0"/>
              </a:spcBef>
              <a:spcAft>
                <a:spcPts val="0"/>
              </a:spcAft>
              <a:buNone/>
            </a:pPr>
            <a:endParaRPr lang="en-US" i="0" dirty="0"/>
          </a:p>
          <a:p>
            <a:pPr marL="0" lvl="0" indent="0" algn="l" rtl="0">
              <a:spcBef>
                <a:spcPts val="0"/>
              </a:spcBef>
              <a:spcAft>
                <a:spcPts val="0"/>
              </a:spcAft>
              <a:buNone/>
            </a:pPr>
            <a:r>
              <a:rPr lang="en-US" i="1" dirty="0"/>
              <a:t>Ask the group how this resonates with them, and how they think it relates to abortion care. If participants are quiet, you can start by offering your thoughts or calling on a participant who is willing to share.</a:t>
            </a:r>
          </a:p>
          <a:p>
            <a:pPr marL="0" lvl="0" indent="0" algn="l" rtl="0">
              <a:spcBef>
                <a:spcPts val="0"/>
              </a:spcBef>
              <a:spcAft>
                <a:spcPts val="0"/>
              </a:spcAft>
              <a:buNone/>
            </a:pPr>
            <a:endParaRPr lang="en-US" i="1" dirty="0"/>
          </a:p>
        </p:txBody>
      </p:sp>
    </p:spTree>
    <p:extLst>
      <p:ext uri="{BB962C8B-B14F-4D97-AF65-F5344CB8AC3E}">
        <p14:creationId xmlns:p14="http://schemas.microsoft.com/office/powerpoint/2010/main" val="212455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Introduce the concept of providing abortion in primary care. Remember, this may be new for people, so they may have assumptions about safety, the need for special equipment or training, etc. Share these points and ask participants if they can think of any other reasons some one might prefer to get this type of care with their primary care provider.</a:t>
            </a:r>
          </a:p>
          <a:p>
            <a:pPr marL="0" lvl="0" indent="0" algn="l" rtl="0">
              <a:spcBef>
                <a:spcPts val="0"/>
              </a:spcBef>
              <a:spcAft>
                <a:spcPts val="0"/>
              </a:spcAft>
              <a:buNone/>
            </a:pPr>
            <a:endParaRPr lang="en-US" i="1" dirty="0"/>
          </a:p>
          <a:p>
            <a:pPr marL="342900" lvl="0" indent="-342900" algn="l" rtl="0">
              <a:spcBef>
                <a:spcPts val="0"/>
              </a:spcBef>
              <a:spcAft>
                <a:spcPts val="0"/>
              </a:spcAft>
              <a:buFont typeface="Arial" panose="020B0604020202020204" pitchFamily="34" charset="0"/>
              <a:buChar char="•"/>
            </a:pPr>
            <a:r>
              <a:rPr lang="en-US" b="1" i="0" dirty="0"/>
              <a:t>Within scope of practice: </a:t>
            </a:r>
            <a:r>
              <a:rPr lang="en-US" i="0" dirty="0"/>
              <a:t>Medication abortion is within the scope of practice for primary care providers and “can be provided at the primary care level on an outpatient basis and does not require advanced technical knowledge or skills, expensive equipment such as ultrasound, or a full complement of hospital staff (e.g., anesthesiologist).”, according to the World Health Organization.</a:t>
            </a:r>
          </a:p>
          <a:p>
            <a:pPr marL="342900" lvl="0" indent="-342900" algn="l" rtl="0">
              <a:spcBef>
                <a:spcPts val="0"/>
              </a:spcBef>
              <a:spcAft>
                <a:spcPts val="0"/>
              </a:spcAft>
              <a:buFont typeface="Arial" panose="020B0604020202020204" pitchFamily="34" charset="0"/>
              <a:buChar char="•"/>
            </a:pPr>
            <a:r>
              <a:rPr lang="en-US" b="1" i="0" dirty="0"/>
              <a:t>Access to timely care: </a:t>
            </a:r>
            <a:r>
              <a:rPr lang="en-US" i="0" dirty="0"/>
              <a:t>If a patient gets primary care at your health center, it is likely that you are located in a convenient area in relation to where they live or work, reducing transportation barriers patients may face if they must seek care elsewhere. Additionally, FQHCs and other community providers are purposefully located in areas to best serve low-income communities and un-or-underinsured individuals. These health centers are in a position to provide key access points for those who may otherwise face barriers to receiving care. Also, referrals can sometimes cause delays which can result in people getting their abortions later in pregnancy, which can be more costly or complex. </a:t>
            </a:r>
          </a:p>
          <a:p>
            <a:pPr marL="342900" lvl="0" indent="-342900" algn="l" rtl="0">
              <a:spcBef>
                <a:spcPts val="0"/>
              </a:spcBef>
              <a:spcAft>
                <a:spcPts val="0"/>
              </a:spcAft>
              <a:buFont typeface="Arial" panose="020B0604020202020204" pitchFamily="34" charset="0"/>
              <a:buChar char="•"/>
            </a:pPr>
            <a:r>
              <a:rPr lang="en-US" b="1" i="0" dirty="0"/>
              <a:t>Continuity of care: </a:t>
            </a:r>
            <a:r>
              <a:rPr lang="en-US" i="0" dirty="0"/>
              <a:t>Seeing patients in-house also results in better continuity of care, which is beneficial for the patient’s overall health. For example, being able to connect them to other services like behavioral health support, contraception interested, continuing to monitor chronic conditions, or provide pediatric care to their children if they have them.</a:t>
            </a:r>
          </a:p>
          <a:p>
            <a:pPr marL="342900" lvl="0" indent="-342900" algn="l" rtl="0">
              <a:spcBef>
                <a:spcPts val="0"/>
              </a:spcBef>
              <a:spcAft>
                <a:spcPts val="0"/>
              </a:spcAft>
              <a:buFont typeface="Arial" panose="020B0604020202020204" pitchFamily="34" charset="0"/>
              <a:buChar char="•"/>
            </a:pPr>
            <a:r>
              <a:rPr lang="en-US" b="1" i="0" dirty="0"/>
              <a:t>Know and trust PCP</a:t>
            </a:r>
            <a:r>
              <a:rPr lang="en-US" i="0" dirty="0"/>
              <a:t>: It’s found that most patients prefer to get abortion care with their PCP who they </a:t>
            </a:r>
            <a:r>
              <a:rPr lang="en-US" b="0" i="0" u="sng" dirty="0"/>
              <a:t>know</a:t>
            </a:r>
            <a:r>
              <a:rPr lang="en-US" i="0" dirty="0"/>
              <a:t> and </a:t>
            </a:r>
            <a:r>
              <a:rPr lang="en-US" i="0" u="sng" dirty="0"/>
              <a:t>trust</a:t>
            </a:r>
            <a:r>
              <a:rPr lang="en-US" i="0" dirty="0"/>
              <a:t>. </a:t>
            </a:r>
          </a:p>
          <a:p>
            <a:pPr marL="342900" lvl="0" indent="-342900" algn="l" rtl="0">
              <a:spcBef>
                <a:spcPts val="0"/>
              </a:spcBef>
              <a:spcAft>
                <a:spcPts val="0"/>
              </a:spcAft>
              <a:buFont typeface="Arial" panose="020B0604020202020204" pitchFamily="34" charset="0"/>
              <a:buChar char="•"/>
            </a:pPr>
            <a:r>
              <a:rPr lang="en-US" b="1" i="0" dirty="0"/>
              <a:t>Familiarity with the health system: </a:t>
            </a:r>
            <a:r>
              <a:rPr lang="en-US" i="0" dirty="0"/>
              <a:t>Navigating a new healthcare system can be challenging and complex, especially for patients who may face language or technological barriers. Being able to get abortion care in primary care means that patients do not have to go to through the process of finding, scheduling, and registering with a new provider.</a:t>
            </a:r>
          </a:p>
          <a:p>
            <a:pPr marL="342900" lvl="0" indent="-342900" algn="l" rtl="0">
              <a:spcBef>
                <a:spcPts val="0"/>
              </a:spcBef>
              <a:spcAft>
                <a:spcPts val="0"/>
              </a:spcAft>
              <a:buFont typeface="Arial" panose="020B0604020202020204" pitchFamily="34" charset="0"/>
              <a:buChar char="•"/>
            </a:pPr>
            <a:r>
              <a:rPr lang="en-US" b="1" i="0" dirty="0"/>
              <a:t>Reduces stigma: </a:t>
            </a:r>
            <a:r>
              <a:rPr lang="en-US" i="0" dirty="0"/>
              <a:t>Lastly, when we treat abortion like any other health care service, when it can be accessed like any other health care service, it can greatly reduce the stigma that we know surrounds this care.</a:t>
            </a:r>
          </a:p>
          <a:p>
            <a:pPr marL="0" lvl="0" indent="0" algn="l" rtl="0">
              <a:spcBef>
                <a:spcPts val="0"/>
              </a:spcBef>
              <a:spcAft>
                <a:spcPts val="0"/>
              </a:spcAft>
              <a:buNone/>
            </a:pPr>
            <a:endParaRPr i="1" dirty="0"/>
          </a:p>
        </p:txBody>
      </p:sp>
      <p:sp>
        <p:nvSpPr>
          <p:cNvPr id="476" name="Google Shape;47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3E956E3A-276E-CC0A-EC79-B8CDD1D134A1}"/>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188A56A3-B00F-F4D1-8A67-4EC0E18EF11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Discuss what abortion access looks like in your state, region, and/or for your patient population. Guttmacher Institute can provide some state-specific information and statistics: https://</a:t>
            </a:r>
            <a:r>
              <a:rPr lang="en-US" i="1" dirty="0" err="1"/>
              <a:t>states.guttmacher.org</a:t>
            </a:r>
            <a:r>
              <a:rPr lang="en-US" i="1" dirty="0"/>
              <a:t>/policies/</a:t>
            </a:r>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Ask participants if they can think of barriers your patients might face when accessing abortion care.</a:t>
            </a:r>
            <a:endParaRPr lang="en-US" i="0" dirty="0"/>
          </a:p>
          <a:p>
            <a:pPr marL="0" lvl="0" indent="0" algn="l" rtl="0">
              <a:spcBef>
                <a:spcPts val="0"/>
              </a:spcBef>
              <a:spcAft>
                <a:spcPts val="0"/>
              </a:spcAft>
              <a:buFont typeface="Arial" panose="020B0604020202020204" pitchFamily="34" charset="0"/>
              <a:buNone/>
            </a:pPr>
            <a:r>
              <a:rPr lang="en-US" i="0" dirty="0"/>
              <a:t>‌</a:t>
            </a:r>
          </a:p>
        </p:txBody>
      </p:sp>
      <p:sp>
        <p:nvSpPr>
          <p:cNvPr id="155" name="Google Shape;155;p4:notes">
            <a:extLst>
              <a:ext uri="{FF2B5EF4-FFF2-40B4-BE49-F238E27FC236}">
                <a16:creationId xmlns:a16="http://schemas.microsoft.com/office/drawing/2014/main" id="{1401B485-756C-2445-3670-2F12C40A6C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084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AA5BE7F1-9A79-18C9-1EBB-36CC60AFBF35}"/>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E35F59D8-1992-25F6-7045-E04906E479A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Because abortion is often stigmatized and sensationalized, it is common for people to harbor misinformation about what it is, how it works, how common it is. etc. It is useful to take time to understand what participants believe about abortion so that if they have misinformation or misunderstandings, you can help correct it. We recommend making this portion interactive by asking participants to share myths they may have heard about abortion or things they have heard that they weren’t sure if they were true or not. You can also use a polling tool like </a:t>
            </a:r>
            <a:r>
              <a:rPr lang="en-US" i="1" dirty="0" err="1"/>
              <a:t>Mentimeter</a:t>
            </a:r>
            <a:r>
              <a:rPr lang="en-US" i="1" dirty="0"/>
              <a:t> to collect this information, especially if you think it will increase participation. If you elect to not make this portion participatory, you can skip this slide and go straight to the next slide where you can bust common myths about abortion. </a:t>
            </a:r>
          </a:p>
          <a:p>
            <a:pPr marL="0" lvl="0" indent="0" algn="l" rtl="0">
              <a:spcBef>
                <a:spcPts val="0"/>
              </a:spcBef>
              <a:spcAft>
                <a:spcPts val="0"/>
              </a:spcAft>
              <a:buNone/>
            </a:pPr>
            <a:endParaRPr lang="en-US"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Prior to facilitating this session, familiarize yourself with other common myths so you can have facts and data to bust them. You can review these resources to assist: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https://</a:t>
            </a:r>
            <a:r>
              <a:rPr lang="en-US" i="1" dirty="0" err="1"/>
              <a:t>www.reproductiveaccess.org</a:t>
            </a:r>
            <a:r>
              <a:rPr lang="en-US" i="1" dirty="0"/>
              <a:t>/resource/values-clarification-workshop/ (Appendix II – Myth Busting: Facts About Abortion)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https://</a:t>
            </a:r>
            <a:r>
              <a:rPr lang="en-US" i="1" dirty="0" err="1"/>
              <a:t>www.guttmacher.org</a:t>
            </a:r>
            <a:r>
              <a:rPr lang="en-US" i="1" dirty="0"/>
              <a:t>/fact-sheet/induced-abortion-united-states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https://</a:t>
            </a:r>
            <a:r>
              <a:rPr lang="en-US" i="1" dirty="0" err="1"/>
              <a:t>www.acog.org</a:t>
            </a:r>
            <a:r>
              <a:rPr lang="en-US" i="1" dirty="0"/>
              <a:t>/advocacy/facts-are-important/identifying-combating-abortion-myths-misinformation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lvl="0" indent="0" algn="l" rtl="0">
              <a:spcBef>
                <a:spcPts val="0"/>
              </a:spcBef>
              <a:spcAft>
                <a:spcPts val="0"/>
              </a:spcAft>
              <a:buNone/>
            </a:pPr>
            <a:endParaRPr lang="en-US" i="1" dirty="0"/>
          </a:p>
          <a:p>
            <a:pPr marL="0" lvl="0" indent="0" algn="l" rtl="0">
              <a:spcBef>
                <a:spcPts val="0"/>
              </a:spcBef>
              <a:spcAft>
                <a:spcPts val="0"/>
              </a:spcAft>
              <a:buNone/>
            </a:pPr>
            <a:endParaRPr lang="en-US" i="1" dirty="0"/>
          </a:p>
          <a:p>
            <a:pPr marL="0" lvl="0" indent="0" algn="l" rtl="0">
              <a:spcBef>
                <a:spcPts val="0"/>
              </a:spcBef>
              <a:spcAft>
                <a:spcPts val="0"/>
              </a:spcAft>
              <a:buNone/>
            </a:pPr>
            <a:endParaRPr lang="en-US" i="1" dirty="0"/>
          </a:p>
        </p:txBody>
      </p:sp>
      <p:sp>
        <p:nvSpPr>
          <p:cNvPr id="155" name="Google Shape;155;p4:notes">
            <a:extLst>
              <a:ext uri="{FF2B5EF4-FFF2-40B4-BE49-F238E27FC236}">
                <a16:creationId xmlns:a16="http://schemas.microsoft.com/office/drawing/2014/main" id="{B43D828F-2A0B-5DE4-5A2F-20B8F5DA67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27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i="1" dirty="0"/>
              <a:t>Here are some common myths about abortion. If these did not come up with the group, you can review them now. </a:t>
            </a:r>
          </a:p>
          <a:p>
            <a:pPr marL="0" lvl="0" indent="0" algn="l" rtl="0">
              <a:spcBef>
                <a:spcPts val="0"/>
              </a:spcBef>
              <a:spcAft>
                <a:spcPts val="0"/>
              </a:spcAft>
              <a:buFont typeface="Arial" panose="020B0604020202020204" pitchFamily="34" charset="0"/>
              <a:buNone/>
            </a:pPr>
            <a:endParaRPr lang="en-US" dirty="0"/>
          </a:p>
          <a:p>
            <a:pPr marL="342900" lvl="0" indent="-342900" algn="l" rtl="0">
              <a:spcBef>
                <a:spcPts val="0"/>
              </a:spcBef>
              <a:spcAft>
                <a:spcPts val="0"/>
              </a:spcAft>
              <a:buFont typeface="Arial" panose="020B0604020202020204" pitchFamily="34" charset="0"/>
              <a:buChar char="•"/>
            </a:pPr>
            <a:r>
              <a:rPr lang="en-US" dirty="0"/>
              <a:t>Myth: Getting an abortion has a negative impact on a person’s mental health. Fact: Studies have found no evidence that having an abortion is associated with negative mental health outcomes. In fact, it has been found that not having access to a wanted abortion leads to more anxiety than if a patient were to receive care. Further, receiving abortion care in a familiar primary care environment where there is access to supportive mental health care if desired will be beneficial for a patient.</a:t>
            </a:r>
          </a:p>
          <a:p>
            <a:pPr marL="342900" lvl="0" indent="-342900" algn="l" rtl="0">
              <a:spcBef>
                <a:spcPts val="0"/>
              </a:spcBef>
              <a:spcAft>
                <a:spcPts val="0"/>
              </a:spcAft>
              <a:buFont typeface="Arial" panose="020B0604020202020204" pitchFamily="34" charset="0"/>
              <a:buChar char="•"/>
            </a:pPr>
            <a:r>
              <a:rPr lang="en-US" dirty="0"/>
              <a:t>Myth: People regret having an abortion. Fact: While some people might regret their decision to have an abortion, it is uncommon. Studies have shown that 95-99% of people do not regret having an abortion. This is one reason why through options counseling and informed consent are so important – patients should have all the information necessary to make the best decision for themselves.</a:t>
            </a:r>
          </a:p>
          <a:p>
            <a:pPr marL="342900" lvl="0" indent="-342900" algn="l" rtl="0">
              <a:spcBef>
                <a:spcPts val="0"/>
              </a:spcBef>
              <a:spcAft>
                <a:spcPts val="0"/>
              </a:spcAft>
              <a:buFont typeface="Arial" panose="020B0604020202020204" pitchFamily="34" charset="0"/>
              <a:buChar char="•"/>
            </a:pPr>
            <a:r>
              <a:rPr lang="en-US" dirty="0"/>
              <a:t>Myth: Medication abortion is unsafe. Fact: Medication abortion is incredibly safe, and serious complications are rare (.4% risk of major complications and associated mortality rate of &lt;.001%. The risks of MAB are similar to the risks of commonly prescribed and over-the-counter medications such as antibiotics and NSAIDs. MAB is safer than childbirth.</a:t>
            </a:r>
          </a:p>
          <a:p>
            <a:pPr marL="342900" lvl="0" indent="-342900" algn="l" rtl="0">
              <a:spcBef>
                <a:spcPts val="0"/>
              </a:spcBef>
              <a:spcAft>
                <a:spcPts val="0"/>
              </a:spcAft>
              <a:buFont typeface="Arial" panose="020B0604020202020204" pitchFamily="34" charset="0"/>
              <a:buChar char="•"/>
            </a:pPr>
            <a:r>
              <a:rPr lang="en-US" dirty="0"/>
              <a:t>Myth: If made available, people will rely on abortions for birth control. Fact: It has been found that half of patients who get abortions were using contraception when they became pregnant. Most people who have abortions have never had an abortion before, or have only had one previous abortion. If people were using abortion as birth control, they would likely experience a higher number of unintended pregnancies in their lifetime. </a:t>
            </a:r>
          </a:p>
          <a:p>
            <a:pPr marL="342900" lvl="0" indent="-342900" algn="l" rtl="0">
              <a:spcBef>
                <a:spcPts val="0"/>
              </a:spcBef>
              <a:spcAft>
                <a:spcPts val="0"/>
              </a:spcAft>
              <a:buFont typeface="Arial" panose="020B0604020202020204" pitchFamily="34" charset="0"/>
              <a:buChar char="•"/>
            </a:pPr>
            <a:r>
              <a:rPr lang="en-US" dirty="0"/>
              <a:t>Myth: A lot of people get abortions late into pregnancy. Fact: The vast majority of abortions happen in the first trimester, with 85% happening in the first 9 weeks of pregnancy, when there is no visible embryo. Anti-abortion extremists purposefully use graphic and medically inaccurate pictures to invoke an emotional response out of those who view them. Abortion bans, lack of access to care, and mandatory waiting periods are all factors that force people into having abortions later in pregnancy.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Resources:</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-Identifying and Combating Abortion Myths and Misinformation. </a:t>
            </a:r>
            <a:r>
              <a:rPr lang="en-US" b="0" i="0" dirty="0" err="1">
                <a:solidFill>
                  <a:srgbClr val="000000"/>
                </a:solidFill>
                <a:effectLst/>
                <a:latin typeface="Calibri" panose="020F0502020204030204" pitchFamily="34" charset="0"/>
              </a:rPr>
              <a:t>www.acog.org</a:t>
            </a:r>
            <a:r>
              <a:rPr lang="en-US" b="0" i="0" dirty="0">
                <a:solidFill>
                  <a:srgbClr val="000000"/>
                </a:solidFill>
                <a:effectLst/>
                <a:latin typeface="Calibri" panose="020F0502020204030204" pitchFamily="34" charset="0"/>
              </a:rPr>
              <a:t>. https://</a:t>
            </a:r>
            <a:r>
              <a:rPr lang="en-US" b="0" i="0" dirty="0" err="1">
                <a:solidFill>
                  <a:srgbClr val="000000"/>
                </a:solidFill>
                <a:effectLst/>
                <a:latin typeface="Calibri" panose="020F0502020204030204" pitchFamily="34" charset="0"/>
              </a:rPr>
              <a:t>www.acog.org</a:t>
            </a:r>
            <a:r>
              <a:rPr lang="en-US" b="0" i="0" dirty="0">
                <a:solidFill>
                  <a:srgbClr val="000000"/>
                </a:solidFill>
                <a:effectLst/>
                <a:latin typeface="Calibri" panose="020F0502020204030204" pitchFamily="34" charset="0"/>
              </a:rPr>
              <a:t>/advocacy/facts-are-important/identifying-combating-abortion-myths-misinformation</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-Rocca CH, </a:t>
            </a:r>
            <a:r>
              <a:rPr lang="en-US" b="0" i="0" dirty="0" err="1">
                <a:solidFill>
                  <a:srgbClr val="000000"/>
                </a:solidFill>
                <a:effectLst/>
                <a:latin typeface="Calibri" panose="020F0502020204030204" pitchFamily="34" charset="0"/>
              </a:rPr>
              <a:t>Samari</a:t>
            </a:r>
            <a:r>
              <a:rPr lang="en-US" b="0" i="0" dirty="0">
                <a:solidFill>
                  <a:srgbClr val="000000"/>
                </a:solidFill>
                <a:effectLst/>
                <a:latin typeface="Calibri" panose="020F0502020204030204" pitchFamily="34" charset="0"/>
              </a:rPr>
              <a:t> G, Foster DG, Gould H, </a:t>
            </a:r>
            <a:r>
              <a:rPr lang="en-US" b="0" i="0" dirty="0" err="1">
                <a:solidFill>
                  <a:srgbClr val="000000"/>
                </a:solidFill>
                <a:effectLst/>
                <a:latin typeface="Calibri" panose="020F0502020204030204" pitchFamily="34" charset="0"/>
              </a:rPr>
              <a:t>Kimport</a:t>
            </a:r>
            <a:r>
              <a:rPr lang="en-US" b="0" i="0" dirty="0">
                <a:solidFill>
                  <a:srgbClr val="000000"/>
                </a:solidFill>
                <a:effectLst/>
                <a:latin typeface="Calibri" panose="020F0502020204030204" pitchFamily="34" charset="0"/>
              </a:rPr>
              <a:t> K. Emotions and decision rightness over five years following an abortion: An examination of decision difficulty and abortion stigma. </a:t>
            </a:r>
            <a:r>
              <a:rPr lang="en-US" b="0" i="1" dirty="0">
                <a:solidFill>
                  <a:srgbClr val="000000"/>
                </a:solidFill>
                <a:effectLst/>
                <a:latin typeface="Calibri" panose="020F0502020204030204" pitchFamily="34" charset="0"/>
              </a:rPr>
              <a:t>Social Science &amp; Medicine</a:t>
            </a:r>
            <a:r>
              <a:rPr lang="en-US" b="0" i="0" dirty="0">
                <a:solidFill>
                  <a:srgbClr val="000000"/>
                </a:solidFill>
                <a:effectLst/>
                <a:latin typeface="Calibri" panose="020F0502020204030204" pitchFamily="34" charset="0"/>
              </a:rPr>
              <a:t>. 2020;248(112704):112704. </a:t>
            </a:r>
            <a:r>
              <a:rPr lang="en-US" b="0" i="0" dirty="0" err="1">
                <a:solidFill>
                  <a:srgbClr val="000000"/>
                </a:solidFill>
                <a:effectLst/>
                <a:latin typeface="Calibri" panose="020F0502020204030204" pitchFamily="34" charset="0"/>
              </a:rPr>
              <a:t>doi:https</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doi.org</a:t>
            </a:r>
            <a:r>
              <a:rPr lang="en-US" b="0" i="0" dirty="0">
                <a:solidFill>
                  <a:srgbClr val="000000"/>
                </a:solidFill>
                <a:effectLst/>
                <a:latin typeface="Calibri" panose="020F0502020204030204" pitchFamily="34" charset="0"/>
              </a:rPr>
              <a:t>/10.1016/j.socscimed.2019.112704</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-National Academies of Sciences, Engineering, and Medicine. 2018. The safety and quality of abortion care in the United States. Washington, DC: The National Academies Press. </a:t>
            </a:r>
            <a:r>
              <a:rPr lang="en-US" b="0" i="0" dirty="0" err="1">
                <a:solidFill>
                  <a:srgbClr val="000000"/>
                </a:solidFill>
                <a:effectLst/>
                <a:latin typeface="Calibri" panose="020F0502020204030204" pitchFamily="34" charset="0"/>
              </a:rPr>
              <a:t>doi</a:t>
            </a:r>
            <a:r>
              <a:rPr lang="en-US" b="0" i="0" dirty="0">
                <a:solidFill>
                  <a:srgbClr val="000000"/>
                </a:solidFill>
                <a:effectLst/>
                <a:latin typeface="Calibri" panose="020F0502020204030204" pitchFamily="34" charset="0"/>
              </a:rPr>
              <a:t>: https://</a:t>
            </a:r>
            <a:r>
              <a:rPr lang="en-US" b="0" i="0" dirty="0" err="1">
                <a:solidFill>
                  <a:srgbClr val="000000"/>
                </a:solidFill>
                <a:effectLst/>
                <a:latin typeface="Calibri" panose="020F0502020204030204" pitchFamily="34" charset="0"/>
              </a:rPr>
              <a:t>doi.org</a:t>
            </a:r>
            <a:r>
              <a:rPr lang="en-US" b="0" i="0" dirty="0">
                <a:solidFill>
                  <a:srgbClr val="000000"/>
                </a:solidFill>
                <a:effectLst/>
                <a:latin typeface="Calibri" panose="020F0502020204030204" pitchFamily="34" charset="0"/>
              </a:rPr>
              <a:t>/10.17226/24950.</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-The Availability and Use of Medication Abortion. KFF. Published June 8, 2020. https://</a:t>
            </a:r>
            <a:r>
              <a:rPr lang="en-US" b="0" i="0" dirty="0" err="1">
                <a:solidFill>
                  <a:srgbClr val="000000"/>
                </a:solidFill>
                <a:effectLst/>
                <a:latin typeface="Calibri" panose="020F0502020204030204" pitchFamily="34" charset="0"/>
              </a:rPr>
              <a:t>www.kff.org</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womens</a:t>
            </a:r>
            <a:r>
              <a:rPr lang="en-US" b="0" i="0" dirty="0">
                <a:solidFill>
                  <a:srgbClr val="000000"/>
                </a:solidFill>
                <a:effectLst/>
                <a:latin typeface="Calibri" panose="020F0502020204030204" pitchFamily="34" charset="0"/>
              </a:rPr>
              <a:t>-health-policy/fact-sheet/the-availability-and-use-of-medication-abortion/</a:t>
            </a:r>
          </a:p>
          <a:p>
            <a:pPr marL="0" lvl="0" indent="0" algn="l" rtl="0">
              <a:spcBef>
                <a:spcPts val="0"/>
              </a:spcBef>
              <a:spcAft>
                <a:spcPts val="0"/>
              </a:spcAft>
              <a:buNone/>
            </a:pPr>
            <a:r>
              <a:rPr lang="en-US" b="0" i="0" dirty="0">
                <a:solidFill>
                  <a:srgbClr val="000000"/>
                </a:solidFill>
                <a:effectLst/>
                <a:latin typeface="Calibri" panose="020F0502020204030204" pitchFamily="34" charset="0"/>
              </a:rPr>
              <a:t>-National Abortion Federation Revised. Women Who Have Abortions.; 2007. https://</a:t>
            </a:r>
            <a:r>
              <a:rPr lang="en-US" b="0" i="0" dirty="0" err="1">
                <a:solidFill>
                  <a:srgbClr val="000000"/>
                </a:solidFill>
                <a:effectLst/>
                <a:latin typeface="Calibri" panose="020F0502020204030204" pitchFamily="34" charset="0"/>
              </a:rPr>
              <a:t>prochoice.org</a:t>
            </a:r>
            <a:r>
              <a:rPr lang="en-US" b="0" i="0" dirty="0">
                <a:solidFill>
                  <a:srgbClr val="000000"/>
                </a:solidFill>
                <a:effectLst/>
                <a:latin typeface="Calibri" panose="020F0502020204030204" pitchFamily="34" charset="0"/>
              </a:rPr>
              <a:t>/wp-content/uploads/</a:t>
            </a:r>
            <a:r>
              <a:rPr lang="en-US" b="0" i="0" dirty="0" err="1">
                <a:solidFill>
                  <a:srgbClr val="000000"/>
                </a:solidFill>
                <a:effectLst/>
                <a:latin typeface="Calibri" panose="020F0502020204030204" pitchFamily="34" charset="0"/>
              </a:rPr>
              <a:t>women_who_have_abortions.pdf</a:t>
            </a:r>
            <a:endParaRPr lang="en-US" b="0" i="0" dirty="0">
              <a:solidFill>
                <a:srgbClr val="000000"/>
              </a:solidFill>
              <a:effectLst/>
              <a:latin typeface="Calibri" panose="020F0502020204030204" pitchFamily="34" charset="0"/>
            </a:endParaRPr>
          </a:p>
          <a:p>
            <a:pPr marL="0" lvl="0" indent="0" algn="l" rtl="0">
              <a:spcBef>
                <a:spcPts val="0"/>
              </a:spcBef>
              <a:spcAft>
                <a:spcPts val="0"/>
              </a:spcAft>
              <a:buNone/>
            </a:pPr>
            <a:r>
              <a:rPr lang="en-US" b="0" i="0" dirty="0">
                <a:solidFill>
                  <a:srgbClr val="000000"/>
                </a:solidFill>
                <a:effectLst/>
                <a:latin typeface="Calibri" panose="020F0502020204030204" pitchFamily="34" charset="0"/>
              </a:rPr>
              <a:t>-The Issue of Tissue | </a:t>
            </a:r>
            <a:r>
              <a:rPr lang="en-US" b="0" i="0" dirty="0" err="1">
                <a:solidFill>
                  <a:srgbClr val="000000"/>
                </a:solidFill>
                <a:effectLst/>
                <a:latin typeface="Calibri" panose="020F0502020204030204" pitchFamily="34" charset="0"/>
              </a:rPr>
              <a:t>myanetwork</a:t>
            </a:r>
            <a:r>
              <a:rPr lang="en-US" b="0" i="0" dirty="0">
                <a:solidFill>
                  <a:srgbClr val="000000"/>
                </a:solidFill>
                <a:effectLst/>
                <a:latin typeface="Calibri" panose="020F0502020204030204" pitchFamily="34" charset="0"/>
              </a:rPr>
              <a:t>. https://</a:t>
            </a:r>
            <a:r>
              <a:rPr lang="en-US" b="0" i="0" dirty="0" err="1">
                <a:solidFill>
                  <a:srgbClr val="000000"/>
                </a:solidFill>
                <a:effectLst/>
                <a:latin typeface="Calibri" panose="020F0502020204030204" pitchFamily="34" charset="0"/>
              </a:rPr>
              <a:t>myanetwork.org</a:t>
            </a:r>
            <a:r>
              <a:rPr lang="en-US" b="0" i="0" dirty="0">
                <a:solidFill>
                  <a:srgbClr val="000000"/>
                </a:solidFill>
                <a:effectLst/>
                <a:latin typeface="Calibri" panose="020F0502020204030204" pitchFamily="34" charset="0"/>
              </a:rPr>
              <a:t>/the-issue-of-tissue/</a:t>
            </a:r>
          </a:p>
        </p:txBody>
      </p:sp>
    </p:spTree>
    <p:extLst>
      <p:ext uri="{BB962C8B-B14F-4D97-AF65-F5344CB8AC3E}">
        <p14:creationId xmlns:p14="http://schemas.microsoft.com/office/powerpoint/2010/main" val="201199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5596A43F-230A-E365-1864-8A7A36661EA7}"/>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D6152445-C574-481F-8D2F-0A97889EA3E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Now that participants have a better understanding of medication abortion, you can review the basics of what it is and how it works.</a:t>
            </a:r>
          </a:p>
          <a:p>
            <a:pPr marL="0" lvl="0" indent="0" algn="l" rtl="0">
              <a:spcBef>
                <a:spcPts val="0"/>
              </a:spcBef>
              <a:spcAft>
                <a:spcPts val="0"/>
              </a:spcAft>
              <a:buNone/>
            </a:pPr>
            <a:endParaRPr lang="en-US" i="1" dirty="0"/>
          </a:p>
          <a:p>
            <a:pPr marL="342900" lvl="0" indent="-342900" algn="l" rtl="0">
              <a:spcBef>
                <a:spcPts val="0"/>
              </a:spcBef>
              <a:spcAft>
                <a:spcPts val="0"/>
              </a:spcAft>
              <a:buFont typeface="Arial" panose="020B0604020202020204" pitchFamily="34" charset="0"/>
              <a:buChar char="•"/>
            </a:pPr>
            <a:r>
              <a:rPr lang="en-US" i="0" dirty="0"/>
              <a:t>Medication abortion is a process that uses two medications: mifepristone and misoprostol.</a:t>
            </a:r>
          </a:p>
          <a:p>
            <a:pPr marL="342900" lvl="0" indent="-342900" algn="l" rtl="0">
              <a:spcBef>
                <a:spcPts val="0"/>
              </a:spcBef>
              <a:spcAft>
                <a:spcPts val="0"/>
              </a:spcAft>
              <a:buFont typeface="Arial" panose="020B0604020202020204" pitchFamily="34" charset="0"/>
              <a:buChar char="•"/>
            </a:pPr>
            <a:r>
              <a:rPr lang="en-US" i="0" dirty="0"/>
              <a:t>These two medications are approved in the US for abortion up to 10 weeks gestational age, but many studies have shown it to be safe and effective from 11-13 weeks as well</a:t>
            </a:r>
          </a:p>
          <a:p>
            <a:pPr marL="342900" lvl="0" indent="-342900" algn="l" rtl="0">
              <a:spcBef>
                <a:spcPts val="0"/>
              </a:spcBef>
              <a:spcAft>
                <a:spcPts val="0"/>
              </a:spcAft>
              <a:buFont typeface="Arial" panose="020B0604020202020204" pitchFamily="34" charset="0"/>
              <a:buChar char="•"/>
            </a:pPr>
            <a:r>
              <a:rPr lang="en-US" i="0" dirty="0"/>
              <a:t>The use of MAB is increasing in the US, with almost 2/3 of all clinician-provided abortions in 2023 being via medication.</a:t>
            </a:r>
          </a:p>
          <a:p>
            <a:pPr marL="342900" lvl="0" indent="-342900" algn="l" rtl="0">
              <a:spcBef>
                <a:spcPts val="0"/>
              </a:spcBef>
              <a:spcAft>
                <a:spcPts val="0"/>
              </a:spcAft>
              <a:buFont typeface="Arial" panose="020B0604020202020204" pitchFamily="34" charset="0"/>
              <a:buChar char="•"/>
            </a:pPr>
            <a:r>
              <a:rPr lang="en-US" i="0" dirty="0"/>
              <a:t>As we have already learned, MAB is incredibly safe and effective, with a .4% risk of major complications.</a:t>
            </a:r>
          </a:p>
          <a:p>
            <a:pPr marL="342900" lvl="0" indent="-342900" algn="l" rtl="0">
              <a:spcBef>
                <a:spcPts val="0"/>
              </a:spcBef>
              <a:spcAft>
                <a:spcPts val="0"/>
              </a:spcAft>
              <a:buFont typeface="Arial" panose="020B0604020202020204" pitchFamily="34" charset="0"/>
              <a:buChar char="•"/>
            </a:pPr>
            <a:endParaRPr lang="en-US" i="0" dirty="0"/>
          </a:p>
          <a:p>
            <a:pPr marL="342900" lvl="0" indent="-342900" algn="l" rtl="0">
              <a:spcBef>
                <a:spcPts val="0"/>
              </a:spcBef>
              <a:spcAft>
                <a:spcPts val="0"/>
              </a:spcAft>
              <a:buFont typeface="Arial" panose="020B0604020202020204" pitchFamily="34" charset="0"/>
              <a:buChar char="•"/>
            </a:pPr>
            <a:endParaRPr lang="en-US" i="0" dirty="0"/>
          </a:p>
          <a:p>
            <a:pPr marL="0" lvl="0" indent="0" algn="l" rtl="0">
              <a:spcBef>
                <a:spcPts val="0"/>
              </a:spcBef>
              <a:spcAft>
                <a:spcPts val="0"/>
              </a:spcAft>
              <a:buFont typeface="Arial" panose="020B0604020202020204" pitchFamily="34" charset="0"/>
              <a:buNone/>
            </a:pPr>
            <a:r>
              <a:rPr lang="en-US" i="0" dirty="0"/>
              <a:t>References</a:t>
            </a:r>
          </a:p>
          <a:p>
            <a:pPr marL="0" lvl="0" indent="0" algn="l" rtl="0">
              <a:spcBef>
                <a:spcPts val="0"/>
              </a:spcBef>
              <a:spcAft>
                <a:spcPts val="0"/>
              </a:spcAft>
              <a:buFont typeface="Arial" panose="020B0604020202020204" pitchFamily="34" charset="0"/>
              <a:buNone/>
            </a:pPr>
            <a:r>
              <a:rPr lang="en-US" i="0" dirty="0"/>
              <a:t>-Guttmacher Institute. Induced Abortion in the United States. Guttmacher Institute. Published June 2024. https://</a:t>
            </a:r>
            <a:r>
              <a:rPr lang="en-US" i="0" dirty="0" err="1"/>
              <a:t>www.guttmacher.org</a:t>
            </a:r>
            <a:r>
              <a:rPr lang="en-US" i="0" dirty="0"/>
              <a:t>/fact-sheet/induced-abortion-united-states</a:t>
            </a:r>
          </a:p>
          <a:p>
            <a:pPr marL="0" lvl="0" indent="0" algn="l" rtl="0">
              <a:spcBef>
                <a:spcPts val="0"/>
              </a:spcBef>
              <a:spcAft>
                <a:spcPts val="0"/>
              </a:spcAft>
              <a:buFont typeface="Arial" panose="020B0604020202020204" pitchFamily="34" charset="0"/>
              <a:buNone/>
            </a:pPr>
            <a:r>
              <a:rPr lang="en-US" b="0" i="0" dirty="0">
                <a:solidFill>
                  <a:srgbClr val="000000"/>
                </a:solidFill>
                <a:effectLst/>
                <a:latin typeface="Calibri" panose="020F0502020204030204" pitchFamily="34" charset="0"/>
              </a:rPr>
              <a:t>-The Availability and Use of Medication Abortion. KFF. Published March 2024. https://</a:t>
            </a:r>
            <a:r>
              <a:rPr lang="en-US" b="0" i="0" dirty="0" err="1">
                <a:solidFill>
                  <a:srgbClr val="000000"/>
                </a:solidFill>
                <a:effectLst/>
                <a:latin typeface="Calibri" panose="020F0502020204030204" pitchFamily="34" charset="0"/>
              </a:rPr>
              <a:t>www.kff.org</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womens</a:t>
            </a:r>
            <a:r>
              <a:rPr lang="en-US" b="0" i="0" dirty="0">
                <a:solidFill>
                  <a:srgbClr val="000000"/>
                </a:solidFill>
                <a:effectLst/>
                <a:latin typeface="Calibri" panose="020F0502020204030204" pitchFamily="34" charset="0"/>
              </a:rPr>
              <a:t>-health-policy/fact-sheet/the-availability-and-use-of-medication-abortion/</a:t>
            </a:r>
          </a:p>
          <a:p>
            <a:pPr algn="l"/>
            <a:r>
              <a:rPr lang="en-US" b="0" i="0" dirty="0">
                <a:solidFill>
                  <a:srgbClr val="000000"/>
                </a:solidFill>
                <a:effectLst/>
                <a:latin typeface="Calibri" panose="020F0502020204030204" pitchFamily="34" charset="0"/>
              </a:rPr>
              <a:t>‌</a:t>
            </a:r>
          </a:p>
          <a:p>
            <a:pPr marL="0" lvl="0" indent="0" algn="l" rtl="0">
              <a:spcBef>
                <a:spcPts val="0"/>
              </a:spcBef>
              <a:spcAft>
                <a:spcPts val="0"/>
              </a:spcAft>
              <a:buFont typeface="Arial" panose="020B0604020202020204" pitchFamily="34" charset="0"/>
              <a:buNone/>
            </a:pPr>
            <a:endParaRPr lang="en-US" i="0" dirty="0"/>
          </a:p>
          <a:p>
            <a:pPr marL="0" lvl="0" indent="0" algn="l" rtl="0">
              <a:spcBef>
                <a:spcPts val="0"/>
              </a:spcBef>
              <a:spcAft>
                <a:spcPts val="0"/>
              </a:spcAft>
              <a:buFont typeface="Arial" panose="020B0604020202020204" pitchFamily="34" charset="0"/>
              <a:buNone/>
            </a:pPr>
            <a:r>
              <a:rPr lang="en-US" i="0" dirty="0"/>
              <a:t>‌</a:t>
            </a:r>
          </a:p>
        </p:txBody>
      </p:sp>
      <p:sp>
        <p:nvSpPr>
          <p:cNvPr id="155" name="Google Shape;155;p4:notes">
            <a:extLst>
              <a:ext uri="{FF2B5EF4-FFF2-40B4-BE49-F238E27FC236}">
                <a16:creationId xmlns:a16="http://schemas.microsoft.com/office/drawing/2014/main" id="{2C909DD0-61D6-DC62-F9BF-AEEAFA8769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83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110D80AF-4164-FCED-33E3-CD5DB74AC03B}"/>
            </a:ext>
          </a:extLst>
        </p:cNvPr>
        <p:cNvGrpSpPr/>
        <p:nvPr/>
      </p:nvGrpSpPr>
      <p:grpSpPr>
        <a:xfrm>
          <a:off x="0" y="0"/>
          <a:ext cx="0" cy="0"/>
          <a:chOff x="0" y="0"/>
          <a:chExt cx="0" cy="0"/>
        </a:xfrm>
      </p:grpSpPr>
      <p:sp>
        <p:nvSpPr>
          <p:cNvPr id="154" name="Google Shape;154;p4:notes">
            <a:extLst>
              <a:ext uri="{FF2B5EF4-FFF2-40B4-BE49-F238E27FC236}">
                <a16:creationId xmlns:a16="http://schemas.microsoft.com/office/drawing/2014/main" id="{F5E2BA11-5089-68BD-CB12-45E98BE5E9A3}"/>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i="1" dirty="0"/>
              <a:t>Briefly explain the process of a medication abortion. Adjust the level of detail and clinical terminology based on your audience. Share RHAP’s ”How to use Abortion Pills” fact sheet with participants: https://</a:t>
            </a:r>
            <a:r>
              <a:rPr lang="en-US" i="1" dirty="0" err="1"/>
              <a:t>www.reproductiveaccess.org</a:t>
            </a:r>
            <a:r>
              <a:rPr lang="en-US" i="1" dirty="0"/>
              <a:t>/resource/</a:t>
            </a:r>
            <a:r>
              <a:rPr lang="en-US" i="1" dirty="0" err="1"/>
              <a:t>mabfactsheet</a:t>
            </a:r>
            <a:r>
              <a:rPr lang="en-US" i="1" dirty="0"/>
              <a:t>/</a:t>
            </a:r>
          </a:p>
          <a:p>
            <a:pPr marL="0" lvl="0" indent="0" algn="l" rtl="0">
              <a:spcBef>
                <a:spcPts val="0"/>
              </a:spcBef>
              <a:spcAft>
                <a:spcPts val="0"/>
              </a:spcAft>
              <a:buNone/>
            </a:pPr>
            <a:endParaRPr lang="en-US" b="0" i="1" dirty="0">
              <a:solidFill>
                <a:srgbClr val="000000"/>
              </a:solidFill>
              <a:effectLst/>
              <a:latin typeface="Calibri" panose="020F0502020204030204" pitchFamily="34" charset="0"/>
            </a:endParaRPr>
          </a:p>
          <a:p>
            <a:pPr marL="0" lvl="0" indent="0" algn="l" rtl="0">
              <a:spcBef>
                <a:spcPts val="0"/>
              </a:spcBef>
              <a:spcAft>
                <a:spcPts val="0"/>
              </a:spcAft>
              <a:buNone/>
            </a:pPr>
            <a:r>
              <a:rPr lang="en-US" b="0" i="0" dirty="0">
                <a:solidFill>
                  <a:srgbClr val="000000"/>
                </a:solidFill>
                <a:effectLst/>
                <a:latin typeface="Calibri" panose="020F0502020204030204" pitchFamily="34" charset="0"/>
              </a:rPr>
              <a:t>‌</a:t>
            </a:r>
          </a:p>
          <a:p>
            <a:pPr marL="342900" lvl="0" indent="-342900" algn="l" rtl="0">
              <a:spcBef>
                <a:spcPts val="0"/>
              </a:spcBef>
              <a:spcAft>
                <a:spcPts val="0"/>
              </a:spcAft>
              <a:buFont typeface="Arial" panose="020B0604020202020204" pitchFamily="34" charset="0"/>
              <a:buChar char="•"/>
            </a:pPr>
            <a:r>
              <a:rPr lang="en-US" i="0" dirty="0"/>
              <a:t>On the first day, the patient will take the mifepristone at a time that works for them. This will block the hormone that allows the pregnancy to grow.</a:t>
            </a:r>
          </a:p>
          <a:p>
            <a:pPr marL="342900" lvl="0" indent="-342900" algn="l" rtl="0">
              <a:spcBef>
                <a:spcPts val="0"/>
              </a:spcBef>
              <a:spcAft>
                <a:spcPts val="0"/>
              </a:spcAft>
              <a:buFont typeface="Arial" panose="020B0604020202020204" pitchFamily="34" charset="0"/>
              <a:buChar char="•"/>
            </a:pPr>
            <a:r>
              <a:rPr lang="en-US" i="0" dirty="0"/>
              <a:t>24-48 hours later, the patient will use the misoprostol. This will contract the uterus to expel the tissue.</a:t>
            </a:r>
          </a:p>
          <a:p>
            <a:pPr marL="342900" lvl="0" indent="-342900" algn="l" rtl="0">
              <a:spcBef>
                <a:spcPts val="0"/>
              </a:spcBef>
              <a:spcAft>
                <a:spcPts val="0"/>
              </a:spcAft>
              <a:buFont typeface="Arial" panose="020B0604020202020204" pitchFamily="34" charset="0"/>
              <a:buChar char="•"/>
            </a:pPr>
            <a:endParaRPr lang="en-US" i="0" dirty="0"/>
          </a:p>
          <a:p>
            <a:pPr marL="0" lvl="0" indent="0" algn="l" rtl="0">
              <a:spcBef>
                <a:spcPts val="0"/>
              </a:spcBef>
              <a:spcAft>
                <a:spcPts val="0"/>
              </a:spcAft>
              <a:buFontTx/>
              <a:buNone/>
            </a:pPr>
            <a:r>
              <a:rPr lang="en-US" i="0" dirty="0"/>
              <a:t>References:</a:t>
            </a:r>
          </a:p>
          <a:p>
            <a:pPr marL="0" lvl="0" indent="0" algn="l" rtl="0">
              <a:spcBef>
                <a:spcPts val="0"/>
              </a:spcBef>
              <a:spcAft>
                <a:spcPts val="0"/>
              </a:spcAft>
              <a:buFontTx/>
              <a:buNone/>
            </a:pPr>
            <a:r>
              <a:rPr lang="en-US" b="0" i="0" dirty="0">
                <a:solidFill>
                  <a:srgbClr val="000000"/>
                </a:solidFill>
                <a:effectLst/>
                <a:latin typeface="Calibri" panose="020F0502020204030204" pitchFamily="34" charset="0"/>
              </a:rPr>
              <a:t>-Reproductive Health Access Project. How to Use Abortion Pills Fact Sheet. Published June 25, 2024. https://</a:t>
            </a:r>
            <a:r>
              <a:rPr lang="en-US" b="0" i="0" dirty="0" err="1">
                <a:solidFill>
                  <a:srgbClr val="000000"/>
                </a:solidFill>
                <a:effectLst/>
                <a:latin typeface="Calibri" panose="020F0502020204030204" pitchFamily="34" charset="0"/>
              </a:rPr>
              <a:t>www.reproductiveaccess.org</a:t>
            </a:r>
            <a:r>
              <a:rPr lang="en-US" b="0" i="0" dirty="0">
                <a:solidFill>
                  <a:srgbClr val="000000"/>
                </a:solidFill>
                <a:effectLst/>
                <a:latin typeface="Calibri" panose="020F0502020204030204" pitchFamily="34" charset="0"/>
              </a:rPr>
              <a:t>/resource/</a:t>
            </a:r>
            <a:r>
              <a:rPr lang="en-US" b="0" i="0" dirty="0" err="1">
                <a:solidFill>
                  <a:srgbClr val="000000"/>
                </a:solidFill>
                <a:effectLst/>
                <a:latin typeface="Calibri" panose="020F0502020204030204" pitchFamily="34" charset="0"/>
              </a:rPr>
              <a:t>mabfactsheet</a:t>
            </a:r>
            <a:r>
              <a:rPr lang="en-US" b="0" i="0" dirty="0">
                <a:solidFill>
                  <a:srgbClr val="000000"/>
                </a:solidFill>
                <a:effectLst/>
                <a:latin typeface="Calibri" panose="020F0502020204030204" pitchFamily="34" charset="0"/>
              </a:rPr>
              <a:t>/</a:t>
            </a:r>
          </a:p>
          <a:p>
            <a:pPr algn="l"/>
            <a:r>
              <a:rPr lang="en-US" b="0" i="0" dirty="0">
                <a:solidFill>
                  <a:srgbClr val="000000"/>
                </a:solidFill>
                <a:effectLst/>
                <a:latin typeface="Calibri" panose="020F0502020204030204" pitchFamily="34" charset="0"/>
              </a:rPr>
              <a:t>‌</a:t>
            </a:r>
          </a:p>
          <a:p>
            <a:pPr marL="0" lvl="0" indent="0" algn="l" rtl="0">
              <a:spcBef>
                <a:spcPts val="0"/>
              </a:spcBef>
              <a:spcAft>
                <a:spcPts val="0"/>
              </a:spcAft>
              <a:buFontTx/>
              <a:buNone/>
            </a:pPr>
            <a:endParaRPr lang="en-US" i="0" dirty="0"/>
          </a:p>
          <a:p>
            <a:pPr marL="0" lvl="0" indent="0" algn="l" rtl="0">
              <a:spcBef>
                <a:spcPts val="0"/>
              </a:spcBef>
              <a:spcAft>
                <a:spcPts val="0"/>
              </a:spcAft>
              <a:buFont typeface="Arial" panose="020B0604020202020204" pitchFamily="34" charset="0"/>
              <a:buNone/>
            </a:pPr>
            <a:r>
              <a:rPr lang="en-US" i="0" dirty="0"/>
              <a:t>‌</a:t>
            </a:r>
          </a:p>
        </p:txBody>
      </p:sp>
      <p:sp>
        <p:nvSpPr>
          <p:cNvPr id="155" name="Google Shape;155;p4:notes">
            <a:extLst>
              <a:ext uri="{FF2B5EF4-FFF2-40B4-BE49-F238E27FC236}">
                <a16:creationId xmlns:a16="http://schemas.microsoft.com/office/drawing/2014/main" id="{E225682F-4BE0-77A1-A402-E59C12E6C1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74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47"/>
          <p:cNvSpPr txBox="1">
            <a:spLocks noGrp="1"/>
          </p:cNvSpPr>
          <p:nvPr>
            <p:ph type="sldNum" idx="12"/>
          </p:nvPr>
        </p:nvSpPr>
        <p:spPr>
          <a:xfrm>
            <a:off x="-23447" y="12927040"/>
            <a:ext cx="1090614" cy="492440"/>
          </a:xfrm>
          <a:prstGeom prst="rect">
            <a:avLst/>
          </a:prstGeom>
          <a:noFill/>
          <a:ln>
            <a:noFill/>
          </a:ln>
        </p:spPr>
        <p:txBody>
          <a:bodyPr spcFirstLastPara="1" wrap="square" lIns="91425" tIns="91425" rIns="91425" bIns="91425" anchor="ctr" anchorCtr="0">
            <a:spAutoFit/>
          </a:bodyPr>
          <a:lstStyle>
            <a:lvl1pPr marL="0" lvl="0"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1pPr>
            <a:lvl2pPr marL="0" lvl="1"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2pPr>
            <a:lvl3pPr marL="0" lvl="2"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3pPr>
            <a:lvl4pPr marL="0" lvl="3"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4pPr>
            <a:lvl5pPr marL="0" lvl="4"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5pPr>
            <a:lvl6pPr marL="0" lvl="5"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6pPr>
            <a:lvl7pPr marL="0" lvl="6"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7pPr>
            <a:lvl8pPr marL="0" lvl="7"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8pPr>
            <a:lvl9pPr marL="0" lvl="8"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4" name="Google Shape;14;p47"/>
          <p:cNvSpPr>
            <a:spLocks noGrp="1"/>
          </p:cNvSpPr>
          <p:nvPr>
            <p:ph type="pic" idx="2"/>
          </p:nvPr>
        </p:nvSpPr>
        <p:spPr>
          <a:xfrm>
            <a:off x="0" y="0"/>
            <a:ext cx="24384000" cy="13716000"/>
          </a:xfrm>
          <a:prstGeom prst="rect">
            <a:avLst/>
          </a:prstGeom>
          <a:noFill/>
          <a:ln>
            <a:noFill/>
          </a:ln>
        </p:spPr>
      </p:sp>
      <p:sp>
        <p:nvSpPr>
          <p:cNvPr id="15" name="Google Shape;15;p47"/>
          <p:cNvSpPr txBox="1">
            <a:spLocks noGrp="1"/>
          </p:cNvSpPr>
          <p:nvPr>
            <p:ph type="title"/>
          </p:nvPr>
        </p:nvSpPr>
        <p:spPr>
          <a:xfrm>
            <a:off x="3746949" y="3638706"/>
            <a:ext cx="10794102" cy="6438589"/>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2"/>
              </a:buClr>
              <a:buSzPts val="19200"/>
              <a:buFont typeface="Twentieth Century"/>
              <a:buNone/>
              <a:defRPr sz="19200" b="0">
                <a:solidFill>
                  <a:schemeClr val="dk2"/>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sp>
        <p:nvSpPr>
          <p:cNvPr id="17" name="Google Shape;17;p48"/>
          <p:cNvSpPr txBox="1">
            <a:spLocks noGrp="1"/>
          </p:cNvSpPr>
          <p:nvPr>
            <p:ph type="sldNum" idx="12"/>
          </p:nvPr>
        </p:nvSpPr>
        <p:spPr>
          <a:xfrm>
            <a:off x="-23447" y="12927040"/>
            <a:ext cx="1090614" cy="492440"/>
          </a:xfrm>
          <a:prstGeom prst="rect">
            <a:avLst/>
          </a:prstGeom>
          <a:noFill/>
          <a:ln>
            <a:noFill/>
          </a:ln>
        </p:spPr>
        <p:txBody>
          <a:bodyPr spcFirstLastPara="1" wrap="square" lIns="91425" tIns="91425" rIns="91425" bIns="91425" anchor="ctr" anchorCtr="0">
            <a:spAutoFit/>
          </a:bodyPr>
          <a:lstStyle>
            <a:lvl1pPr marL="0" lvl="0"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1pPr>
            <a:lvl2pPr marL="0" lvl="1"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2pPr>
            <a:lvl3pPr marL="0" lvl="2"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3pPr>
            <a:lvl4pPr marL="0" lvl="3"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4pPr>
            <a:lvl5pPr marL="0" lvl="4"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5pPr>
            <a:lvl6pPr marL="0" lvl="5"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6pPr>
            <a:lvl7pPr marL="0" lvl="6"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7pPr>
            <a:lvl8pPr marL="0" lvl="7"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8pPr>
            <a:lvl9pPr marL="0" lvl="8"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18" name="Google Shape;18;p48"/>
          <p:cNvSpPr>
            <a:spLocks noGrp="1"/>
          </p:cNvSpPr>
          <p:nvPr>
            <p:ph type="pic" idx="2"/>
          </p:nvPr>
        </p:nvSpPr>
        <p:spPr>
          <a:xfrm>
            <a:off x="0" y="0"/>
            <a:ext cx="24384000" cy="13716000"/>
          </a:xfrm>
          <a:prstGeom prst="rect">
            <a:avLst/>
          </a:prstGeom>
          <a:noFill/>
          <a:ln>
            <a:noFill/>
          </a:ln>
        </p:spPr>
      </p:sp>
      <p:sp>
        <p:nvSpPr>
          <p:cNvPr id="19" name="Google Shape;19;p48"/>
          <p:cNvSpPr txBox="1">
            <a:spLocks noGrp="1"/>
          </p:cNvSpPr>
          <p:nvPr>
            <p:ph type="title"/>
          </p:nvPr>
        </p:nvSpPr>
        <p:spPr>
          <a:xfrm>
            <a:off x="2476500" y="2895600"/>
            <a:ext cx="19431000" cy="3962400"/>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2"/>
              </a:buClr>
              <a:buSzPts val="19200"/>
              <a:buFont typeface="Twentieth Century"/>
              <a:buNone/>
              <a:defRPr sz="19200" b="0">
                <a:solidFill>
                  <a:schemeClr val="dk2"/>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23"/>
        <p:cNvGrpSpPr/>
        <p:nvPr/>
      </p:nvGrpSpPr>
      <p:grpSpPr>
        <a:xfrm>
          <a:off x="0" y="0"/>
          <a:ext cx="0" cy="0"/>
          <a:chOff x="0" y="0"/>
          <a:chExt cx="0" cy="0"/>
        </a:xfrm>
      </p:grpSpPr>
      <p:sp>
        <p:nvSpPr>
          <p:cNvPr id="24" name="Google Shape;24;p50"/>
          <p:cNvSpPr txBox="1">
            <a:spLocks noGrp="1"/>
          </p:cNvSpPr>
          <p:nvPr>
            <p:ph type="sldNum" idx="12"/>
          </p:nvPr>
        </p:nvSpPr>
        <p:spPr>
          <a:xfrm>
            <a:off x="-23447" y="12927040"/>
            <a:ext cx="1090614" cy="492440"/>
          </a:xfrm>
          <a:prstGeom prst="rect">
            <a:avLst/>
          </a:prstGeom>
          <a:noFill/>
          <a:ln>
            <a:noFill/>
          </a:ln>
        </p:spPr>
        <p:txBody>
          <a:bodyPr spcFirstLastPara="1" wrap="square" lIns="91425" tIns="91425" rIns="91425" bIns="91425" anchor="ctr" anchorCtr="0">
            <a:spAutoFit/>
          </a:bodyPr>
          <a:lstStyle>
            <a:lvl1pPr marL="0" lvl="0"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1pPr>
            <a:lvl2pPr marL="0" lvl="1"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2pPr>
            <a:lvl3pPr marL="0" lvl="2"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3pPr>
            <a:lvl4pPr marL="0" lvl="3"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4pPr>
            <a:lvl5pPr marL="0" lvl="4"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5pPr>
            <a:lvl6pPr marL="0" lvl="5"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6pPr>
            <a:lvl7pPr marL="0" lvl="6"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7pPr>
            <a:lvl8pPr marL="0" lvl="7"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8pPr>
            <a:lvl9pPr marL="0" lvl="8"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5" name="Google Shape;25;p50"/>
          <p:cNvSpPr txBox="1">
            <a:spLocks noGrp="1"/>
          </p:cNvSpPr>
          <p:nvPr>
            <p:ph type="title"/>
          </p:nvPr>
        </p:nvSpPr>
        <p:spPr>
          <a:xfrm>
            <a:off x="11901713" y="3222171"/>
            <a:ext cx="10392229" cy="2859317"/>
          </a:xfrm>
          <a:prstGeom prst="rect">
            <a:avLst/>
          </a:prstGeom>
          <a:noFill/>
          <a:ln>
            <a:noFill/>
          </a:ln>
        </p:spPr>
        <p:txBody>
          <a:bodyPr spcFirstLastPara="1" wrap="square" lIns="91425" tIns="91425" rIns="91425" bIns="91425" anchor="ctr" anchorCtr="0">
            <a:normAutofit/>
          </a:bodyPr>
          <a:lstStyle>
            <a:lvl1pPr lvl="0" algn="l">
              <a:lnSpc>
                <a:spcPct val="90000"/>
              </a:lnSpc>
              <a:spcBef>
                <a:spcPts val="0"/>
              </a:spcBef>
              <a:spcAft>
                <a:spcPts val="0"/>
              </a:spcAft>
              <a:buClr>
                <a:schemeClr val="dk2"/>
              </a:buClr>
              <a:buSzPts val="8000"/>
              <a:buFont typeface="Twentieth Century"/>
              <a:buNone/>
              <a:defRPr sz="8000" b="0">
                <a:solidFill>
                  <a:schemeClr val="dk2"/>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50"/>
          <p:cNvSpPr>
            <a:spLocks noGrp="1"/>
          </p:cNvSpPr>
          <p:nvPr>
            <p:ph type="pic" idx="2"/>
          </p:nvPr>
        </p:nvSpPr>
        <p:spPr>
          <a:xfrm>
            <a:off x="2476500" y="1683655"/>
            <a:ext cx="8229603" cy="12032344"/>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0"/>
        <p:cNvGrpSpPr/>
        <p:nvPr/>
      </p:nvGrpSpPr>
      <p:grpSpPr>
        <a:xfrm>
          <a:off x="0" y="0"/>
          <a:ext cx="0" cy="0"/>
          <a:chOff x="0" y="0"/>
          <a:chExt cx="0" cy="0"/>
        </a:xfrm>
      </p:grpSpPr>
      <p:sp>
        <p:nvSpPr>
          <p:cNvPr id="21" name="Google Shape;21;p49"/>
          <p:cNvSpPr txBox="1">
            <a:spLocks noGrp="1"/>
          </p:cNvSpPr>
          <p:nvPr>
            <p:ph type="sldNum" idx="12"/>
          </p:nvPr>
        </p:nvSpPr>
        <p:spPr>
          <a:xfrm>
            <a:off x="-23447" y="12927040"/>
            <a:ext cx="1090614" cy="492440"/>
          </a:xfrm>
          <a:prstGeom prst="rect">
            <a:avLst/>
          </a:prstGeom>
          <a:noFill/>
          <a:ln>
            <a:noFill/>
          </a:ln>
        </p:spPr>
        <p:txBody>
          <a:bodyPr spcFirstLastPara="1" wrap="square" lIns="91425" tIns="91425" rIns="91425" bIns="91425" anchor="ctr" anchorCtr="0">
            <a:spAutoFit/>
          </a:bodyPr>
          <a:lstStyle>
            <a:lvl1pPr marL="0" lvl="0"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1pPr>
            <a:lvl2pPr marL="0" lvl="1"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2pPr>
            <a:lvl3pPr marL="0" lvl="2"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3pPr>
            <a:lvl4pPr marL="0" lvl="3"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4pPr>
            <a:lvl5pPr marL="0" lvl="4"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5pPr>
            <a:lvl6pPr marL="0" lvl="5"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6pPr>
            <a:lvl7pPr marL="0" lvl="6"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7pPr>
            <a:lvl8pPr marL="0" lvl="7"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8pPr>
            <a:lvl9pPr marL="0" lvl="8" indent="0" algn="ctr">
              <a:lnSpc>
                <a:spcPct val="100000"/>
              </a:lnSpc>
              <a:spcBef>
                <a:spcPts val="0"/>
              </a:spcBef>
              <a:spcAft>
                <a:spcPts val="0"/>
              </a:spcAft>
              <a:buClr>
                <a:schemeClr val="lt1"/>
              </a:buClr>
              <a:buSzPts val="2000"/>
              <a:buFont typeface="Twentieth Century"/>
              <a:buNone/>
              <a:defRPr sz="2000" b="1" i="0">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49"/>
          <p:cNvSpPr txBox="1">
            <a:spLocks noGrp="1"/>
          </p:cNvSpPr>
          <p:nvPr>
            <p:ph type="title"/>
          </p:nvPr>
        </p:nvSpPr>
        <p:spPr>
          <a:xfrm>
            <a:off x="2476500" y="1143000"/>
            <a:ext cx="19431000" cy="1676400"/>
          </a:xfrm>
          <a:prstGeom prst="rect">
            <a:avLst/>
          </a:prstGeom>
          <a:noFill/>
          <a:ln>
            <a:noFill/>
          </a:ln>
        </p:spPr>
        <p:txBody>
          <a:bodyPr spcFirstLastPara="1" wrap="square" lIns="91425" tIns="91425" rIns="91425" bIns="91425" anchor="ctr" anchorCtr="0">
            <a:normAutofit/>
          </a:bodyPr>
          <a:lstStyle>
            <a:lvl1pPr lvl="0" algn="ctr">
              <a:lnSpc>
                <a:spcPct val="90000"/>
              </a:lnSpc>
              <a:spcBef>
                <a:spcPts val="0"/>
              </a:spcBef>
              <a:spcAft>
                <a:spcPts val="0"/>
              </a:spcAft>
              <a:buClr>
                <a:schemeClr val="dk2"/>
              </a:buClr>
              <a:buSzPts val="8000"/>
              <a:buFont typeface="Twentieth Century"/>
              <a:buNone/>
              <a:defRPr sz="8000" b="0">
                <a:solidFill>
                  <a:schemeClr val="dk2"/>
                </a:solidFill>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Tree>
    <p:extLst>
      <p:ext uri="{BB962C8B-B14F-4D97-AF65-F5344CB8AC3E}">
        <p14:creationId xmlns:p14="http://schemas.microsoft.com/office/powerpoint/2010/main" val="152200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2_Title Slide">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Title Text"/>
          <p:cNvSpPr txBox="1">
            <a:spLocks noGrp="1"/>
          </p:cNvSpPr>
          <p:nvPr>
            <p:ph type="title" hasCustomPrompt="1"/>
          </p:nvPr>
        </p:nvSpPr>
        <p:spPr>
          <a:xfrm>
            <a:off x="11901713" y="3222171"/>
            <a:ext cx="10392229" cy="2859317"/>
          </a:xfrm>
          <a:prstGeom prst="rect">
            <a:avLst/>
          </a:prstGeom>
        </p:spPr>
        <p:txBody>
          <a:bodyPr/>
          <a:lstStyle>
            <a:lvl1pPr>
              <a:defRPr sz="8000" b="0">
                <a:solidFill>
                  <a:schemeClr val="bg2"/>
                </a:solidFill>
              </a:defRPr>
            </a:lvl1pPr>
          </a:lstStyle>
          <a:p>
            <a:r>
              <a:rPr lang="en-US" dirty="0"/>
              <a:t>TITLE TEXT</a:t>
            </a:r>
          </a:p>
        </p:txBody>
      </p:sp>
      <p:sp>
        <p:nvSpPr>
          <p:cNvPr id="44" name="Picture Placeholder 7"/>
          <p:cNvSpPr>
            <a:spLocks noGrp="1"/>
          </p:cNvSpPr>
          <p:nvPr>
            <p:ph type="pic" sz="half" idx="13"/>
          </p:nvPr>
        </p:nvSpPr>
        <p:spPr>
          <a:xfrm>
            <a:off x="2476500" y="1683655"/>
            <a:ext cx="8229603" cy="12032344"/>
          </a:xfrm>
          <a:prstGeom prst="rect">
            <a:avLst/>
          </a:prstGeom>
          <a:ln w="12700"/>
        </p:spPr>
        <p:txBody>
          <a:bodyPr tIns="45719" bIns="45719">
            <a:noAutofit/>
          </a:bodyPr>
          <a:lstStyle/>
          <a:p>
            <a:endParaRPr/>
          </a:p>
        </p:txBody>
      </p:sp>
    </p:spTree>
    <p:extLst>
      <p:ext uri="{BB962C8B-B14F-4D97-AF65-F5344CB8AC3E}">
        <p14:creationId xmlns:p14="http://schemas.microsoft.com/office/powerpoint/2010/main" val="14107530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4_Title Slide">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7" name="Picture Placeholder 7"/>
          <p:cNvSpPr>
            <a:spLocks noGrp="1"/>
          </p:cNvSpPr>
          <p:nvPr>
            <p:ph type="pic" sz="quarter" idx="13"/>
          </p:nvPr>
        </p:nvSpPr>
        <p:spPr>
          <a:xfrm>
            <a:off x="7811588" y="3618776"/>
            <a:ext cx="4151613" cy="5067661"/>
          </a:xfrm>
          <a:prstGeom prst="rect">
            <a:avLst/>
          </a:prstGeom>
          <a:ln w="12700"/>
        </p:spPr>
        <p:txBody>
          <a:bodyPr tIns="45719" bIns="45719">
            <a:noAutofit/>
          </a:bodyPr>
          <a:lstStyle/>
          <a:p>
            <a:endParaRPr/>
          </a:p>
        </p:txBody>
      </p:sp>
      <p:sp>
        <p:nvSpPr>
          <p:cNvPr id="148" name="Title Text"/>
          <p:cNvSpPr txBox="1">
            <a:spLocks noGrp="1"/>
          </p:cNvSpPr>
          <p:nvPr>
            <p:ph type="title"/>
          </p:nvPr>
        </p:nvSpPr>
        <p:spPr>
          <a:xfrm>
            <a:off x="2476500" y="1143000"/>
            <a:ext cx="19431000" cy="1676400"/>
          </a:xfrm>
          <a:prstGeom prst="rect">
            <a:avLst/>
          </a:prstGeom>
        </p:spPr>
        <p:txBody>
          <a:bodyPr/>
          <a:lstStyle>
            <a:lvl1pPr algn="ctr">
              <a:defRPr sz="8000">
                <a:solidFill>
                  <a:schemeClr val="bg2"/>
                </a:solidFill>
              </a:defRPr>
            </a:lvl1pPr>
          </a:lstStyle>
          <a:p>
            <a:r>
              <a:t>Title Text</a:t>
            </a:r>
          </a:p>
        </p:txBody>
      </p:sp>
      <p:sp>
        <p:nvSpPr>
          <p:cNvPr id="149" name="Picture Placeholder 7"/>
          <p:cNvSpPr>
            <a:spLocks noGrp="1"/>
          </p:cNvSpPr>
          <p:nvPr>
            <p:ph type="pic" sz="quarter" idx="14"/>
          </p:nvPr>
        </p:nvSpPr>
        <p:spPr>
          <a:xfrm>
            <a:off x="12420803" y="3618776"/>
            <a:ext cx="4151613" cy="5067661"/>
          </a:xfrm>
          <a:prstGeom prst="rect">
            <a:avLst/>
          </a:prstGeom>
          <a:ln w="12700"/>
        </p:spPr>
        <p:txBody>
          <a:bodyPr tIns="45719" bIns="45719">
            <a:noAutofit/>
          </a:bodyPr>
          <a:lstStyle/>
          <a:p>
            <a:endParaRPr/>
          </a:p>
        </p:txBody>
      </p:sp>
    </p:spTree>
    <p:extLst>
      <p:ext uri="{BB962C8B-B14F-4D97-AF65-F5344CB8AC3E}">
        <p14:creationId xmlns:p14="http://schemas.microsoft.com/office/powerpoint/2010/main" val="281425431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6"/>
          <p:cNvSpPr/>
          <p:nvPr/>
        </p:nvSpPr>
        <p:spPr>
          <a:xfrm>
            <a:off x="-1" y="12625388"/>
            <a:ext cx="1090614" cy="109061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pic>
        <p:nvPicPr>
          <p:cNvPr id="7" name="Google Shape;7;p46"/>
          <p:cNvPicPr preferRelativeResize="0"/>
          <p:nvPr/>
        </p:nvPicPr>
        <p:blipFill rotWithShape="1">
          <a:blip r:embed="rId8">
            <a:alphaModFix amt="35000"/>
          </a:blip>
          <a:srcRect/>
          <a:stretch/>
        </p:blipFill>
        <p:spPr>
          <a:xfrm>
            <a:off x="-23447" y="12575359"/>
            <a:ext cx="1164612" cy="1164612"/>
          </a:xfrm>
          <a:prstGeom prst="rect">
            <a:avLst/>
          </a:prstGeom>
          <a:noFill/>
          <a:ln>
            <a:noFill/>
          </a:ln>
        </p:spPr>
      </p:pic>
      <p:sp>
        <p:nvSpPr>
          <p:cNvPr id="8" name="Google Shape;8;p46"/>
          <p:cNvSpPr txBox="1">
            <a:spLocks noGrp="1"/>
          </p:cNvSpPr>
          <p:nvPr>
            <p:ph type="sldNum" idx="12"/>
          </p:nvPr>
        </p:nvSpPr>
        <p:spPr>
          <a:xfrm>
            <a:off x="-23447" y="12927040"/>
            <a:ext cx="1090614" cy="492440"/>
          </a:xfrm>
          <a:prstGeom prst="rect">
            <a:avLst/>
          </a:prstGeom>
          <a:noFill/>
          <a:ln>
            <a:noFill/>
          </a:ln>
        </p:spPr>
        <p:txBody>
          <a:bodyPr spcFirstLastPara="1" wrap="square" lIns="91425" tIns="91425" rIns="91425" bIns="91425" anchor="ctr" anchorCtr="0">
            <a:spAutoFit/>
          </a:bodyPr>
          <a:lstStyle>
            <a:lvl1pPr marL="0" marR="0" lvl="0"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chemeClr val="lt1"/>
              </a:buClr>
              <a:buSzPts val="2000"/>
              <a:buFont typeface="Twentieth Century"/>
              <a:buNone/>
              <a:defRPr sz="20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a:p>
        </p:txBody>
      </p:sp>
      <p:sp>
        <p:nvSpPr>
          <p:cNvPr id="9" name="Google Shape;9;p46"/>
          <p:cNvSpPr txBox="1">
            <a:spLocks noGrp="1"/>
          </p:cNvSpPr>
          <p:nvPr>
            <p:ph type="title"/>
          </p:nvPr>
        </p:nvSpPr>
        <p:spPr>
          <a:xfrm>
            <a:off x="1219200" y="184149"/>
            <a:ext cx="21945600" cy="3016251"/>
          </a:xfrm>
          <a:prstGeom prst="rect">
            <a:avLst/>
          </a:prstGeom>
          <a:noFill/>
          <a:ln>
            <a:noFill/>
          </a:ln>
        </p:spPr>
        <p:txBody>
          <a:bodyPr spcFirstLastPara="1" wrap="square" lIns="91425" tIns="91425" rIns="91425" bIns="91425" anchor="ctr" anchorCtr="0">
            <a:normAutofit/>
          </a:bodyPr>
          <a:lstStyle>
            <a:lvl1pPr marR="0" lvl="0" algn="l" rtl="0">
              <a:lnSpc>
                <a:spcPct val="90000"/>
              </a:lnSpc>
              <a:spcBef>
                <a:spcPts val="0"/>
              </a:spcBef>
              <a:spcAft>
                <a:spcPts val="0"/>
              </a:spcAft>
              <a:buClr>
                <a:schemeClr val="dk2"/>
              </a:buClr>
              <a:buSzPts val="10000"/>
              <a:buFont typeface="Twentieth Century"/>
              <a:buNone/>
              <a:defRPr sz="10000" b="0" i="0" u="none" strike="noStrike" cap="none">
                <a:solidFill>
                  <a:schemeClr val="dk2"/>
                </a:solidFill>
                <a:latin typeface="Twentieth Century"/>
                <a:ea typeface="Twentieth Century"/>
                <a:cs typeface="Twentieth Century"/>
                <a:sym typeface="Twentieth Century"/>
              </a:defRPr>
            </a:lvl1pPr>
            <a:lvl2pPr marR="0" lvl="1" algn="l" rtl="0">
              <a:lnSpc>
                <a:spcPct val="90000"/>
              </a:lnSpc>
              <a:spcBef>
                <a:spcPts val="0"/>
              </a:spcBef>
              <a:spcAft>
                <a:spcPts val="0"/>
              </a:spcAft>
              <a:buClr>
                <a:srgbClr val="FFFFFF"/>
              </a:buClr>
              <a:buSzPts val="8800"/>
              <a:buFont typeface="Twentieth Century"/>
              <a:buNone/>
              <a:defRPr sz="8800" b="0" i="0" u="none" strike="noStrike" cap="none">
                <a:solidFill>
                  <a:srgbClr val="FFFFFF"/>
                </a:solidFill>
                <a:latin typeface="Twentieth Century"/>
                <a:ea typeface="Twentieth Century"/>
                <a:cs typeface="Twentieth Century"/>
                <a:sym typeface="Twentieth Century"/>
              </a:defRPr>
            </a:lvl2pPr>
            <a:lvl3pPr marR="0" lvl="2" algn="l" rtl="0">
              <a:lnSpc>
                <a:spcPct val="90000"/>
              </a:lnSpc>
              <a:spcBef>
                <a:spcPts val="0"/>
              </a:spcBef>
              <a:spcAft>
                <a:spcPts val="0"/>
              </a:spcAft>
              <a:buClr>
                <a:srgbClr val="FFFFFF"/>
              </a:buClr>
              <a:buSzPts val="8800"/>
              <a:buFont typeface="Twentieth Century"/>
              <a:buNone/>
              <a:defRPr sz="8800" b="0" i="0" u="none" strike="noStrike" cap="none">
                <a:solidFill>
                  <a:srgbClr val="FFFFFF"/>
                </a:solidFill>
                <a:latin typeface="Twentieth Century"/>
                <a:ea typeface="Twentieth Century"/>
                <a:cs typeface="Twentieth Century"/>
                <a:sym typeface="Twentieth Century"/>
              </a:defRPr>
            </a:lvl3pPr>
            <a:lvl4pPr marR="0" lvl="3" algn="l" rtl="0">
              <a:lnSpc>
                <a:spcPct val="90000"/>
              </a:lnSpc>
              <a:spcBef>
                <a:spcPts val="0"/>
              </a:spcBef>
              <a:spcAft>
                <a:spcPts val="0"/>
              </a:spcAft>
              <a:buClr>
                <a:srgbClr val="FFFFFF"/>
              </a:buClr>
              <a:buSzPts val="8800"/>
              <a:buFont typeface="Twentieth Century"/>
              <a:buNone/>
              <a:defRPr sz="8800" b="0" i="0" u="none" strike="noStrike" cap="none">
                <a:solidFill>
                  <a:srgbClr val="FFFFFF"/>
                </a:solidFill>
                <a:latin typeface="Twentieth Century"/>
                <a:ea typeface="Twentieth Century"/>
                <a:cs typeface="Twentieth Century"/>
                <a:sym typeface="Twentieth Century"/>
              </a:defRPr>
            </a:lvl4pPr>
            <a:lvl5pPr marR="0" lvl="4" algn="l" rtl="0">
              <a:lnSpc>
                <a:spcPct val="90000"/>
              </a:lnSpc>
              <a:spcBef>
                <a:spcPts val="0"/>
              </a:spcBef>
              <a:spcAft>
                <a:spcPts val="0"/>
              </a:spcAft>
              <a:buClr>
                <a:srgbClr val="FFFFFF"/>
              </a:buClr>
              <a:buSzPts val="8800"/>
              <a:buFont typeface="Twentieth Century"/>
              <a:buNone/>
              <a:defRPr sz="8800" b="0" i="0" u="none" strike="noStrike" cap="none">
                <a:solidFill>
                  <a:srgbClr val="FFFFFF"/>
                </a:solidFill>
                <a:latin typeface="Twentieth Century"/>
                <a:ea typeface="Twentieth Century"/>
                <a:cs typeface="Twentieth Century"/>
                <a:sym typeface="Twentieth Century"/>
              </a:defRPr>
            </a:lvl5pPr>
            <a:lvl6pPr marR="0" lvl="5" algn="l" rtl="0">
              <a:lnSpc>
                <a:spcPct val="90000"/>
              </a:lnSpc>
              <a:spcBef>
                <a:spcPts val="0"/>
              </a:spcBef>
              <a:spcAft>
                <a:spcPts val="0"/>
              </a:spcAft>
              <a:buClr>
                <a:srgbClr val="FFFFFF"/>
              </a:buClr>
              <a:buSzPts val="8800"/>
              <a:buFont typeface="Twentieth Century"/>
              <a:buNone/>
              <a:defRPr sz="8800" b="0" i="0" u="none" strike="noStrike" cap="none">
                <a:solidFill>
                  <a:srgbClr val="FFFFFF"/>
                </a:solidFill>
                <a:latin typeface="Twentieth Century"/>
                <a:ea typeface="Twentieth Century"/>
                <a:cs typeface="Twentieth Century"/>
                <a:sym typeface="Twentieth Century"/>
              </a:defRPr>
            </a:lvl6pPr>
            <a:lvl7pPr marR="0" lvl="6" algn="l" rtl="0">
              <a:lnSpc>
                <a:spcPct val="90000"/>
              </a:lnSpc>
              <a:spcBef>
                <a:spcPts val="0"/>
              </a:spcBef>
              <a:spcAft>
                <a:spcPts val="0"/>
              </a:spcAft>
              <a:buClr>
                <a:srgbClr val="FFFFFF"/>
              </a:buClr>
              <a:buSzPts val="8800"/>
              <a:buFont typeface="Twentieth Century"/>
              <a:buNone/>
              <a:defRPr sz="8800" b="0" i="0" u="none" strike="noStrike" cap="none">
                <a:solidFill>
                  <a:srgbClr val="FFFFFF"/>
                </a:solidFill>
                <a:latin typeface="Twentieth Century"/>
                <a:ea typeface="Twentieth Century"/>
                <a:cs typeface="Twentieth Century"/>
                <a:sym typeface="Twentieth Century"/>
              </a:defRPr>
            </a:lvl7pPr>
            <a:lvl8pPr marR="0" lvl="7" algn="l" rtl="0">
              <a:lnSpc>
                <a:spcPct val="90000"/>
              </a:lnSpc>
              <a:spcBef>
                <a:spcPts val="0"/>
              </a:spcBef>
              <a:spcAft>
                <a:spcPts val="0"/>
              </a:spcAft>
              <a:buClr>
                <a:srgbClr val="FFFFFF"/>
              </a:buClr>
              <a:buSzPts val="8800"/>
              <a:buFont typeface="Twentieth Century"/>
              <a:buNone/>
              <a:defRPr sz="8800" b="0" i="0" u="none" strike="noStrike" cap="none">
                <a:solidFill>
                  <a:srgbClr val="FFFFFF"/>
                </a:solidFill>
                <a:latin typeface="Twentieth Century"/>
                <a:ea typeface="Twentieth Century"/>
                <a:cs typeface="Twentieth Century"/>
                <a:sym typeface="Twentieth Century"/>
              </a:defRPr>
            </a:lvl8pPr>
            <a:lvl9pPr marR="0" lvl="8" algn="l" rtl="0">
              <a:lnSpc>
                <a:spcPct val="90000"/>
              </a:lnSpc>
              <a:spcBef>
                <a:spcPts val="0"/>
              </a:spcBef>
              <a:spcAft>
                <a:spcPts val="0"/>
              </a:spcAft>
              <a:buClr>
                <a:srgbClr val="FFFFFF"/>
              </a:buClr>
              <a:buSzPts val="8800"/>
              <a:buFont typeface="Twentieth Century"/>
              <a:buNone/>
              <a:defRPr sz="8800" b="0" i="0" u="none" strike="noStrike" cap="none">
                <a:solidFill>
                  <a:srgbClr val="FFFFFF"/>
                </a:solidFill>
                <a:latin typeface="Twentieth Century"/>
                <a:ea typeface="Twentieth Century"/>
                <a:cs typeface="Twentieth Century"/>
                <a:sym typeface="Twentieth Century"/>
              </a:defRPr>
            </a:lvl9pPr>
          </a:lstStyle>
          <a:p>
            <a:endParaRPr/>
          </a:p>
        </p:txBody>
      </p:sp>
      <p:sp>
        <p:nvSpPr>
          <p:cNvPr id="10" name="Google Shape;10;p46"/>
          <p:cNvSpPr txBox="1">
            <a:spLocks noGrp="1"/>
          </p:cNvSpPr>
          <p:nvPr>
            <p:ph type="body" idx="1"/>
          </p:nvPr>
        </p:nvSpPr>
        <p:spPr>
          <a:xfrm>
            <a:off x="1219200" y="3200400"/>
            <a:ext cx="21945600" cy="10515600"/>
          </a:xfrm>
          <a:prstGeom prst="rect">
            <a:avLst/>
          </a:prstGeom>
          <a:noFill/>
          <a:ln>
            <a:noFill/>
          </a:ln>
        </p:spPr>
        <p:txBody>
          <a:bodyPr spcFirstLastPara="1" wrap="square" lIns="91425" tIns="91425" rIns="91425" bIns="91425" anchor="t" anchorCtr="0">
            <a:normAutofit/>
          </a:bodyPr>
          <a:lstStyle>
            <a:lvl1pPr marL="457200" marR="0" lvl="0" indent="-584200" algn="l" rtl="0">
              <a:lnSpc>
                <a:spcPct val="90000"/>
              </a:lnSpc>
              <a:spcBef>
                <a:spcPts val="2000"/>
              </a:spcBef>
              <a:spcAft>
                <a:spcPts val="0"/>
              </a:spcAft>
              <a:buClr>
                <a:schemeClr val="dk2"/>
              </a:buClr>
              <a:buSzPts val="5600"/>
              <a:buFont typeface="Arial"/>
              <a:buChar char="•"/>
              <a:defRPr sz="5600" b="0" i="0" u="none" strike="noStrike" cap="none">
                <a:solidFill>
                  <a:schemeClr val="dk2"/>
                </a:solidFill>
                <a:latin typeface="Twentieth Century"/>
                <a:ea typeface="Twentieth Century"/>
                <a:cs typeface="Twentieth Century"/>
                <a:sym typeface="Twentieth Century"/>
              </a:defRPr>
            </a:lvl1pPr>
            <a:lvl2pPr marL="914400" marR="0" lvl="1" indent="-584200" algn="l" rtl="0">
              <a:lnSpc>
                <a:spcPct val="90000"/>
              </a:lnSpc>
              <a:spcBef>
                <a:spcPts val="2000"/>
              </a:spcBef>
              <a:spcAft>
                <a:spcPts val="0"/>
              </a:spcAft>
              <a:buClr>
                <a:schemeClr val="dk2"/>
              </a:buClr>
              <a:buSzPts val="5600"/>
              <a:buFont typeface="Arial"/>
              <a:buChar char="•"/>
              <a:defRPr sz="5600" b="0" i="0" u="none" strike="noStrike" cap="none">
                <a:solidFill>
                  <a:schemeClr val="dk2"/>
                </a:solidFill>
                <a:latin typeface="Twentieth Century"/>
                <a:ea typeface="Twentieth Century"/>
                <a:cs typeface="Twentieth Century"/>
                <a:sym typeface="Twentieth Century"/>
              </a:defRPr>
            </a:lvl2pPr>
            <a:lvl3pPr marL="1371600" marR="0" lvl="2" indent="-584200" algn="l" rtl="0">
              <a:lnSpc>
                <a:spcPct val="90000"/>
              </a:lnSpc>
              <a:spcBef>
                <a:spcPts val="2000"/>
              </a:spcBef>
              <a:spcAft>
                <a:spcPts val="0"/>
              </a:spcAft>
              <a:buClr>
                <a:schemeClr val="dk2"/>
              </a:buClr>
              <a:buSzPts val="5600"/>
              <a:buFont typeface="Arial"/>
              <a:buChar char="•"/>
              <a:defRPr sz="5600" b="0" i="0" u="none" strike="noStrike" cap="none">
                <a:solidFill>
                  <a:schemeClr val="dk2"/>
                </a:solidFill>
                <a:latin typeface="Twentieth Century"/>
                <a:ea typeface="Twentieth Century"/>
                <a:cs typeface="Twentieth Century"/>
                <a:sym typeface="Twentieth Century"/>
              </a:defRPr>
            </a:lvl3pPr>
            <a:lvl4pPr marL="1828800" marR="0" lvl="3" indent="-584200" algn="l" rtl="0">
              <a:lnSpc>
                <a:spcPct val="90000"/>
              </a:lnSpc>
              <a:spcBef>
                <a:spcPts val="2000"/>
              </a:spcBef>
              <a:spcAft>
                <a:spcPts val="0"/>
              </a:spcAft>
              <a:buClr>
                <a:schemeClr val="dk2"/>
              </a:buClr>
              <a:buSzPts val="5600"/>
              <a:buFont typeface="Arial"/>
              <a:buChar char="•"/>
              <a:defRPr sz="5600" b="0" i="0" u="none" strike="noStrike" cap="none">
                <a:solidFill>
                  <a:schemeClr val="dk2"/>
                </a:solidFill>
                <a:latin typeface="Twentieth Century"/>
                <a:ea typeface="Twentieth Century"/>
                <a:cs typeface="Twentieth Century"/>
                <a:sym typeface="Twentieth Century"/>
              </a:defRPr>
            </a:lvl4pPr>
            <a:lvl5pPr marL="2286000" marR="0" lvl="4" indent="-584200" algn="l" rtl="0">
              <a:lnSpc>
                <a:spcPct val="90000"/>
              </a:lnSpc>
              <a:spcBef>
                <a:spcPts val="2000"/>
              </a:spcBef>
              <a:spcAft>
                <a:spcPts val="0"/>
              </a:spcAft>
              <a:buClr>
                <a:schemeClr val="dk2"/>
              </a:buClr>
              <a:buSzPts val="5600"/>
              <a:buFont typeface="Arial"/>
              <a:buChar char="•"/>
              <a:defRPr sz="5600" b="0" i="0" u="none" strike="noStrike" cap="none">
                <a:solidFill>
                  <a:schemeClr val="dk2"/>
                </a:solidFill>
                <a:latin typeface="Twentieth Century"/>
                <a:ea typeface="Twentieth Century"/>
                <a:cs typeface="Twentieth Century"/>
                <a:sym typeface="Twentieth Century"/>
              </a:defRPr>
            </a:lvl5pPr>
            <a:lvl6pPr marL="2743200" marR="0" lvl="5" indent="-584200" algn="l" rtl="0">
              <a:lnSpc>
                <a:spcPct val="90000"/>
              </a:lnSpc>
              <a:spcBef>
                <a:spcPts val="2000"/>
              </a:spcBef>
              <a:spcAft>
                <a:spcPts val="0"/>
              </a:spcAft>
              <a:buClr>
                <a:srgbClr val="FFFFFF"/>
              </a:buClr>
              <a:buSzPts val="5600"/>
              <a:buFont typeface="Arial"/>
              <a:buChar char="•"/>
              <a:defRPr sz="5600" b="0" i="0" u="none" strike="noStrike" cap="none">
                <a:solidFill>
                  <a:srgbClr val="FFFFFF"/>
                </a:solidFill>
                <a:latin typeface="Twentieth Century"/>
                <a:ea typeface="Twentieth Century"/>
                <a:cs typeface="Twentieth Century"/>
                <a:sym typeface="Twentieth Century"/>
              </a:defRPr>
            </a:lvl6pPr>
            <a:lvl7pPr marL="3200400" marR="0" lvl="6" indent="-584200" algn="l" rtl="0">
              <a:lnSpc>
                <a:spcPct val="90000"/>
              </a:lnSpc>
              <a:spcBef>
                <a:spcPts val="2000"/>
              </a:spcBef>
              <a:spcAft>
                <a:spcPts val="0"/>
              </a:spcAft>
              <a:buClr>
                <a:srgbClr val="FFFFFF"/>
              </a:buClr>
              <a:buSzPts val="5600"/>
              <a:buFont typeface="Arial"/>
              <a:buChar char="•"/>
              <a:defRPr sz="5600" b="0" i="0" u="none" strike="noStrike" cap="none">
                <a:solidFill>
                  <a:srgbClr val="FFFFFF"/>
                </a:solidFill>
                <a:latin typeface="Twentieth Century"/>
                <a:ea typeface="Twentieth Century"/>
                <a:cs typeface="Twentieth Century"/>
                <a:sym typeface="Twentieth Century"/>
              </a:defRPr>
            </a:lvl7pPr>
            <a:lvl8pPr marL="3657600" marR="0" lvl="7" indent="-584200" algn="l" rtl="0">
              <a:lnSpc>
                <a:spcPct val="90000"/>
              </a:lnSpc>
              <a:spcBef>
                <a:spcPts val="2000"/>
              </a:spcBef>
              <a:spcAft>
                <a:spcPts val="0"/>
              </a:spcAft>
              <a:buClr>
                <a:srgbClr val="FFFFFF"/>
              </a:buClr>
              <a:buSzPts val="5600"/>
              <a:buFont typeface="Arial"/>
              <a:buChar char="•"/>
              <a:defRPr sz="5600" b="0" i="0" u="none" strike="noStrike" cap="none">
                <a:solidFill>
                  <a:srgbClr val="FFFFFF"/>
                </a:solidFill>
                <a:latin typeface="Twentieth Century"/>
                <a:ea typeface="Twentieth Century"/>
                <a:cs typeface="Twentieth Century"/>
                <a:sym typeface="Twentieth Century"/>
              </a:defRPr>
            </a:lvl8pPr>
            <a:lvl9pPr marL="4114800" marR="0" lvl="8" indent="-584200" algn="l" rtl="0">
              <a:lnSpc>
                <a:spcPct val="90000"/>
              </a:lnSpc>
              <a:spcBef>
                <a:spcPts val="2000"/>
              </a:spcBef>
              <a:spcAft>
                <a:spcPts val="0"/>
              </a:spcAft>
              <a:buClr>
                <a:srgbClr val="FFFFFF"/>
              </a:buClr>
              <a:buSzPts val="5600"/>
              <a:buFont typeface="Arial"/>
              <a:buChar char="•"/>
              <a:defRPr sz="5600" b="0" i="0" u="none" strike="noStrike" cap="none">
                <a:solidFill>
                  <a:srgbClr val="FFFFFF"/>
                </a:solidFill>
                <a:latin typeface="Twentieth Century"/>
                <a:ea typeface="Twentieth Century"/>
                <a:cs typeface="Twentieth Century"/>
                <a:sym typeface="Twentieth Century"/>
              </a:defRPr>
            </a:lvl9pPr>
          </a:lstStyle>
          <a:p>
            <a:endParaRPr/>
          </a:p>
        </p:txBody>
      </p:sp>
      <p:pic>
        <p:nvPicPr>
          <p:cNvPr id="11" name="Google Shape;11;p46"/>
          <p:cNvPicPr preferRelativeResize="0"/>
          <p:nvPr/>
        </p:nvPicPr>
        <p:blipFill rotWithShape="1">
          <a:blip r:embed="rId9">
            <a:alphaModFix/>
          </a:blip>
          <a:srcRect/>
          <a:stretch/>
        </p:blipFill>
        <p:spPr>
          <a:xfrm>
            <a:off x="1569833" y="12935057"/>
            <a:ext cx="6914896" cy="484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customXml" Target="../ink/ink1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customXml" Target="../ink/ink12.xml"/></Relationships>
</file>

<file path=ppt/slides/_rels/slide1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customXml" Target="../ink/ink14.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mailto:info@reproductiveaccess.org" TargetMode="External"/><Relationship Id="rId4" Type="http://schemas.openxmlformats.org/officeDocument/2006/relationships/hyperlink" Target="mailto:person@emai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40.png"/><Relationship Id="rId5" Type="http://schemas.openxmlformats.org/officeDocument/2006/relationships/customXml" Target="../ink/ink1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ustomXml" Target="../ink/ink7.xml"/><Relationship Id="rId5" Type="http://schemas.microsoft.com/office/2007/relationships/hdphoto" Target="../media/hdphoto1.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ustomXml" Target="../ink/ink8.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
          <p:cNvSpPr txBox="1">
            <a:spLocks noGrp="1"/>
          </p:cNvSpPr>
          <p:nvPr>
            <p:ph type="sldNum" idx="12"/>
          </p:nvPr>
        </p:nvSpPr>
        <p:spPr>
          <a:xfrm>
            <a:off x="376884" y="12926853"/>
            <a:ext cx="336844" cy="487681"/>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a:solidFill>
                  <a:schemeClr val="lt1"/>
                </a:solidFill>
                <a:latin typeface="Twentieth Century"/>
                <a:ea typeface="Twentieth Century"/>
                <a:cs typeface="Twentieth Century"/>
                <a:sym typeface="Twentieth Century"/>
              </a:rPr>
              <a:t>1</a:t>
            </a:fld>
            <a:endParaRPr/>
          </a:p>
        </p:txBody>
      </p:sp>
      <p:pic>
        <p:nvPicPr>
          <p:cNvPr id="116" name="Google Shape;116;p1"/>
          <p:cNvPicPr preferRelativeResize="0">
            <a:picLocks noGrp="1"/>
          </p:cNvPicPr>
          <p:nvPr>
            <p:ph type="pic" idx="2"/>
          </p:nvPr>
        </p:nvPicPr>
        <p:blipFill rotWithShape="1">
          <a:blip r:embed="rId3">
            <a:alphaModFix/>
          </a:blip>
          <a:srcRect l="35250" r="19918"/>
          <a:stretch/>
        </p:blipFill>
        <p:spPr>
          <a:xfrm>
            <a:off x="15511190" y="0"/>
            <a:ext cx="8872810" cy="13716000"/>
          </a:xfrm>
          <a:prstGeom prst="rect">
            <a:avLst/>
          </a:prstGeom>
          <a:noFill/>
          <a:ln>
            <a:noFill/>
          </a:ln>
        </p:spPr>
      </p:pic>
      <p:sp>
        <p:nvSpPr>
          <p:cNvPr id="117" name="Google Shape;117;p1"/>
          <p:cNvSpPr/>
          <p:nvPr/>
        </p:nvSpPr>
        <p:spPr>
          <a:xfrm>
            <a:off x="-82259" y="0"/>
            <a:ext cx="17068800" cy="13716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pic>
        <p:nvPicPr>
          <p:cNvPr id="118" name="Google Shape;118;p1"/>
          <p:cNvPicPr preferRelativeResize="0"/>
          <p:nvPr/>
        </p:nvPicPr>
        <p:blipFill rotWithShape="1">
          <a:blip r:embed="rId4">
            <a:alphaModFix/>
          </a:blip>
          <a:srcRect/>
          <a:stretch/>
        </p:blipFill>
        <p:spPr>
          <a:xfrm>
            <a:off x="713728" y="624213"/>
            <a:ext cx="9005094" cy="4386310"/>
          </a:xfrm>
          <a:prstGeom prst="rect">
            <a:avLst/>
          </a:prstGeom>
          <a:noFill/>
          <a:ln>
            <a:noFill/>
          </a:ln>
        </p:spPr>
      </p:pic>
      <p:sp>
        <p:nvSpPr>
          <p:cNvPr id="119" name="Google Shape;119;p1"/>
          <p:cNvSpPr txBox="1">
            <a:spLocks noGrp="1"/>
          </p:cNvSpPr>
          <p:nvPr>
            <p:ph type="title"/>
          </p:nvPr>
        </p:nvSpPr>
        <p:spPr>
          <a:xfrm>
            <a:off x="1145520" y="5885964"/>
            <a:ext cx="14215996" cy="4386311"/>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87878"/>
              </a:lnSpc>
              <a:spcBef>
                <a:spcPts val="0"/>
              </a:spcBef>
              <a:spcAft>
                <a:spcPts val="0"/>
              </a:spcAft>
              <a:buClr>
                <a:schemeClr val="dk2"/>
              </a:buClr>
              <a:buSzPts val="16500"/>
              <a:buFont typeface="Twentieth Century"/>
              <a:buNone/>
            </a:pPr>
            <a:r>
              <a:rPr lang="en-US" sz="16500" dirty="0">
                <a:latin typeface="Tw Cen MT" panose="020B0602020104020603" pitchFamily="34" charset="77"/>
              </a:rPr>
              <a:t>MEDICATION ABORTION 101</a:t>
            </a:r>
            <a:endParaRPr dirty="0">
              <a:latin typeface="Tw Cen MT" panose="020B0602020104020603" pitchFamily="34" charset="77"/>
            </a:endParaRPr>
          </a:p>
        </p:txBody>
      </p:sp>
      <p:pic>
        <p:nvPicPr>
          <p:cNvPr id="120" name="Google Shape;120;p1"/>
          <p:cNvPicPr preferRelativeResize="0"/>
          <p:nvPr/>
        </p:nvPicPr>
        <p:blipFill rotWithShape="1">
          <a:blip r:embed="rId5">
            <a:alphaModFix amt="50000"/>
          </a:blip>
          <a:srcRect l="50740"/>
          <a:stretch/>
        </p:blipFill>
        <p:spPr>
          <a:xfrm>
            <a:off x="16986541" y="-802678"/>
            <a:ext cx="7547133" cy="15321355"/>
          </a:xfrm>
          <a:prstGeom prst="rect">
            <a:avLst/>
          </a:prstGeom>
          <a:noFill/>
          <a:ln>
            <a:noFill/>
          </a:ln>
        </p:spPr>
      </p:pic>
      <p:sp>
        <p:nvSpPr>
          <p:cNvPr id="121" name="Google Shape;121;p1"/>
          <p:cNvSpPr txBox="1"/>
          <p:nvPr/>
        </p:nvSpPr>
        <p:spPr>
          <a:xfrm>
            <a:off x="1145520" y="10164424"/>
            <a:ext cx="12062480" cy="1018380"/>
          </a:xfrm>
          <a:prstGeom prst="rect">
            <a:avLst/>
          </a:prstGeom>
          <a:noFill/>
          <a:ln>
            <a:noFill/>
          </a:ln>
        </p:spPr>
        <p:txBody>
          <a:bodyPr spcFirstLastPara="1" wrap="square" lIns="91425" tIns="91425" rIns="91425" bIns="91425" anchor="ctr" anchorCtr="0">
            <a:noAutofit/>
          </a:bodyPr>
          <a:lstStyle/>
          <a:p>
            <a:pPr marL="0" marR="0" lvl="0" indent="0" rtl="0">
              <a:lnSpc>
                <a:spcPct val="100000"/>
              </a:lnSpc>
              <a:spcBef>
                <a:spcPts val="0"/>
              </a:spcBef>
              <a:spcAft>
                <a:spcPts val="0"/>
              </a:spcAft>
              <a:buClr>
                <a:schemeClr val="accent1"/>
              </a:buClr>
              <a:buSzPts val="4800"/>
              <a:buFont typeface="Twentieth Century"/>
              <a:buNone/>
            </a:pPr>
            <a:r>
              <a:rPr lang="en-US" sz="3600" b="0" i="0" u="none" strike="noStrike" cap="none" dirty="0">
                <a:solidFill>
                  <a:schemeClr val="accent1"/>
                </a:solidFill>
                <a:latin typeface="Tw Cen MT" panose="020B0602020104020603" pitchFamily="34" charset="77"/>
                <a:ea typeface="Twentieth Century"/>
                <a:cs typeface="Twentieth Century"/>
                <a:sym typeface="Twentieth Century"/>
              </a:rPr>
              <a:t>Introduction to Medication Abortion Care for Primary Care Staff</a:t>
            </a:r>
            <a:endParaRPr sz="3600" dirty="0">
              <a:latin typeface="Tw Cen MT" panose="020B0602020104020603" pitchFamily="34"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17FB5E08-8D0D-5803-3202-82380E382A35}"/>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26DF034F-9DB1-F2D5-7292-EE373F9DE5A7}"/>
              </a:ext>
            </a:extLst>
          </p:cNvPr>
          <p:cNvSpPr txBox="1">
            <a:spLocks noGrp="1"/>
          </p:cNvSpPr>
          <p:nvPr>
            <p:ph type="sldNum" idx="12"/>
          </p:nvPr>
        </p:nvSpPr>
        <p:spPr>
          <a:xfrm>
            <a:off x="264694" y="12930842"/>
            <a:ext cx="553453" cy="492412"/>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10</a:t>
            </a:fld>
            <a:endParaRPr lang="en-US" dirty="0"/>
          </a:p>
        </p:txBody>
      </p:sp>
      <p:sp>
        <p:nvSpPr>
          <p:cNvPr id="159" name="Google Shape;159;p4">
            <a:extLst>
              <a:ext uri="{FF2B5EF4-FFF2-40B4-BE49-F238E27FC236}">
                <a16:creationId xmlns:a16="http://schemas.microsoft.com/office/drawing/2014/main" id="{8D2E2411-5508-6126-0435-D1AA190535F0}"/>
              </a:ext>
            </a:extLst>
          </p:cNvPr>
          <p:cNvSpPr txBox="1">
            <a:spLocks noGrp="1"/>
          </p:cNvSpPr>
          <p:nvPr>
            <p:ph type="title"/>
          </p:nvPr>
        </p:nvSpPr>
        <p:spPr>
          <a:xfrm>
            <a:off x="5424129" y="537212"/>
            <a:ext cx="13089487" cy="2407381"/>
          </a:xfrm>
          <a:prstGeom prst="rect">
            <a:avLst/>
          </a:prstGeom>
          <a:noFill/>
          <a:ln>
            <a:noFill/>
          </a:ln>
        </p:spPr>
        <p:txBody>
          <a:bodyPr spcFirstLastPara="1" wrap="square" lIns="91425" tIns="91425" rIns="91425" bIns="91425" anchor="t" anchorCtr="0">
            <a:normAutofit/>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What to Expect</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4292CE38-FEE5-B19A-7F74-2D034E6C5ABF}"/>
              </a:ext>
            </a:extLst>
          </p:cNvPr>
          <p:cNvSpPr txBox="1"/>
          <p:nvPr/>
        </p:nvSpPr>
        <p:spPr>
          <a:xfrm>
            <a:off x="1360819" y="2944593"/>
            <a:ext cx="22580612" cy="4708981"/>
          </a:xfrm>
          <a:prstGeom prst="rect">
            <a:avLst/>
          </a:prstGeom>
          <a:noFill/>
        </p:spPr>
        <p:txBody>
          <a:bodyPr wrap="square" rtlCol="0">
            <a:spAutoFit/>
          </a:bodyPr>
          <a:lstStyle/>
          <a:p>
            <a:pPr marL="857250" indent="-857250"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Cramps and heavy bleeding within 24 hours of using misoprostol</a:t>
            </a:r>
          </a:p>
          <a:p>
            <a:pPr marL="857250" indent="-857250" rtl="0" fontAlgn="base">
              <a:buFont typeface="Arial" panose="020B0604020202020204" pitchFamily="34" charset="0"/>
              <a:buChar char="•"/>
            </a:pPr>
            <a:r>
              <a:rPr lang="en-US" sz="6000" dirty="0">
                <a:solidFill>
                  <a:schemeClr val="bg2"/>
                </a:solidFill>
                <a:latin typeface="Tw Cen MT" panose="020B0602020104020603" pitchFamily="34" charset="77"/>
                <a:cs typeface="Gill Sans" panose="020B0502020104020203" pitchFamily="34" charset="-79"/>
              </a:rPr>
              <a:t>Possible blood clots, loose stools, fever, or chills</a:t>
            </a:r>
          </a:p>
          <a:p>
            <a:pPr marL="857250" indent="-857250" rtl="0" fontAlgn="base">
              <a:buFont typeface="Arial" panose="020B0604020202020204" pitchFamily="34" charset="0"/>
              <a:buChar char="•"/>
            </a:pPr>
            <a:r>
              <a:rPr lang="en-US" sz="6000" dirty="0">
                <a:solidFill>
                  <a:schemeClr val="bg2"/>
                </a:solidFill>
                <a:latin typeface="Tw Cen MT" panose="020B0602020104020603" pitchFamily="34" charset="77"/>
                <a:cs typeface="Gill Sans" panose="020B0502020104020203" pitchFamily="34" charset="-79"/>
              </a:rPr>
              <a:t>If no cramps or bleeding after 24 hours, use 4 more misoprostol pills </a:t>
            </a:r>
          </a:p>
          <a:p>
            <a:pPr marL="857250" indent="-857250"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If no cramps or bleeding after 4 more misoprostol pills,</a:t>
            </a:r>
            <a:r>
              <a:rPr lang="en-US" sz="6000" dirty="0">
                <a:solidFill>
                  <a:schemeClr val="bg2"/>
                </a:solidFill>
                <a:latin typeface="Tw Cen MT" panose="020B0602020104020603" pitchFamily="34" charset="77"/>
                <a:cs typeface="Gill Sans" panose="020B0502020104020203" pitchFamily="34" charset="-79"/>
              </a:rPr>
              <a:t> contact clinician</a:t>
            </a:r>
            <a:endParaRPr lang="en-US" sz="6000" b="0" i="0" u="none" strike="noStrike" dirty="0">
              <a:solidFill>
                <a:schemeClr val="bg2"/>
              </a:solidFill>
              <a:effectLst/>
              <a:latin typeface="Tw Cen MT" panose="020B0602020104020603" pitchFamily="34" charset="77"/>
              <a:cs typeface="Gill Sans" panose="020B0502020104020203" pitchFamily="34" charset="-79"/>
            </a:endParaRPr>
          </a:p>
        </p:txBody>
      </p:sp>
      <p:pic>
        <p:nvPicPr>
          <p:cNvPr id="10" name="Picture 9" descr="A black and white drawing of a person lying on the ground&#10;&#10;Description automatically generated">
            <a:extLst>
              <a:ext uri="{FF2B5EF4-FFF2-40B4-BE49-F238E27FC236}">
                <a16:creationId xmlns:a16="http://schemas.microsoft.com/office/drawing/2014/main" id="{7AED39BC-A836-A63F-544B-A88A8A752515}"/>
              </a:ext>
            </a:extLst>
          </p:cNvPr>
          <p:cNvPicPr>
            <a:picLocks noChangeAspect="1"/>
          </p:cNvPicPr>
          <p:nvPr/>
        </p:nvPicPr>
        <p:blipFill>
          <a:blip r:embed="rId3"/>
          <a:stretch>
            <a:fillRect/>
          </a:stretch>
        </p:blipFill>
        <p:spPr>
          <a:xfrm>
            <a:off x="3494253" y="8547664"/>
            <a:ext cx="8697747" cy="302658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3CAA087-2AE5-A559-3839-DEACC2720311}"/>
                  </a:ext>
                </a:extLst>
              </p14:cNvPr>
              <p14:cNvContentPartPr/>
              <p14:nvPr/>
            </p14:nvContentPartPr>
            <p14:xfrm rot="10800000">
              <a:off x="7396873" y="2474943"/>
              <a:ext cx="9144000" cy="82966"/>
            </p14:xfrm>
          </p:contentPart>
        </mc:Choice>
        <mc:Fallback>
          <p:pic>
            <p:nvPicPr>
              <p:cNvPr id="3" name="Ink 2">
                <a:extLst>
                  <a:ext uri="{FF2B5EF4-FFF2-40B4-BE49-F238E27FC236}">
                    <a16:creationId xmlns:a16="http://schemas.microsoft.com/office/drawing/2014/main" id="{03CAA087-2AE5-A559-3839-DEACC2720311}"/>
                  </a:ext>
                </a:extLst>
              </p:cNvPr>
              <p:cNvPicPr/>
              <p:nvPr/>
            </p:nvPicPr>
            <p:blipFill>
              <a:blip r:embed="rId5"/>
              <a:stretch>
                <a:fillRect/>
              </a:stretch>
            </p:blipFill>
            <p:spPr>
              <a:xfrm rot="10800000">
                <a:off x="7238107" y="2316553"/>
                <a:ext cx="9460812" cy="399386"/>
              </a:xfrm>
              <a:prstGeom prst="rect">
                <a:avLst/>
              </a:prstGeom>
            </p:spPr>
          </p:pic>
        </mc:Fallback>
      </mc:AlternateContent>
      <p:pic>
        <p:nvPicPr>
          <p:cNvPr id="4" name="Picture 3">
            <a:extLst>
              <a:ext uri="{FF2B5EF4-FFF2-40B4-BE49-F238E27FC236}">
                <a16:creationId xmlns:a16="http://schemas.microsoft.com/office/drawing/2014/main" id="{4D75D795-368A-6DCF-9D54-55D3B366FC4D}"/>
              </a:ext>
            </a:extLst>
          </p:cNvPr>
          <p:cNvPicPr>
            <a:picLocks noChangeAspect="1"/>
          </p:cNvPicPr>
          <p:nvPr/>
        </p:nvPicPr>
        <p:blipFill rotWithShape="1">
          <a:blip r:embed="rId6">
            <a:alphaModFix amt="25000"/>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val="0"/>
              </a:ext>
            </a:extLst>
          </a:blip>
          <a:srcRect l="1520" r="3" b="50838"/>
          <a:stretch/>
        </p:blipFill>
        <p:spPr>
          <a:xfrm flipH="1">
            <a:off x="13992411" y="9201742"/>
            <a:ext cx="9042410" cy="4514258"/>
          </a:xfrm>
          <a:prstGeom prst="rect">
            <a:avLst/>
          </a:prstGeom>
        </p:spPr>
      </p:pic>
      <p:pic>
        <p:nvPicPr>
          <p:cNvPr id="5" name="Picture 4">
            <a:extLst>
              <a:ext uri="{FF2B5EF4-FFF2-40B4-BE49-F238E27FC236}">
                <a16:creationId xmlns:a16="http://schemas.microsoft.com/office/drawing/2014/main" id="{EB076218-2A5E-73AB-63ED-FE6079B787A8}"/>
              </a:ext>
            </a:extLst>
          </p:cNvPr>
          <p:cNvPicPr>
            <a:picLocks noChangeAspect="1"/>
          </p:cNvPicPr>
          <p:nvPr/>
        </p:nvPicPr>
        <p:blipFill rotWithShape="1">
          <a:blip r:embed="rId8">
            <a:duotone>
              <a:schemeClr val="accent6">
                <a:shade val="45000"/>
                <a:satMod val="135000"/>
              </a:schemeClr>
              <a:prstClr val="white"/>
            </a:duotone>
            <a:alphaModFix amt="10000"/>
            <a:extLst>
              <a:ext uri="{28A0092B-C50C-407E-A947-70E740481C1C}">
                <a14:useLocalDpi xmlns:a14="http://schemas.microsoft.com/office/drawing/2010/main" val="0"/>
              </a:ext>
            </a:extLst>
          </a:blip>
          <a:srcRect l="50432" r="2"/>
          <a:stretch/>
        </p:blipFill>
        <p:spPr>
          <a:xfrm rot="5400000">
            <a:off x="22457776" y="-1959976"/>
            <a:ext cx="3852448" cy="7772400"/>
          </a:xfrm>
          <a:prstGeom prst="rect">
            <a:avLst/>
          </a:prstGeom>
        </p:spPr>
      </p:pic>
    </p:spTree>
    <p:extLst>
      <p:ext uri="{BB962C8B-B14F-4D97-AF65-F5344CB8AC3E}">
        <p14:creationId xmlns:p14="http://schemas.microsoft.com/office/powerpoint/2010/main" val="308684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01479CCC-8DC1-525D-FFA3-CC04F47B6E0A}"/>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99620284-CEA1-9102-B946-060E1494C589}"/>
              </a:ext>
            </a:extLst>
          </p:cNvPr>
          <p:cNvSpPr txBox="1">
            <a:spLocks noGrp="1"/>
          </p:cNvSpPr>
          <p:nvPr>
            <p:ph type="sldNum" idx="12"/>
          </p:nvPr>
        </p:nvSpPr>
        <p:spPr>
          <a:xfrm>
            <a:off x="264694" y="12930842"/>
            <a:ext cx="553453" cy="492412"/>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11</a:t>
            </a:fld>
            <a:endParaRPr lang="en-US" dirty="0"/>
          </a:p>
        </p:txBody>
      </p:sp>
      <p:sp>
        <p:nvSpPr>
          <p:cNvPr id="159" name="Google Shape;159;p4">
            <a:extLst>
              <a:ext uri="{FF2B5EF4-FFF2-40B4-BE49-F238E27FC236}">
                <a16:creationId xmlns:a16="http://schemas.microsoft.com/office/drawing/2014/main" id="{F9FC85EB-AC94-8F7E-24AC-376C30B1E300}"/>
              </a:ext>
            </a:extLst>
          </p:cNvPr>
          <p:cNvSpPr txBox="1">
            <a:spLocks noGrp="1"/>
          </p:cNvSpPr>
          <p:nvPr>
            <p:ph type="title"/>
          </p:nvPr>
        </p:nvSpPr>
        <p:spPr>
          <a:xfrm>
            <a:off x="5647256" y="553593"/>
            <a:ext cx="13089487" cy="2407381"/>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Common Patient Questions</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C3DF7B50-25B4-DAEE-E120-DD1CCD33F1E7}"/>
              </a:ext>
            </a:extLst>
          </p:cNvPr>
          <p:cNvSpPr txBox="1"/>
          <p:nvPr/>
        </p:nvSpPr>
        <p:spPr>
          <a:xfrm>
            <a:off x="1205211" y="2544116"/>
            <a:ext cx="22601274" cy="10618291"/>
          </a:xfrm>
          <a:prstGeom prst="rect">
            <a:avLst/>
          </a:prstGeom>
          <a:noFill/>
        </p:spPr>
        <p:txBody>
          <a:bodyPr wrap="square" rtlCol="0">
            <a:spAutoFit/>
          </a:bodyPr>
          <a:lstStyle/>
          <a:p>
            <a:pPr marL="857250" indent="-857250" rtl="0" fontAlgn="base">
              <a:buFont typeface="Arial" panose="020B0604020202020204" pitchFamily="34" charset="0"/>
              <a:buChar char="•"/>
            </a:pPr>
            <a:r>
              <a:rPr lang="en-US" sz="5700" b="1" i="0" u="none" strike="noStrike" dirty="0">
                <a:solidFill>
                  <a:schemeClr val="bg2"/>
                </a:solidFill>
                <a:effectLst/>
                <a:latin typeface="Tw Cen MT" panose="020B0602020104020603" pitchFamily="34" charset="77"/>
                <a:cs typeface="Gill Sans" panose="020B0502020104020203" pitchFamily="34" charset="-79"/>
              </a:rPr>
              <a:t>How much should I expect to bleed? </a:t>
            </a:r>
            <a:r>
              <a:rPr lang="en-US" sz="5700" b="0" i="0" u="none" strike="noStrike" dirty="0">
                <a:solidFill>
                  <a:schemeClr val="bg2"/>
                </a:solidFill>
                <a:effectLst/>
                <a:latin typeface="Tw Cen MT" panose="020B0602020104020603" pitchFamily="34" charset="77"/>
                <a:cs typeface="Gill Sans" panose="020B0502020104020203" pitchFamily="34" charset="-79"/>
              </a:rPr>
              <a:t>Remember 2X2 – if you soak through two maxi-pads per hour, two hours in a row, contact your clinician.</a:t>
            </a:r>
          </a:p>
          <a:p>
            <a:pPr marL="857250" indent="-857250" rtl="0" fontAlgn="base">
              <a:buFont typeface="Arial" panose="020B0604020202020204" pitchFamily="34" charset="0"/>
              <a:buChar char="•"/>
            </a:pPr>
            <a:r>
              <a:rPr lang="en-US" sz="5700" b="1" dirty="0">
                <a:solidFill>
                  <a:schemeClr val="bg2"/>
                </a:solidFill>
                <a:latin typeface="Tw Cen MT" panose="020B0602020104020603" pitchFamily="34" charset="77"/>
                <a:cs typeface="Gill Sans" panose="020B0502020104020203" pitchFamily="34" charset="-79"/>
              </a:rPr>
              <a:t>I threw up after taking the mifepristone, what should I do? </a:t>
            </a:r>
            <a:r>
              <a:rPr lang="en-US" sz="5700" dirty="0">
                <a:solidFill>
                  <a:schemeClr val="bg2"/>
                </a:solidFill>
                <a:latin typeface="Tw Cen MT" panose="020B0602020104020603" pitchFamily="34" charset="77"/>
                <a:cs typeface="Gill Sans" panose="020B0502020104020203" pitchFamily="34" charset="-79"/>
              </a:rPr>
              <a:t>If the pill was swallowed more than 1 hour before throwing up, it was likely absorbed. If not, repeat the mifepristone.</a:t>
            </a:r>
          </a:p>
          <a:p>
            <a:pPr marL="857250" indent="-857250" rtl="0" fontAlgn="base">
              <a:buFont typeface="Arial" panose="020B0604020202020204" pitchFamily="34" charset="0"/>
              <a:buChar char="•"/>
            </a:pPr>
            <a:r>
              <a:rPr lang="en-US" sz="5700" b="1" dirty="0">
                <a:solidFill>
                  <a:schemeClr val="bg2"/>
                </a:solidFill>
                <a:latin typeface="Tw Cen MT" panose="020B0602020104020603" pitchFamily="34" charset="77"/>
                <a:cs typeface="Gill Sans" panose="020B0502020104020203" pitchFamily="34" charset="-79"/>
              </a:rPr>
              <a:t>I started bleeding before using the misoprostol.</a:t>
            </a:r>
            <a:r>
              <a:rPr lang="en-US" sz="5700" dirty="0">
                <a:solidFill>
                  <a:schemeClr val="bg2"/>
                </a:solidFill>
                <a:latin typeface="Tw Cen MT" panose="020B0602020104020603" pitchFamily="34" charset="77"/>
                <a:cs typeface="Gill Sans" panose="020B0502020104020203" pitchFamily="34" charset="-79"/>
              </a:rPr>
              <a:t> </a:t>
            </a:r>
            <a:r>
              <a:rPr lang="en-US" sz="5700" b="1" dirty="0">
                <a:solidFill>
                  <a:schemeClr val="bg2"/>
                </a:solidFill>
                <a:latin typeface="Tw Cen MT" panose="020B0602020104020603" pitchFamily="34" charset="77"/>
                <a:cs typeface="Gill Sans" panose="020B0502020104020203" pitchFamily="34" charset="-79"/>
              </a:rPr>
              <a:t>Do I still need to take it? </a:t>
            </a:r>
            <a:r>
              <a:rPr lang="en-US" sz="5700" dirty="0">
                <a:solidFill>
                  <a:schemeClr val="bg2"/>
                </a:solidFill>
                <a:latin typeface="Tw Cen MT" panose="020B0602020104020603" pitchFamily="34" charset="77"/>
                <a:cs typeface="Gill Sans" panose="020B0502020104020203" pitchFamily="34" charset="-79"/>
              </a:rPr>
              <a:t>Yes, the process is more effective when both mifepristone and misoprostol are used.</a:t>
            </a:r>
          </a:p>
          <a:p>
            <a:pPr marL="857250" indent="-857250" rtl="0" fontAlgn="base">
              <a:buFont typeface="Arial" panose="020B0604020202020204" pitchFamily="34" charset="0"/>
              <a:buChar char="•"/>
            </a:pPr>
            <a:r>
              <a:rPr lang="en-US" sz="5700" b="1" dirty="0">
                <a:solidFill>
                  <a:schemeClr val="bg2"/>
                </a:solidFill>
                <a:latin typeface="Tw Cen MT" panose="020B0602020104020603" pitchFamily="34" charset="77"/>
                <a:cs typeface="Gill Sans" panose="020B0502020104020203" pitchFamily="34" charset="-79"/>
              </a:rPr>
              <a:t>How soon can I become pregnant? </a:t>
            </a:r>
            <a:r>
              <a:rPr lang="en-US" sz="5700" dirty="0">
                <a:solidFill>
                  <a:schemeClr val="bg2"/>
                </a:solidFill>
                <a:latin typeface="Tw Cen MT" panose="020B0602020104020603" pitchFamily="34" charset="77"/>
                <a:cs typeface="Gill Sans" panose="020B0502020104020203" pitchFamily="34" charset="-79"/>
              </a:rPr>
              <a:t>Most people will ovulate within 2-3 weeks and resume menstruation within 4-5 weeks after MAB. If interested, pts should be counseled on contraception at MAB visit or follow-up.</a:t>
            </a:r>
            <a:endParaRPr lang="en-US" sz="5700" b="0" i="0" u="none" strike="noStrike" dirty="0">
              <a:solidFill>
                <a:schemeClr val="bg2"/>
              </a:solidFill>
              <a:effectLst/>
              <a:latin typeface="Tw Cen MT" panose="020B0602020104020603" pitchFamily="34" charset="77"/>
              <a:cs typeface="Gill Sans" panose="020B0502020104020203" pitchFamily="34" charset="-79"/>
            </a:endParaRPr>
          </a:p>
          <a:p>
            <a:pPr marL="857250" lvl="3" indent="-857250" fontAlgn="base">
              <a:buFont typeface="Arial" panose="020B0604020202020204" pitchFamily="34" charset="0"/>
              <a:buChar char="•"/>
            </a:pPr>
            <a:endParaRPr lang="en-US" sz="5700" b="0" i="0" u="none" strike="noStrike" dirty="0">
              <a:solidFill>
                <a:schemeClr val="bg2"/>
              </a:solidFill>
              <a:effectLst/>
              <a:latin typeface="Tw Cen MT" panose="020B0602020104020603" pitchFamily="34" charset="77"/>
              <a:cs typeface="Gill Sans" panose="020B0502020104020203" pitchFamily="34" charset="-79"/>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4FDD433-171A-1D43-8F5E-E6DA245F1075}"/>
                  </a:ext>
                </a:extLst>
              </p14:cNvPr>
              <p14:cNvContentPartPr/>
              <p14:nvPr/>
            </p14:nvContentPartPr>
            <p14:xfrm rot="10800000">
              <a:off x="6135323" y="2243999"/>
              <a:ext cx="11887200" cy="82966"/>
            </p14:xfrm>
          </p:contentPart>
        </mc:Choice>
        <mc:Fallback>
          <p:pic>
            <p:nvPicPr>
              <p:cNvPr id="3" name="Ink 2">
                <a:extLst>
                  <a:ext uri="{FF2B5EF4-FFF2-40B4-BE49-F238E27FC236}">
                    <a16:creationId xmlns:a16="http://schemas.microsoft.com/office/drawing/2014/main" id="{64FDD433-171A-1D43-8F5E-E6DA245F1075}"/>
                  </a:ext>
                </a:extLst>
              </p:cNvPr>
              <p:cNvPicPr/>
              <p:nvPr/>
            </p:nvPicPr>
            <p:blipFill>
              <a:blip r:embed="rId4"/>
              <a:stretch>
                <a:fillRect/>
              </a:stretch>
            </p:blipFill>
            <p:spPr>
              <a:xfrm rot="10800000">
                <a:off x="5976553" y="2085609"/>
                <a:ext cx="12204379" cy="399386"/>
              </a:xfrm>
              <a:prstGeom prst="rect">
                <a:avLst/>
              </a:prstGeom>
            </p:spPr>
          </p:pic>
        </mc:Fallback>
      </mc:AlternateContent>
    </p:spTree>
    <p:extLst>
      <p:ext uri="{BB962C8B-B14F-4D97-AF65-F5344CB8AC3E}">
        <p14:creationId xmlns:p14="http://schemas.microsoft.com/office/powerpoint/2010/main" val="610876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0D1033BE-7846-FBEB-1E4D-CA2BC35A54E6}"/>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ED2E7E81-F1DE-1842-F9B6-38C2A208F143}"/>
              </a:ext>
            </a:extLst>
          </p:cNvPr>
          <p:cNvSpPr txBox="1">
            <a:spLocks noGrp="1"/>
          </p:cNvSpPr>
          <p:nvPr>
            <p:ph type="sldNum" idx="12"/>
          </p:nvPr>
        </p:nvSpPr>
        <p:spPr>
          <a:xfrm>
            <a:off x="148284" y="12938060"/>
            <a:ext cx="811836" cy="492412"/>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12</a:t>
            </a:fld>
            <a:endParaRPr lang="en-US"/>
          </a:p>
        </p:txBody>
      </p:sp>
      <p:sp>
        <p:nvSpPr>
          <p:cNvPr id="159" name="Google Shape;159;p4">
            <a:extLst>
              <a:ext uri="{FF2B5EF4-FFF2-40B4-BE49-F238E27FC236}">
                <a16:creationId xmlns:a16="http://schemas.microsoft.com/office/drawing/2014/main" id="{FD27D5DB-ABA6-3729-06C3-F3E39FC926CF}"/>
              </a:ext>
            </a:extLst>
          </p:cNvPr>
          <p:cNvSpPr txBox="1">
            <a:spLocks noGrp="1"/>
          </p:cNvSpPr>
          <p:nvPr>
            <p:ph type="title"/>
          </p:nvPr>
        </p:nvSpPr>
        <p:spPr>
          <a:xfrm>
            <a:off x="1024890" y="1194699"/>
            <a:ext cx="22334220" cy="2407381"/>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What are some things people like about MAB?</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88994AAB-D49E-BCEE-2F2F-C2BB7FDBC8F6}"/>
              </a:ext>
            </a:extLst>
          </p:cNvPr>
          <p:cNvSpPr txBox="1"/>
          <p:nvPr/>
        </p:nvSpPr>
        <p:spPr>
          <a:xfrm>
            <a:off x="787706" y="4168589"/>
            <a:ext cx="10198894" cy="4708981"/>
          </a:xfrm>
          <a:prstGeom prst="rect">
            <a:avLst/>
          </a:prstGeom>
          <a:noFill/>
        </p:spPr>
        <p:txBody>
          <a:bodyPr wrap="square" rtlCol="0">
            <a:spAutoFit/>
          </a:bodyPr>
          <a:lstStyle/>
          <a:p>
            <a:pPr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 May offer more privacy and sense of control</a:t>
            </a:r>
          </a:p>
          <a:p>
            <a:pPr rtl="0" fontAlgn="base">
              <a:buFont typeface="Arial" panose="020B0604020202020204" pitchFamily="34" charset="0"/>
              <a:buChar char="•"/>
            </a:pPr>
            <a:r>
              <a:rPr lang="en-US" sz="6000" dirty="0">
                <a:solidFill>
                  <a:schemeClr val="bg2"/>
                </a:solidFill>
                <a:latin typeface="Tw Cen MT" panose="020B0602020104020603" pitchFamily="34" charset="77"/>
                <a:cs typeface="Gill Sans" panose="020B0502020104020203" pitchFamily="34" charset="-79"/>
              </a:rPr>
              <a:t> Avoids a procedure</a:t>
            </a:r>
          </a:p>
          <a:p>
            <a:pPr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 Can be done via telehealth</a:t>
            </a:r>
          </a:p>
          <a:p>
            <a:pPr rtl="0" fontAlgn="base">
              <a:buFont typeface="Arial" panose="020B0604020202020204" pitchFamily="34" charset="0"/>
              <a:buChar char="•"/>
            </a:pPr>
            <a:r>
              <a:rPr lang="en-US" sz="6000" dirty="0">
                <a:solidFill>
                  <a:schemeClr val="bg2"/>
                </a:solidFill>
                <a:latin typeface="Tw Cen MT" panose="020B0602020104020603" pitchFamily="34" charset="77"/>
                <a:cs typeface="Gill Sans" panose="020B0502020104020203" pitchFamily="34" charset="-79"/>
              </a:rPr>
              <a:t> Similar to a miscarriage</a:t>
            </a:r>
            <a:endParaRPr lang="en-US" sz="6000" b="0" i="0" u="none" strike="noStrike" dirty="0">
              <a:solidFill>
                <a:schemeClr val="bg2"/>
              </a:solidFill>
              <a:effectLst/>
              <a:latin typeface="Tw Cen MT" panose="020B0602020104020603" pitchFamily="34" charset="77"/>
              <a:cs typeface="Gill Sans" panose="020B0502020104020203" pitchFamily="34" charset="-79"/>
            </a:endParaRPr>
          </a:p>
        </p:txBody>
      </p:sp>
      <p:pic>
        <p:nvPicPr>
          <p:cNvPr id="5122" name="Picture 2">
            <a:extLst>
              <a:ext uri="{FF2B5EF4-FFF2-40B4-BE49-F238E27FC236}">
                <a16:creationId xmlns:a16="http://schemas.microsoft.com/office/drawing/2014/main" id="{69C5D86B-E1BE-90B0-3375-0964D86AD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7918" y="3830680"/>
            <a:ext cx="12081192" cy="77622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9991FD-FE1F-5563-34F0-101E4820147D}"/>
              </a:ext>
            </a:extLst>
          </p:cNvPr>
          <p:cNvPicPr>
            <a:picLocks noChangeAspect="1"/>
          </p:cNvPicPr>
          <p:nvPr/>
        </p:nvPicPr>
        <p:blipFill rotWithShape="1">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rcRect l="50432" r="2"/>
          <a:stretch/>
        </p:blipFill>
        <p:spPr>
          <a:xfrm rot="16200000">
            <a:off x="4135280" y="8652916"/>
            <a:ext cx="3355789" cy="6770379"/>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920014A2-2859-C330-827B-8010B5EEB511}"/>
                  </a:ext>
                </a:extLst>
              </p14:cNvPr>
              <p14:cNvContentPartPr/>
              <p14:nvPr/>
            </p14:nvContentPartPr>
            <p14:xfrm rot="10800000">
              <a:off x="1768622" y="3021239"/>
              <a:ext cx="21031200" cy="82966"/>
            </p14:xfrm>
          </p:contentPart>
        </mc:Choice>
        <mc:Fallback>
          <p:pic>
            <p:nvPicPr>
              <p:cNvPr id="4" name="Ink 3">
                <a:extLst>
                  <a:ext uri="{FF2B5EF4-FFF2-40B4-BE49-F238E27FC236}">
                    <a16:creationId xmlns:a16="http://schemas.microsoft.com/office/drawing/2014/main" id="{920014A2-2859-C330-827B-8010B5EEB511}"/>
                  </a:ext>
                </a:extLst>
              </p:cNvPr>
              <p:cNvPicPr/>
              <p:nvPr/>
            </p:nvPicPr>
            <p:blipFill>
              <a:blip r:embed="rId6"/>
              <a:stretch>
                <a:fillRect/>
              </a:stretch>
            </p:blipFill>
            <p:spPr>
              <a:xfrm rot="10800000">
                <a:off x="1609848" y="2862849"/>
                <a:ext cx="21348387" cy="399386"/>
              </a:xfrm>
              <a:prstGeom prst="rect">
                <a:avLst/>
              </a:prstGeom>
            </p:spPr>
          </p:pic>
        </mc:Fallback>
      </mc:AlternateContent>
    </p:spTree>
    <p:extLst>
      <p:ext uri="{BB962C8B-B14F-4D97-AF65-F5344CB8AC3E}">
        <p14:creationId xmlns:p14="http://schemas.microsoft.com/office/powerpoint/2010/main" val="301932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A046A22A-BD41-DC41-8498-CE654966DA22}"/>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b="15837"/>
          <a:stretch/>
        </p:blipFill>
        <p:spPr>
          <a:xfrm>
            <a:off x="2970253" y="11711361"/>
            <a:ext cx="2516747" cy="2018992"/>
          </a:xfrm>
          <a:prstGeom prst="rect">
            <a:avLst/>
          </a:prstGeom>
        </p:spPr>
      </p:pic>
      <p:pic>
        <p:nvPicPr>
          <p:cNvPr id="26" name="Picture 25">
            <a:extLst>
              <a:ext uri="{FF2B5EF4-FFF2-40B4-BE49-F238E27FC236}">
                <a16:creationId xmlns:a16="http://schemas.microsoft.com/office/drawing/2014/main" id="{CFCAA86E-C283-8144-A514-368FE2312FF6}"/>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4259946" y="172706"/>
            <a:ext cx="2516747" cy="2398900"/>
          </a:xfrm>
          <a:prstGeom prst="rect">
            <a:avLst/>
          </a:prstGeom>
        </p:spPr>
      </p:pic>
      <p:pic>
        <p:nvPicPr>
          <p:cNvPr id="36" name="Picture 35">
            <a:extLst>
              <a:ext uri="{FF2B5EF4-FFF2-40B4-BE49-F238E27FC236}">
                <a16:creationId xmlns:a16="http://schemas.microsoft.com/office/drawing/2014/main" id="{E50501CA-4104-0045-A30D-60860F3A3403}"/>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9186197" y="2174953"/>
            <a:ext cx="2516747" cy="2398900"/>
          </a:xfrm>
          <a:prstGeom prst="rect">
            <a:avLst/>
          </a:prstGeom>
        </p:spPr>
      </p:pic>
      <p:pic>
        <p:nvPicPr>
          <p:cNvPr id="37" name="Picture 36">
            <a:extLst>
              <a:ext uri="{FF2B5EF4-FFF2-40B4-BE49-F238E27FC236}">
                <a16:creationId xmlns:a16="http://schemas.microsoft.com/office/drawing/2014/main" id="{90D85991-C43F-C643-A968-F3C186B24A99}"/>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t="48235" r="3"/>
          <a:stretch/>
        </p:blipFill>
        <p:spPr>
          <a:xfrm>
            <a:off x="7172103" y="-1"/>
            <a:ext cx="2516747" cy="1241795"/>
          </a:xfrm>
          <a:prstGeom prst="rect">
            <a:avLst/>
          </a:prstGeom>
        </p:spPr>
      </p:pic>
      <p:pic>
        <p:nvPicPr>
          <p:cNvPr id="53" name="Picture 52">
            <a:extLst>
              <a:ext uri="{FF2B5EF4-FFF2-40B4-BE49-F238E27FC236}">
                <a16:creationId xmlns:a16="http://schemas.microsoft.com/office/drawing/2014/main" id="{08E7653F-2364-6841-BC71-49E19A42D9B3}"/>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9333696" y="427652"/>
            <a:ext cx="2516747" cy="2398900"/>
          </a:xfrm>
          <a:prstGeom prst="rect">
            <a:avLst/>
          </a:prstGeom>
        </p:spPr>
      </p:pic>
      <p:sp>
        <p:nvSpPr>
          <p:cNvPr id="477" name="Rectangle 7"/>
          <p:cNvSpPr txBox="1">
            <a:spLocks noGrp="1"/>
          </p:cNvSpPr>
          <p:nvPr>
            <p:ph type="sldNum" sz="quarter" idx="2"/>
          </p:nvPr>
        </p:nvSpPr>
        <p:spPr>
          <a:xfrm>
            <a:off x="306253" y="12926853"/>
            <a:ext cx="478106" cy="48768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13</a:t>
            </a:fld>
            <a:endParaRPr/>
          </a:p>
        </p:txBody>
      </p:sp>
      <p:sp>
        <p:nvSpPr>
          <p:cNvPr id="29" name="Title 3">
            <a:extLst>
              <a:ext uri="{FF2B5EF4-FFF2-40B4-BE49-F238E27FC236}">
                <a16:creationId xmlns:a16="http://schemas.microsoft.com/office/drawing/2014/main" id="{F0674129-F3C6-5F42-9446-DACDC1B3CEDF}"/>
              </a:ext>
            </a:extLst>
          </p:cNvPr>
          <p:cNvSpPr txBox="1">
            <a:spLocks noGrp="1"/>
          </p:cNvSpPr>
          <p:nvPr>
            <p:ph type="title"/>
          </p:nvPr>
        </p:nvSpPr>
        <p:spPr>
          <a:xfrm>
            <a:off x="2222210" y="855705"/>
            <a:ext cx="19938657" cy="1676400"/>
          </a:xfrm>
          <a:prstGeom prst="rect">
            <a:avLst/>
          </a:prstGeom>
        </p:spPr>
        <p:txBody>
          <a:bodyPr>
            <a:noAutofit/>
          </a:bodyPr>
          <a:lstStyle/>
          <a:p>
            <a:pPr hangingPunct="1">
              <a:lnSpc>
                <a:spcPts val="4688"/>
              </a:lnSpc>
            </a:pPr>
            <a:r>
              <a:rPr lang="en-US" sz="9600" dirty="0">
                <a:latin typeface="Tw Cen MT" panose="020B0602020104020603" pitchFamily="34" charset="77"/>
              </a:rPr>
              <a:t>MAB vs. Procedural</a:t>
            </a:r>
            <a:endParaRPr lang="en-US" sz="9600" dirty="0"/>
          </a:p>
        </p:txBody>
      </p:sp>
      <mc:AlternateContent xmlns:mc="http://schemas.openxmlformats.org/markup-compatibility/2006">
        <mc:Choice xmlns:p14="http://schemas.microsoft.com/office/powerpoint/2010/main" Requires="p14">
          <p:contentPart p14:bwMode="auto" r:id="rId4">
            <p14:nvContentPartPr>
              <p14:cNvPr id="30" name="Ink 29">
                <a:extLst>
                  <a:ext uri="{FF2B5EF4-FFF2-40B4-BE49-F238E27FC236}">
                    <a16:creationId xmlns:a16="http://schemas.microsoft.com/office/drawing/2014/main" id="{47628345-F477-274F-9B01-9C27DC5AAF69}"/>
                  </a:ext>
                </a:extLst>
              </p14:cNvPr>
              <p14:cNvContentPartPr/>
              <p14:nvPr/>
            </p14:nvContentPartPr>
            <p14:xfrm flipV="1">
              <a:off x="8137381" y="2153547"/>
              <a:ext cx="7315200" cy="64711"/>
            </p14:xfrm>
          </p:contentPart>
        </mc:Choice>
        <mc:Fallback>
          <p:pic>
            <p:nvPicPr>
              <p:cNvPr id="30" name="Ink 29">
                <a:extLst>
                  <a:ext uri="{FF2B5EF4-FFF2-40B4-BE49-F238E27FC236}">
                    <a16:creationId xmlns:a16="http://schemas.microsoft.com/office/drawing/2014/main" id="{47628345-F477-274F-9B01-9C27DC5AAF69}"/>
                  </a:ext>
                </a:extLst>
              </p:cNvPr>
              <p:cNvPicPr/>
              <p:nvPr/>
            </p:nvPicPr>
            <p:blipFill>
              <a:blip r:embed="rId5"/>
              <a:stretch>
                <a:fillRect/>
              </a:stretch>
            </p:blipFill>
            <p:spPr>
              <a:xfrm flipV="1">
                <a:off x="7978613" y="1995881"/>
                <a:ext cx="7632376" cy="379686"/>
              </a:xfrm>
              <a:prstGeom prst="rect">
                <a:avLst/>
              </a:prstGeom>
            </p:spPr>
          </p:pic>
        </mc:Fallback>
      </mc:AlternateContent>
      <p:pic>
        <p:nvPicPr>
          <p:cNvPr id="16" name="Picture 15">
            <a:extLst>
              <a:ext uri="{FF2B5EF4-FFF2-40B4-BE49-F238E27FC236}">
                <a16:creationId xmlns:a16="http://schemas.microsoft.com/office/drawing/2014/main" id="{E67CE95D-88EC-0D4C-B9E7-9BC1953977EF}"/>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21156782" y="3241852"/>
            <a:ext cx="2516747" cy="2398900"/>
          </a:xfrm>
          <a:prstGeom prst="rect">
            <a:avLst/>
          </a:prstGeom>
        </p:spPr>
      </p:pic>
      <p:pic>
        <p:nvPicPr>
          <p:cNvPr id="19" name="Picture 18">
            <a:extLst>
              <a:ext uri="{FF2B5EF4-FFF2-40B4-BE49-F238E27FC236}">
                <a16:creationId xmlns:a16="http://schemas.microsoft.com/office/drawing/2014/main" id="{E9FF0DD2-B819-864A-94CE-489C62193B40}"/>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6816949" y="2985442"/>
            <a:ext cx="2516747" cy="2398900"/>
          </a:xfrm>
          <a:prstGeom prst="rect">
            <a:avLst/>
          </a:prstGeom>
        </p:spPr>
      </p:pic>
      <p:pic>
        <p:nvPicPr>
          <p:cNvPr id="20" name="Picture 19">
            <a:extLst>
              <a:ext uri="{FF2B5EF4-FFF2-40B4-BE49-F238E27FC236}">
                <a16:creationId xmlns:a16="http://schemas.microsoft.com/office/drawing/2014/main" id="{441FC383-4994-BF4F-9971-D51B509818E3}"/>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50947"/>
          <a:stretch/>
        </p:blipFill>
        <p:spPr>
          <a:xfrm>
            <a:off x="23125627" y="6318955"/>
            <a:ext cx="1258374" cy="2398900"/>
          </a:xfrm>
          <a:prstGeom prst="rect">
            <a:avLst/>
          </a:prstGeom>
        </p:spPr>
      </p:pic>
      <p:pic>
        <p:nvPicPr>
          <p:cNvPr id="21" name="Picture 20">
            <a:extLst>
              <a:ext uri="{FF2B5EF4-FFF2-40B4-BE49-F238E27FC236}">
                <a16:creationId xmlns:a16="http://schemas.microsoft.com/office/drawing/2014/main" id="{B989C508-7808-AC47-A6B6-6B1A601C8153}"/>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8992187" y="7173443"/>
            <a:ext cx="2516747" cy="2398900"/>
          </a:xfrm>
          <a:prstGeom prst="rect">
            <a:avLst/>
          </a:prstGeom>
        </p:spPr>
      </p:pic>
      <p:pic>
        <p:nvPicPr>
          <p:cNvPr id="22" name="Picture 21">
            <a:extLst>
              <a:ext uri="{FF2B5EF4-FFF2-40B4-BE49-F238E27FC236}">
                <a16:creationId xmlns:a16="http://schemas.microsoft.com/office/drawing/2014/main" id="{8E6F6214-54FD-1C44-9C8E-CDB0FCACFA0C}"/>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0" r="46931" b="50000"/>
          <a:stretch/>
        </p:blipFill>
        <p:spPr>
          <a:xfrm>
            <a:off x="23026443" y="12516550"/>
            <a:ext cx="1357557" cy="1199450"/>
          </a:xfrm>
          <a:prstGeom prst="rect">
            <a:avLst/>
          </a:prstGeom>
        </p:spPr>
      </p:pic>
      <p:pic>
        <p:nvPicPr>
          <p:cNvPr id="23" name="Picture 22">
            <a:extLst>
              <a:ext uri="{FF2B5EF4-FFF2-40B4-BE49-F238E27FC236}">
                <a16:creationId xmlns:a16="http://schemas.microsoft.com/office/drawing/2014/main" id="{EAF083C0-1A17-A446-A8A2-EA3A6EA81BC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21419316" y="9613092"/>
            <a:ext cx="2516747" cy="2398900"/>
          </a:xfrm>
          <a:prstGeom prst="rect">
            <a:avLst/>
          </a:prstGeom>
        </p:spPr>
      </p:pic>
      <p:pic>
        <p:nvPicPr>
          <p:cNvPr id="24" name="Picture 23">
            <a:extLst>
              <a:ext uri="{FF2B5EF4-FFF2-40B4-BE49-F238E27FC236}">
                <a16:creationId xmlns:a16="http://schemas.microsoft.com/office/drawing/2014/main" id="{F69C8FEA-D151-E743-B10F-F419DD72911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7467997" y="10751876"/>
            <a:ext cx="2516747" cy="2398900"/>
          </a:xfrm>
          <a:prstGeom prst="rect">
            <a:avLst/>
          </a:prstGeom>
        </p:spPr>
      </p:pic>
      <p:pic>
        <p:nvPicPr>
          <p:cNvPr id="25" name="Picture 24">
            <a:extLst>
              <a:ext uri="{FF2B5EF4-FFF2-40B4-BE49-F238E27FC236}">
                <a16:creationId xmlns:a16="http://schemas.microsoft.com/office/drawing/2014/main" id="{CD1E96D6-DDA9-CD43-84FE-1035C4A5DE29}"/>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2892897" y="3813872"/>
            <a:ext cx="2516747" cy="2398900"/>
          </a:xfrm>
          <a:prstGeom prst="rect">
            <a:avLst/>
          </a:prstGeom>
        </p:spPr>
      </p:pic>
      <p:pic>
        <p:nvPicPr>
          <p:cNvPr id="27" name="Picture 26">
            <a:extLst>
              <a:ext uri="{FF2B5EF4-FFF2-40B4-BE49-F238E27FC236}">
                <a16:creationId xmlns:a16="http://schemas.microsoft.com/office/drawing/2014/main" id="{C1F82B2E-D010-F640-88C4-FE73E4485D4C}"/>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4535614" y="8150064"/>
            <a:ext cx="2516747" cy="2398900"/>
          </a:xfrm>
          <a:prstGeom prst="rect">
            <a:avLst/>
          </a:prstGeom>
        </p:spPr>
      </p:pic>
      <p:pic>
        <p:nvPicPr>
          <p:cNvPr id="28" name="Picture 27">
            <a:extLst>
              <a:ext uri="{FF2B5EF4-FFF2-40B4-BE49-F238E27FC236}">
                <a16:creationId xmlns:a16="http://schemas.microsoft.com/office/drawing/2014/main" id="{5CB4277C-0CC8-6640-B1AD-B6938E74C2E8}"/>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b="49401"/>
          <a:stretch/>
        </p:blipFill>
        <p:spPr>
          <a:xfrm>
            <a:off x="13865620" y="12516550"/>
            <a:ext cx="2516747" cy="1213803"/>
          </a:xfrm>
          <a:prstGeom prst="rect">
            <a:avLst/>
          </a:prstGeom>
        </p:spPr>
      </p:pic>
      <p:pic>
        <p:nvPicPr>
          <p:cNvPr id="31" name="Picture 30">
            <a:extLst>
              <a:ext uri="{FF2B5EF4-FFF2-40B4-BE49-F238E27FC236}">
                <a16:creationId xmlns:a16="http://schemas.microsoft.com/office/drawing/2014/main" id="{58DAF4B3-EB2D-FA4A-A9C4-F5464C6FBF7D}"/>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0217643" y="6825556"/>
            <a:ext cx="2516747" cy="2398900"/>
          </a:xfrm>
          <a:prstGeom prst="rect">
            <a:avLst/>
          </a:prstGeom>
        </p:spPr>
      </p:pic>
      <p:pic>
        <p:nvPicPr>
          <p:cNvPr id="32" name="Picture 31">
            <a:extLst>
              <a:ext uri="{FF2B5EF4-FFF2-40B4-BE49-F238E27FC236}">
                <a16:creationId xmlns:a16="http://schemas.microsoft.com/office/drawing/2014/main" id="{A3A92153-E467-6D45-95AC-FB8625364AD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0933166" y="10527953"/>
            <a:ext cx="2516747" cy="2398900"/>
          </a:xfrm>
          <a:prstGeom prst="rect">
            <a:avLst/>
          </a:prstGeom>
        </p:spPr>
      </p:pic>
      <p:pic>
        <p:nvPicPr>
          <p:cNvPr id="38" name="Picture 37">
            <a:extLst>
              <a:ext uri="{FF2B5EF4-FFF2-40B4-BE49-F238E27FC236}">
                <a16:creationId xmlns:a16="http://schemas.microsoft.com/office/drawing/2014/main" id="{9F87C8B1-AF37-9846-93AC-22D0AF90ACBC}"/>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6260582" y="4975773"/>
            <a:ext cx="2516747" cy="2398900"/>
          </a:xfrm>
          <a:prstGeom prst="rect">
            <a:avLst/>
          </a:prstGeom>
        </p:spPr>
      </p:pic>
      <p:pic>
        <p:nvPicPr>
          <p:cNvPr id="39" name="Picture 38">
            <a:extLst>
              <a:ext uri="{FF2B5EF4-FFF2-40B4-BE49-F238E27FC236}">
                <a16:creationId xmlns:a16="http://schemas.microsoft.com/office/drawing/2014/main" id="{603709D2-94AC-704E-9137-244CA51FBA28}"/>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5924999" y="9002642"/>
            <a:ext cx="2516747" cy="2398900"/>
          </a:xfrm>
          <a:prstGeom prst="rect">
            <a:avLst/>
          </a:prstGeom>
        </p:spPr>
      </p:pic>
      <p:pic>
        <p:nvPicPr>
          <p:cNvPr id="40" name="Picture 39">
            <a:extLst>
              <a:ext uri="{FF2B5EF4-FFF2-40B4-BE49-F238E27FC236}">
                <a16:creationId xmlns:a16="http://schemas.microsoft.com/office/drawing/2014/main" id="{42F9A715-0555-4F49-8508-30847E68F4D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b="49401"/>
          <a:stretch/>
        </p:blipFill>
        <p:spPr>
          <a:xfrm>
            <a:off x="7700896" y="12502197"/>
            <a:ext cx="2516747" cy="1213803"/>
          </a:xfrm>
          <a:prstGeom prst="rect">
            <a:avLst/>
          </a:prstGeom>
        </p:spPr>
      </p:pic>
      <p:pic>
        <p:nvPicPr>
          <p:cNvPr id="41" name="Picture 40">
            <a:extLst>
              <a:ext uri="{FF2B5EF4-FFF2-40B4-BE49-F238E27FC236}">
                <a16:creationId xmlns:a16="http://schemas.microsoft.com/office/drawing/2014/main" id="{50294DB1-9E42-8247-A080-501A6E44E8A1}"/>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4262690" y="1340726"/>
            <a:ext cx="2516747" cy="2398900"/>
          </a:xfrm>
          <a:prstGeom prst="rect">
            <a:avLst/>
          </a:prstGeom>
        </p:spPr>
      </p:pic>
      <p:pic>
        <p:nvPicPr>
          <p:cNvPr id="42" name="Picture 41">
            <a:extLst>
              <a:ext uri="{FF2B5EF4-FFF2-40B4-BE49-F238E27FC236}">
                <a16:creationId xmlns:a16="http://schemas.microsoft.com/office/drawing/2014/main" id="{461230CD-1D06-7A48-BAFE-7D2009F85AB8}"/>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920749" y="3631784"/>
            <a:ext cx="2516747" cy="2398900"/>
          </a:xfrm>
          <a:prstGeom prst="rect">
            <a:avLst/>
          </a:prstGeom>
        </p:spPr>
      </p:pic>
      <p:pic>
        <p:nvPicPr>
          <p:cNvPr id="43" name="Picture 42">
            <a:extLst>
              <a:ext uri="{FF2B5EF4-FFF2-40B4-BE49-F238E27FC236}">
                <a16:creationId xmlns:a16="http://schemas.microsoft.com/office/drawing/2014/main" id="{7E24A07B-3A8B-F14A-9FF9-277B598BB19D}"/>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2768940" y="6930497"/>
            <a:ext cx="2516747" cy="2398900"/>
          </a:xfrm>
          <a:prstGeom prst="rect">
            <a:avLst/>
          </a:prstGeom>
        </p:spPr>
      </p:pic>
      <p:pic>
        <p:nvPicPr>
          <p:cNvPr id="44" name="Picture 43">
            <a:extLst>
              <a:ext uri="{FF2B5EF4-FFF2-40B4-BE49-F238E27FC236}">
                <a16:creationId xmlns:a16="http://schemas.microsoft.com/office/drawing/2014/main" id="{AE86F52E-1B72-1E4F-82F7-C4661D7836D2}"/>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306253" y="287611"/>
            <a:ext cx="2516747" cy="2398900"/>
          </a:xfrm>
          <a:prstGeom prst="rect">
            <a:avLst/>
          </a:prstGeom>
        </p:spPr>
      </p:pic>
      <p:pic>
        <p:nvPicPr>
          <p:cNvPr id="45" name="Picture 44">
            <a:extLst>
              <a:ext uri="{FF2B5EF4-FFF2-40B4-BE49-F238E27FC236}">
                <a16:creationId xmlns:a16="http://schemas.microsoft.com/office/drawing/2014/main" id="{C8F6FEB6-D276-3B41-98DA-57164145F416}"/>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43685" y="9349514"/>
            <a:ext cx="2516747" cy="2398900"/>
          </a:xfrm>
          <a:prstGeom prst="rect">
            <a:avLst/>
          </a:prstGeom>
        </p:spPr>
      </p:pic>
      <p:pic>
        <p:nvPicPr>
          <p:cNvPr id="47" name="Picture 46">
            <a:extLst>
              <a:ext uri="{FF2B5EF4-FFF2-40B4-BE49-F238E27FC236}">
                <a16:creationId xmlns:a16="http://schemas.microsoft.com/office/drawing/2014/main" id="{4AB3EF51-E6F1-874C-BFFD-D9E621BED40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46161" r="2"/>
          <a:stretch/>
        </p:blipFill>
        <p:spPr>
          <a:xfrm>
            <a:off x="0" y="5150987"/>
            <a:ext cx="1329809" cy="2398900"/>
          </a:xfrm>
          <a:prstGeom prst="rect">
            <a:avLst/>
          </a:prstGeom>
        </p:spPr>
      </p:pic>
      <p:pic>
        <p:nvPicPr>
          <p:cNvPr id="52" name="Picture 51">
            <a:extLst>
              <a:ext uri="{FF2B5EF4-FFF2-40B4-BE49-F238E27FC236}">
                <a16:creationId xmlns:a16="http://schemas.microsoft.com/office/drawing/2014/main" id="{5393B07E-D605-9F49-9708-56DBAE502FC4}"/>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0" t="46362" r="46931"/>
          <a:stretch/>
        </p:blipFill>
        <p:spPr>
          <a:xfrm>
            <a:off x="23026443" y="-1"/>
            <a:ext cx="1357558" cy="1286710"/>
          </a:xfrm>
          <a:prstGeom prst="rect">
            <a:avLst/>
          </a:prstGeom>
        </p:spPr>
      </p:pic>
      <p:sp>
        <p:nvSpPr>
          <p:cNvPr id="4" name="TextBox 3">
            <a:extLst>
              <a:ext uri="{FF2B5EF4-FFF2-40B4-BE49-F238E27FC236}">
                <a16:creationId xmlns:a16="http://schemas.microsoft.com/office/drawing/2014/main" id="{203814F5-9A80-A374-77EA-91EDCC14F7A5}"/>
              </a:ext>
            </a:extLst>
          </p:cNvPr>
          <p:cNvSpPr txBox="1"/>
          <p:nvPr/>
        </p:nvSpPr>
        <p:spPr>
          <a:xfrm>
            <a:off x="1012239" y="4088130"/>
            <a:ext cx="10634330" cy="8217634"/>
          </a:xfrm>
          <a:prstGeom prst="rect">
            <a:avLst/>
          </a:prstGeom>
          <a:solidFill>
            <a:schemeClr val="bg1">
              <a:lumMod val="95000"/>
              <a:alpha val="39824"/>
            </a:schemeClr>
          </a:solidFill>
          <a:ln>
            <a:solidFill>
              <a:schemeClr val="accent1"/>
            </a:solidFill>
          </a:ln>
        </p:spPr>
        <p:txBody>
          <a:bodyPr wrap="square" rtlCol="0">
            <a:spAutoFit/>
          </a:bodyPr>
          <a:lstStyle/>
          <a:p>
            <a:pPr marL="685800" indent="-685800" rtl="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Can be done up to 11 weeks from LMP</a:t>
            </a:r>
          </a:p>
          <a:p>
            <a:pPr marL="685800" indent="-685800" rtl="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The abortion happens at home and takes 1-2 days.</a:t>
            </a:r>
          </a:p>
          <a:p>
            <a:pPr marL="685800" indent="-685800" rtl="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You take the first abortion pill (mifepristone) at a time that works best for you and insert the misoprostol 24-48 hours later.</a:t>
            </a:r>
          </a:p>
          <a:p>
            <a:pPr marL="685800" indent="-68580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Bleeding can be heavy and last longer than with a suction abortion procedure.</a:t>
            </a:r>
          </a:p>
          <a:p>
            <a:pPr marL="685800" indent="-685800" rtl="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You do not need a routine follow-up visit. </a:t>
            </a:r>
          </a:p>
        </p:txBody>
      </p:sp>
      <p:sp>
        <p:nvSpPr>
          <p:cNvPr id="5" name="TextBox 4">
            <a:extLst>
              <a:ext uri="{FF2B5EF4-FFF2-40B4-BE49-F238E27FC236}">
                <a16:creationId xmlns:a16="http://schemas.microsoft.com/office/drawing/2014/main" id="{86F615C4-3208-8965-AA3D-84C8327C72B9}"/>
              </a:ext>
            </a:extLst>
          </p:cNvPr>
          <p:cNvSpPr txBox="1"/>
          <p:nvPr/>
        </p:nvSpPr>
        <p:spPr>
          <a:xfrm>
            <a:off x="1012239" y="3164800"/>
            <a:ext cx="10634331" cy="923330"/>
          </a:xfrm>
          <a:prstGeom prst="rect">
            <a:avLst/>
          </a:prstGeom>
          <a:solidFill>
            <a:schemeClr val="bg1">
              <a:lumMod val="95000"/>
            </a:schemeClr>
          </a:solidFill>
          <a:ln w="28575">
            <a:solidFill>
              <a:schemeClr val="accent3"/>
            </a:solidFill>
          </a:ln>
        </p:spPr>
        <p:txBody>
          <a:bodyPr wrap="square" rtlCol="0">
            <a:spAutoFit/>
          </a:bodyPr>
          <a:lstStyle/>
          <a:p>
            <a:pPr algn="ctr"/>
            <a:r>
              <a:rPr lang="en-US" sz="5400" dirty="0">
                <a:solidFill>
                  <a:schemeClr val="bg2"/>
                </a:solidFill>
                <a:latin typeface="Tw Cen MT" panose="020B0602020104020603" pitchFamily="34" charset="77"/>
              </a:rPr>
              <a:t>MAB</a:t>
            </a:r>
          </a:p>
        </p:txBody>
      </p:sp>
      <p:sp>
        <p:nvSpPr>
          <p:cNvPr id="6" name="TextBox 5">
            <a:extLst>
              <a:ext uri="{FF2B5EF4-FFF2-40B4-BE49-F238E27FC236}">
                <a16:creationId xmlns:a16="http://schemas.microsoft.com/office/drawing/2014/main" id="{1EEEAB56-1C6E-4763-C327-8330921A98C0}"/>
              </a:ext>
            </a:extLst>
          </p:cNvPr>
          <p:cNvSpPr txBox="1"/>
          <p:nvPr/>
        </p:nvSpPr>
        <p:spPr>
          <a:xfrm>
            <a:off x="13132407" y="4088130"/>
            <a:ext cx="10239354" cy="8217634"/>
          </a:xfrm>
          <a:prstGeom prst="rect">
            <a:avLst/>
          </a:prstGeom>
          <a:solidFill>
            <a:schemeClr val="bg1">
              <a:lumMod val="95000"/>
              <a:alpha val="40003"/>
            </a:schemeClr>
          </a:solidFill>
          <a:ln>
            <a:solidFill>
              <a:schemeClr val="accent1"/>
            </a:solidFill>
          </a:ln>
        </p:spPr>
        <p:txBody>
          <a:bodyPr wrap="square" rtlCol="0">
            <a:spAutoFit/>
          </a:bodyPr>
          <a:lstStyle/>
          <a:p>
            <a:pPr marL="685800" indent="-685800" rtl="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Can be done up to 12 weeks from LMP</a:t>
            </a:r>
          </a:p>
          <a:p>
            <a:pPr marL="685800" indent="-685800" rtl="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The abortion happens in the office and the actual procedure takes 5 to 10 minutes.</a:t>
            </a:r>
          </a:p>
          <a:p>
            <a:pPr marL="685800" indent="-685800" rtl="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Your clinician puts instruments in your vagina and uterus to remove the pregnancy.</a:t>
            </a:r>
          </a:p>
          <a:p>
            <a:pPr marL="685800" indent="-685800" rtl="0" fontAlgn="base">
              <a:buFont typeface="Arial" panose="020B0604020202020204" pitchFamily="34" charset="0"/>
              <a:buChar char="•"/>
            </a:pPr>
            <a:r>
              <a:rPr lang="en-US" sz="4800" dirty="0">
                <a:solidFill>
                  <a:schemeClr val="bg2"/>
                </a:solidFill>
                <a:latin typeface="Tw Cen MT" panose="020B0602020104020603" pitchFamily="34" charset="77"/>
                <a:cs typeface="Gill Sans" panose="020B0502020104020203" pitchFamily="34" charset="-79"/>
              </a:rPr>
              <a:t>You may have light bleeding after.</a:t>
            </a:r>
            <a:endParaRPr lang="en-US" sz="4800" b="0" i="0" u="none" strike="noStrike" dirty="0">
              <a:solidFill>
                <a:schemeClr val="bg2"/>
              </a:solidFill>
              <a:effectLst/>
              <a:latin typeface="Tw Cen MT" panose="020B0602020104020603" pitchFamily="34" charset="77"/>
              <a:cs typeface="Gill Sans" panose="020B0502020104020203" pitchFamily="34" charset="-79"/>
            </a:endParaRPr>
          </a:p>
          <a:p>
            <a:pPr marL="685800" indent="-685800" rtl="0" fontAlgn="base">
              <a:buFont typeface="Arial" panose="020B0604020202020204" pitchFamily="34" charset="0"/>
              <a:buChar char="•"/>
            </a:pPr>
            <a:r>
              <a:rPr lang="en-US" sz="4800" b="0" i="0" u="none" strike="noStrike" dirty="0">
                <a:solidFill>
                  <a:schemeClr val="bg2"/>
                </a:solidFill>
                <a:effectLst/>
                <a:latin typeface="Tw Cen MT" panose="020B0602020104020603" pitchFamily="34" charset="77"/>
                <a:cs typeface="Gill Sans" panose="020B0502020104020203" pitchFamily="34" charset="-79"/>
              </a:rPr>
              <a:t>You do not need a routine follow-up visit. </a:t>
            </a:r>
            <a:endParaRPr lang="en-US" sz="4800" dirty="0"/>
          </a:p>
        </p:txBody>
      </p:sp>
      <p:sp>
        <p:nvSpPr>
          <p:cNvPr id="8" name="TextBox 7">
            <a:extLst>
              <a:ext uri="{FF2B5EF4-FFF2-40B4-BE49-F238E27FC236}">
                <a16:creationId xmlns:a16="http://schemas.microsoft.com/office/drawing/2014/main" id="{0487EFF8-4B98-955F-4E84-C9AAEEC35884}"/>
              </a:ext>
            </a:extLst>
          </p:cNvPr>
          <p:cNvSpPr txBox="1"/>
          <p:nvPr/>
        </p:nvSpPr>
        <p:spPr>
          <a:xfrm>
            <a:off x="13132406" y="3164800"/>
            <a:ext cx="10239353" cy="923330"/>
          </a:xfrm>
          <a:prstGeom prst="rect">
            <a:avLst/>
          </a:prstGeom>
          <a:solidFill>
            <a:schemeClr val="bg1">
              <a:lumMod val="95000"/>
            </a:schemeClr>
          </a:solidFill>
          <a:ln>
            <a:solidFill>
              <a:schemeClr val="accent3"/>
            </a:solidFill>
          </a:ln>
        </p:spPr>
        <p:txBody>
          <a:bodyPr wrap="square" rtlCol="0">
            <a:spAutoFit/>
          </a:bodyPr>
          <a:lstStyle/>
          <a:p>
            <a:pPr algn="ctr"/>
            <a:r>
              <a:rPr lang="en-US" sz="5400" dirty="0">
                <a:solidFill>
                  <a:schemeClr val="bg2"/>
                </a:solidFill>
                <a:latin typeface="Tw Cen MT" panose="020B0602020104020603" pitchFamily="34" charset="77"/>
              </a:rPr>
              <a:t>Procedural</a:t>
            </a:r>
          </a:p>
        </p:txBody>
      </p:sp>
    </p:spTree>
    <p:extLst>
      <p:ext uri="{BB962C8B-B14F-4D97-AF65-F5344CB8AC3E}">
        <p14:creationId xmlns:p14="http://schemas.microsoft.com/office/powerpoint/2010/main" val="320533903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FE856045-6462-6657-B416-365382415760}"/>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BE3E6C8C-9072-77B3-68FE-5F943E23C914}"/>
              </a:ext>
            </a:extLst>
          </p:cNvPr>
          <p:cNvSpPr txBox="1">
            <a:spLocks noGrp="1"/>
          </p:cNvSpPr>
          <p:nvPr>
            <p:ph type="sldNum" idx="12"/>
          </p:nvPr>
        </p:nvSpPr>
        <p:spPr>
          <a:xfrm>
            <a:off x="194004" y="12938060"/>
            <a:ext cx="720396" cy="492412"/>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14</a:t>
            </a:fld>
            <a:endParaRPr lang="en-US"/>
          </a:p>
        </p:txBody>
      </p:sp>
      <p:sp>
        <p:nvSpPr>
          <p:cNvPr id="159" name="Google Shape;159;p4">
            <a:extLst>
              <a:ext uri="{FF2B5EF4-FFF2-40B4-BE49-F238E27FC236}">
                <a16:creationId xmlns:a16="http://schemas.microsoft.com/office/drawing/2014/main" id="{C6C73144-ADB6-5D04-F38A-9F9F34E7160D}"/>
              </a:ext>
            </a:extLst>
          </p:cNvPr>
          <p:cNvSpPr txBox="1">
            <a:spLocks noGrp="1"/>
          </p:cNvSpPr>
          <p:nvPr>
            <p:ph type="title"/>
          </p:nvPr>
        </p:nvSpPr>
        <p:spPr>
          <a:xfrm>
            <a:off x="5647256" y="839945"/>
            <a:ext cx="13089487" cy="2407381"/>
          </a:xfrm>
          <a:prstGeom prst="rect">
            <a:avLst/>
          </a:prstGeom>
          <a:noFill/>
          <a:ln>
            <a:noFill/>
          </a:ln>
        </p:spPr>
        <p:txBody>
          <a:bodyPr spcFirstLastPara="1" wrap="square" lIns="91425" tIns="91425" rIns="91425" bIns="91425" anchor="t" anchorCtr="0">
            <a:normAutofit/>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MAB Workflow</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7042AAB2-327D-E411-CD1D-DD63C9444370}"/>
              </a:ext>
            </a:extLst>
          </p:cNvPr>
          <p:cNvSpPr txBox="1"/>
          <p:nvPr/>
        </p:nvSpPr>
        <p:spPr>
          <a:xfrm>
            <a:off x="2331720" y="4430018"/>
            <a:ext cx="14584680" cy="3785652"/>
          </a:xfrm>
          <a:prstGeom prst="rect">
            <a:avLst/>
          </a:prstGeom>
          <a:noFill/>
        </p:spPr>
        <p:txBody>
          <a:bodyPr wrap="square" rtlCol="0">
            <a:spAutoFit/>
          </a:bodyPr>
          <a:lstStyle/>
          <a:p>
            <a:pPr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 Update this slide to explain how MAB care will work at your organization. Take time to answer questions, get feedback, and address concerns.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A2733FA8-D44A-29EB-31D6-C3696C6FF0E1}"/>
                  </a:ext>
                </a:extLst>
              </p14:cNvPr>
              <p14:cNvContentPartPr/>
              <p14:nvPr/>
            </p14:nvContentPartPr>
            <p14:xfrm flipV="1">
              <a:off x="8534399" y="2747907"/>
              <a:ext cx="7315200" cy="64711"/>
            </p14:xfrm>
          </p:contentPart>
        </mc:Choice>
        <mc:Fallback>
          <p:pic>
            <p:nvPicPr>
              <p:cNvPr id="3" name="Ink 2">
                <a:extLst>
                  <a:ext uri="{FF2B5EF4-FFF2-40B4-BE49-F238E27FC236}">
                    <a16:creationId xmlns:a16="http://schemas.microsoft.com/office/drawing/2014/main" id="{A2733FA8-D44A-29EB-31D6-C3696C6FF0E1}"/>
                  </a:ext>
                </a:extLst>
              </p:cNvPr>
              <p:cNvPicPr/>
              <p:nvPr/>
            </p:nvPicPr>
            <p:blipFill>
              <a:blip r:embed="rId4"/>
              <a:stretch>
                <a:fillRect/>
              </a:stretch>
            </p:blipFill>
            <p:spPr>
              <a:xfrm flipV="1">
                <a:off x="8375631" y="2590241"/>
                <a:ext cx="7632376" cy="379686"/>
              </a:xfrm>
              <a:prstGeom prst="rect">
                <a:avLst/>
              </a:prstGeom>
            </p:spPr>
          </p:pic>
        </mc:Fallback>
      </mc:AlternateContent>
      <p:pic>
        <p:nvPicPr>
          <p:cNvPr id="4" name="Picture 3">
            <a:extLst>
              <a:ext uri="{FF2B5EF4-FFF2-40B4-BE49-F238E27FC236}">
                <a16:creationId xmlns:a16="http://schemas.microsoft.com/office/drawing/2014/main" id="{9A6DB637-C596-BDF0-68E6-D6300BF53676}"/>
              </a:ext>
            </a:extLst>
          </p:cNvPr>
          <p:cNvPicPr>
            <a:picLocks noChangeAspect="1"/>
          </p:cNvPicPr>
          <p:nvPr/>
        </p:nvPicPr>
        <p:blipFill rotWithShape="1">
          <a:blip r:embed="rId5">
            <a:duotone>
              <a:schemeClr val="accent1">
                <a:shade val="45000"/>
                <a:satMod val="135000"/>
              </a:schemeClr>
              <a:prstClr val="white"/>
            </a:duotone>
            <a:alphaModFix amt="20000"/>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l="50758" r="3"/>
          <a:stretch/>
        </p:blipFill>
        <p:spPr>
          <a:xfrm flipH="1">
            <a:off x="17671406" y="-255584"/>
            <a:ext cx="6712593" cy="13633032"/>
          </a:xfrm>
          <a:prstGeom prst="rect">
            <a:avLst/>
          </a:prstGeom>
        </p:spPr>
      </p:pic>
    </p:spTree>
    <p:extLst>
      <p:ext uri="{BB962C8B-B14F-4D97-AF65-F5344CB8AC3E}">
        <p14:creationId xmlns:p14="http://schemas.microsoft.com/office/powerpoint/2010/main" val="1810493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A86AA4E3-D405-25B1-9FED-040F72DD9B1E}"/>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8EE07C78-819A-8266-16B0-06A5DA0C4FB1}"/>
              </a:ext>
            </a:extLst>
          </p:cNvPr>
          <p:cNvSpPr txBox="1">
            <a:spLocks noGrp="1"/>
          </p:cNvSpPr>
          <p:nvPr>
            <p:ph type="sldNum" idx="12"/>
          </p:nvPr>
        </p:nvSpPr>
        <p:spPr>
          <a:xfrm>
            <a:off x="308304" y="12926630"/>
            <a:ext cx="491796" cy="492412"/>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15</a:t>
            </a:fld>
            <a:endParaRPr lang="en-US" dirty="0"/>
          </a:p>
        </p:txBody>
      </p:sp>
      <p:sp>
        <p:nvSpPr>
          <p:cNvPr id="159" name="Google Shape;159;p4">
            <a:extLst>
              <a:ext uri="{FF2B5EF4-FFF2-40B4-BE49-F238E27FC236}">
                <a16:creationId xmlns:a16="http://schemas.microsoft.com/office/drawing/2014/main" id="{25D10027-E7D2-9D78-6984-8EC4EB3AE8BF}"/>
              </a:ext>
            </a:extLst>
          </p:cNvPr>
          <p:cNvSpPr txBox="1">
            <a:spLocks noGrp="1"/>
          </p:cNvSpPr>
          <p:nvPr>
            <p:ph type="title"/>
          </p:nvPr>
        </p:nvSpPr>
        <p:spPr>
          <a:xfrm>
            <a:off x="5647256" y="745307"/>
            <a:ext cx="13089487" cy="2407381"/>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Values Clarification Activity</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7E5757A3-5F5B-EB8B-7E82-3801DA75CA90}"/>
              </a:ext>
            </a:extLst>
          </p:cNvPr>
          <p:cNvSpPr txBox="1"/>
          <p:nvPr/>
        </p:nvSpPr>
        <p:spPr>
          <a:xfrm>
            <a:off x="2423160" y="3629918"/>
            <a:ext cx="14584680" cy="4708981"/>
          </a:xfrm>
          <a:prstGeom prst="rect">
            <a:avLst/>
          </a:prstGeom>
          <a:noFill/>
        </p:spPr>
        <p:txBody>
          <a:bodyPr wrap="square" rtlCol="0">
            <a:spAutoFit/>
          </a:bodyPr>
          <a:lstStyle/>
          <a:p>
            <a:pPr rtl="0" fontAlgn="base">
              <a:buFont typeface="Arial" panose="020B0604020202020204" pitchFamily="34" charset="0"/>
              <a:buChar char="•"/>
            </a:pPr>
            <a:r>
              <a:rPr lang="en-US" sz="6000" b="0" i="0" u="none" strike="noStrike" dirty="0">
                <a:solidFill>
                  <a:schemeClr val="accent3"/>
                </a:solidFill>
                <a:effectLst/>
                <a:latin typeface="Tw Cen MT" panose="020B0602020104020603" pitchFamily="34" charset="77"/>
                <a:cs typeface="Gill Sans" panose="020B0502020104020203" pitchFamily="34" charset="-79"/>
              </a:rPr>
              <a:t> </a:t>
            </a:r>
            <a:r>
              <a:rPr lang="en-US" sz="6000" b="0" i="0" u="none" strike="noStrike" dirty="0">
                <a:solidFill>
                  <a:schemeClr val="bg2"/>
                </a:solidFill>
                <a:effectLst/>
                <a:latin typeface="Tw Cen MT" panose="020B0602020104020603" pitchFamily="34" charset="77"/>
                <a:cs typeface="Gill Sans" panose="020B0502020104020203" pitchFamily="34" charset="-79"/>
              </a:rPr>
              <a:t>Update this slide to reflect a Values Clarification activity if you choos</a:t>
            </a:r>
            <a:r>
              <a:rPr lang="en-US" sz="6000" dirty="0">
                <a:solidFill>
                  <a:schemeClr val="bg2"/>
                </a:solidFill>
                <a:latin typeface="Tw Cen MT" panose="020B0602020104020603" pitchFamily="34" charset="77"/>
                <a:cs typeface="Gill Sans" panose="020B0502020104020203" pitchFamily="34" charset="-79"/>
              </a:rPr>
              <a:t>e to do one. You can choose one from our Values Clarification Activity Guide or use one that you are familiar with.</a:t>
            </a:r>
            <a:endParaRPr lang="en-US" sz="6000" b="0" i="0" u="none" strike="noStrike" dirty="0">
              <a:solidFill>
                <a:schemeClr val="bg2"/>
              </a:solidFill>
              <a:effectLst/>
              <a:latin typeface="Tw Cen MT" panose="020B0602020104020603" pitchFamily="34" charset="77"/>
              <a:cs typeface="Gill Sans" panose="020B0502020104020203" pitchFamily="34" charset="-79"/>
            </a:endParaRPr>
          </a:p>
        </p:txBody>
      </p:sp>
      <p:pic>
        <p:nvPicPr>
          <p:cNvPr id="3" name="Picture 2">
            <a:extLst>
              <a:ext uri="{FF2B5EF4-FFF2-40B4-BE49-F238E27FC236}">
                <a16:creationId xmlns:a16="http://schemas.microsoft.com/office/drawing/2014/main" id="{7BED85CE-50AE-AD43-A2F0-64EAC99EA68E}"/>
              </a:ext>
            </a:extLst>
          </p:cNvPr>
          <p:cNvPicPr>
            <a:picLocks noChangeAspect="1"/>
          </p:cNvPicPr>
          <p:nvPr/>
        </p:nvPicPr>
        <p:blipFill rotWithShape="1">
          <a:blip r:embed="rId3">
            <a:alphaModFix amt="20000"/>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l="50758" r="3"/>
          <a:stretch/>
        </p:blipFill>
        <p:spPr>
          <a:xfrm flipH="1">
            <a:off x="17671406" y="-255584"/>
            <a:ext cx="6712593" cy="13633032"/>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DCABCB3D-27E0-4DD7-7AEB-CCD48F61111A}"/>
                  </a:ext>
                </a:extLst>
              </p14:cNvPr>
              <p14:cNvContentPartPr/>
              <p14:nvPr/>
            </p14:nvContentPartPr>
            <p14:xfrm flipV="1">
              <a:off x="5791200" y="2610747"/>
              <a:ext cx="12801600" cy="64711"/>
            </p14:xfrm>
          </p:contentPart>
        </mc:Choice>
        <mc:Fallback>
          <p:pic>
            <p:nvPicPr>
              <p:cNvPr id="4" name="Ink 3">
                <a:extLst>
                  <a:ext uri="{FF2B5EF4-FFF2-40B4-BE49-F238E27FC236}">
                    <a16:creationId xmlns:a16="http://schemas.microsoft.com/office/drawing/2014/main" id="{DCABCB3D-27E0-4DD7-7AEB-CCD48F61111A}"/>
                  </a:ext>
                </a:extLst>
              </p:cNvPr>
              <p:cNvPicPr/>
              <p:nvPr/>
            </p:nvPicPr>
            <p:blipFill>
              <a:blip r:embed="rId6"/>
              <a:stretch>
                <a:fillRect/>
              </a:stretch>
            </p:blipFill>
            <p:spPr>
              <a:xfrm flipV="1">
                <a:off x="5632427" y="2453081"/>
                <a:ext cx="13118787" cy="379686"/>
              </a:xfrm>
              <a:prstGeom prst="rect">
                <a:avLst/>
              </a:prstGeom>
            </p:spPr>
          </p:pic>
        </mc:Fallback>
      </mc:AlternateContent>
    </p:spTree>
    <p:extLst>
      <p:ext uri="{BB962C8B-B14F-4D97-AF65-F5344CB8AC3E}">
        <p14:creationId xmlns:p14="http://schemas.microsoft.com/office/powerpoint/2010/main" val="293049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00655509-F2A6-3B4E-56E8-1DD6F0492ED0}"/>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3C04FA81-5FEA-EA34-4B41-B8B4B6B137BB}"/>
              </a:ext>
            </a:extLst>
          </p:cNvPr>
          <p:cNvSpPr txBox="1">
            <a:spLocks noGrp="1"/>
          </p:cNvSpPr>
          <p:nvPr>
            <p:ph type="sldNum" idx="12"/>
          </p:nvPr>
        </p:nvSpPr>
        <p:spPr>
          <a:xfrm>
            <a:off x="308304" y="12926630"/>
            <a:ext cx="491796" cy="492412"/>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16</a:t>
            </a:fld>
            <a:endParaRPr lang="en-US" dirty="0"/>
          </a:p>
        </p:txBody>
      </p:sp>
      <p:sp>
        <p:nvSpPr>
          <p:cNvPr id="159" name="Google Shape;159;p4">
            <a:extLst>
              <a:ext uri="{FF2B5EF4-FFF2-40B4-BE49-F238E27FC236}">
                <a16:creationId xmlns:a16="http://schemas.microsoft.com/office/drawing/2014/main" id="{2A85502B-3007-D90E-2C54-5CEE1647BEB8}"/>
              </a:ext>
            </a:extLst>
          </p:cNvPr>
          <p:cNvSpPr txBox="1">
            <a:spLocks noGrp="1"/>
          </p:cNvSpPr>
          <p:nvPr>
            <p:ph type="title"/>
          </p:nvPr>
        </p:nvSpPr>
        <p:spPr>
          <a:xfrm>
            <a:off x="6085406" y="839945"/>
            <a:ext cx="13089487" cy="2407381"/>
          </a:xfrm>
          <a:prstGeom prst="rect">
            <a:avLst/>
          </a:prstGeom>
          <a:noFill/>
          <a:ln>
            <a:noFill/>
          </a:ln>
        </p:spPr>
        <p:txBody>
          <a:bodyPr spcFirstLastPara="1" wrap="square" lIns="91425" tIns="91425" rIns="91425" bIns="91425" anchor="t" anchorCtr="0">
            <a:normAutofit/>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Timeline</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AE46E27B-5555-F962-66C6-EFE87DCAA4E1}"/>
              </a:ext>
            </a:extLst>
          </p:cNvPr>
          <p:cNvSpPr txBox="1"/>
          <p:nvPr/>
        </p:nvSpPr>
        <p:spPr>
          <a:xfrm>
            <a:off x="2423160" y="3629918"/>
            <a:ext cx="14081760" cy="3785652"/>
          </a:xfrm>
          <a:prstGeom prst="rect">
            <a:avLst/>
          </a:prstGeom>
          <a:noFill/>
        </p:spPr>
        <p:txBody>
          <a:bodyPr wrap="square" rtlCol="0">
            <a:spAutoFit/>
          </a:bodyPr>
          <a:lstStyle/>
          <a:p>
            <a:pPr marL="857250" indent="-857250"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Update this slide with a general timeline, important dates, or upcoming opportunities staff will have to hear about implementation progress</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8E633678-F96B-531B-43C7-74B12DA7392D}"/>
                  </a:ext>
                </a:extLst>
              </p14:cNvPr>
              <p14:cNvContentPartPr/>
              <p14:nvPr/>
            </p14:nvContentPartPr>
            <p14:xfrm flipV="1">
              <a:off x="10344149" y="2747907"/>
              <a:ext cx="4572000" cy="64711"/>
            </p14:xfrm>
          </p:contentPart>
        </mc:Choice>
        <mc:Fallback>
          <p:pic>
            <p:nvPicPr>
              <p:cNvPr id="3" name="Ink 2">
                <a:extLst>
                  <a:ext uri="{FF2B5EF4-FFF2-40B4-BE49-F238E27FC236}">
                    <a16:creationId xmlns:a16="http://schemas.microsoft.com/office/drawing/2014/main" id="{8E633678-F96B-531B-43C7-74B12DA7392D}"/>
                  </a:ext>
                </a:extLst>
              </p:cNvPr>
              <p:cNvPicPr/>
              <p:nvPr/>
            </p:nvPicPr>
            <p:blipFill>
              <a:blip r:embed="rId4"/>
              <a:stretch>
                <a:fillRect/>
              </a:stretch>
            </p:blipFill>
            <p:spPr>
              <a:xfrm flipV="1">
                <a:off x="10185389" y="2590241"/>
                <a:ext cx="4889160" cy="379686"/>
              </a:xfrm>
              <a:prstGeom prst="rect">
                <a:avLst/>
              </a:prstGeom>
            </p:spPr>
          </p:pic>
        </mc:Fallback>
      </mc:AlternateContent>
      <p:pic>
        <p:nvPicPr>
          <p:cNvPr id="4" name="Picture 3">
            <a:extLst>
              <a:ext uri="{FF2B5EF4-FFF2-40B4-BE49-F238E27FC236}">
                <a16:creationId xmlns:a16="http://schemas.microsoft.com/office/drawing/2014/main" id="{646629F8-6B3C-D536-F32A-B0EFA13ABAE5}"/>
              </a:ext>
            </a:extLst>
          </p:cNvPr>
          <p:cNvPicPr>
            <a:picLocks noChangeAspect="1"/>
          </p:cNvPicPr>
          <p:nvPr/>
        </p:nvPicPr>
        <p:blipFill rotWithShape="1">
          <a:blip r:embed="rId5">
            <a:alphaModFix amt="20000"/>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l="50758" r="3"/>
          <a:stretch/>
        </p:blipFill>
        <p:spPr>
          <a:xfrm flipH="1">
            <a:off x="17671406" y="-255584"/>
            <a:ext cx="6712593" cy="13633032"/>
          </a:xfrm>
          <a:prstGeom prst="rect">
            <a:avLst/>
          </a:prstGeom>
        </p:spPr>
      </p:pic>
    </p:spTree>
    <p:extLst>
      <p:ext uri="{BB962C8B-B14F-4D97-AF65-F5344CB8AC3E}">
        <p14:creationId xmlns:p14="http://schemas.microsoft.com/office/powerpoint/2010/main" val="299972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4763B7AC-9A1F-3D3C-FF5F-E7CBB1B1BBD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A2C70C7-42BE-D646-4292-9AEB3BA24FDB}"/>
              </a:ext>
            </a:extLst>
          </p:cNvPr>
          <p:cNvSpPr/>
          <p:nvPr/>
        </p:nvSpPr>
        <p:spPr>
          <a:xfrm>
            <a:off x="0" y="11623078"/>
            <a:ext cx="24384000" cy="2093976"/>
          </a:xfrm>
          <a:prstGeom prst="rect">
            <a:avLst/>
          </a:prstGeom>
          <a:solidFill>
            <a:schemeClr val="tx2"/>
          </a:solidFill>
          <a:ln w="254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j-lt"/>
              <a:ea typeface="+mj-ea"/>
              <a:cs typeface="+mj-cs"/>
              <a:sym typeface="Helvetica"/>
            </a:endParaRPr>
          </a:p>
        </p:txBody>
      </p:sp>
      <p:sp>
        <p:nvSpPr>
          <p:cNvPr id="11" name="Rectangle 9">
            <a:extLst>
              <a:ext uri="{FF2B5EF4-FFF2-40B4-BE49-F238E27FC236}">
                <a16:creationId xmlns:a16="http://schemas.microsoft.com/office/drawing/2014/main" id="{95CFA9F4-1651-6F18-2172-9247719D93D2}"/>
              </a:ext>
            </a:extLst>
          </p:cNvPr>
          <p:cNvSpPr/>
          <p:nvPr/>
        </p:nvSpPr>
        <p:spPr>
          <a:xfrm>
            <a:off x="12501836" y="11623078"/>
            <a:ext cx="11882164" cy="2092922"/>
          </a:xfrm>
          <a:prstGeom prst="rect">
            <a:avLst/>
          </a:prstGeom>
          <a:solidFill>
            <a:schemeClr val="accent1"/>
          </a:solidFill>
          <a:ln w="12700">
            <a:miter lim="400000"/>
          </a:ln>
        </p:spPr>
        <p:txBody>
          <a:bodyPr tIns="91439" bIns="91439" anchor="ctr"/>
          <a:lstStyle/>
          <a:p>
            <a:pPr algn="ctr">
              <a:defRPr>
                <a:solidFill>
                  <a:srgbClr val="3C3C3C"/>
                </a:solidFill>
              </a:defRPr>
            </a:pPr>
            <a:endParaRPr b="1" dirty="0">
              <a:latin typeface="Tw Cen MT" panose="020B0602020104020603" pitchFamily="34" charset="77"/>
            </a:endParaRPr>
          </a:p>
        </p:txBody>
      </p:sp>
      <p:pic>
        <p:nvPicPr>
          <p:cNvPr id="12" name="Picture 11">
            <a:extLst>
              <a:ext uri="{FF2B5EF4-FFF2-40B4-BE49-F238E27FC236}">
                <a16:creationId xmlns:a16="http://schemas.microsoft.com/office/drawing/2014/main" id="{906A6BDE-3CA3-B50B-2163-67704E7EF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37" y="11850355"/>
            <a:ext cx="3360856" cy="1637046"/>
          </a:xfrm>
          <a:prstGeom prst="rect">
            <a:avLst/>
          </a:prstGeom>
        </p:spPr>
      </p:pic>
      <p:sp>
        <p:nvSpPr>
          <p:cNvPr id="157" name="Google Shape;157;p4">
            <a:extLst>
              <a:ext uri="{FF2B5EF4-FFF2-40B4-BE49-F238E27FC236}">
                <a16:creationId xmlns:a16="http://schemas.microsoft.com/office/drawing/2014/main" id="{8DCCE758-910C-EE73-EFBB-C3105B113086}"/>
              </a:ext>
            </a:extLst>
          </p:cNvPr>
          <p:cNvSpPr txBox="1">
            <a:spLocks noGrp="1"/>
          </p:cNvSpPr>
          <p:nvPr>
            <p:ph type="sldNum" idx="12"/>
          </p:nvPr>
        </p:nvSpPr>
        <p:spPr>
          <a:xfrm>
            <a:off x="308304" y="12926630"/>
            <a:ext cx="491796" cy="492412"/>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17</a:t>
            </a:fld>
            <a:endParaRPr lang="en-US" dirty="0"/>
          </a:p>
        </p:txBody>
      </p:sp>
      <p:sp>
        <p:nvSpPr>
          <p:cNvPr id="159" name="Google Shape;159;p4">
            <a:extLst>
              <a:ext uri="{FF2B5EF4-FFF2-40B4-BE49-F238E27FC236}">
                <a16:creationId xmlns:a16="http://schemas.microsoft.com/office/drawing/2014/main" id="{A4DD4FA3-DB49-7F55-CA48-D3BC52070015}"/>
              </a:ext>
            </a:extLst>
          </p:cNvPr>
          <p:cNvSpPr txBox="1">
            <a:spLocks noGrp="1"/>
          </p:cNvSpPr>
          <p:nvPr>
            <p:ph type="title"/>
          </p:nvPr>
        </p:nvSpPr>
        <p:spPr>
          <a:xfrm>
            <a:off x="800100" y="1097230"/>
            <a:ext cx="11082065" cy="2407381"/>
          </a:xfrm>
          <a:prstGeom prst="rect">
            <a:avLst/>
          </a:prstGeom>
          <a:noFill/>
          <a:ln>
            <a:noFill/>
          </a:ln>
        </p:spPr>
        <p:txBody>
          <a:bodyPr spcFirstLastPara="1" wrap="square" lIns="91425" tIns="91425" rIns="91425" bIns="91425" anchor="t" anchorCtr="0">
            <a:normAutofit/>
          </a:bodyPr>
          <a:lstStyle/>
          <a:p>
            <a:pPr marL="0" lvl="0" indent="0"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Questions/Feedback</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19B01792-00C8-EC5C-7784-39AE3021F52B}"/>
              </a:ext>
            </a:extLst>
          </p:cNvPr>
          <p:cNvSpPr txBox="1"/>
          <p:nvPr/>
        </p:nvSpPr>
        <p:spPr>
          <a:xfrm>
            <a:off x="2423160" y="3629918"/>
            <a:ext cx="8051902" cy="4708981"/>
          </a:xfrm>
          <a:prstGeom prst="rect">
            <a:avLst/>
          </a:prstGeom>
          <a:noFill/>
        </p:spPr>
        <p:txBody>
          <a:bodyPr wrap="square" rtlCol="0">
            <a:spAutoFit/>
          </a:bodyPr>
          <a:lstStyle/>
          <a:p>
            <a:pPr marL="857250" indent="-857250"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Update slide with any additional information and contact information for follow-up questions</a:t>
            </a:r>
          </a:p>
        </p:txBody>
      </p:sp>
      <p:sp>
        <p:nvSpPr>
          <p:cNvPr id="4" name="TextBox 3">
            <a:extLst>
              <a:ext uri="{FF2B5EF4-FFF2-40B4-BE49-F238E27FC236}">
                <a16:creationId xmlns:a16="http://schemas.microsoft.com/office/drawing/2014/main" id="{20A30683-508B-6C6A-0199-8D1990A4947A}"/>
              </a:ext>
            </a:extLst>
          </p:cNvPr>
          <p:cNvSpPr txBox="1"/>
          <p:nvPr/>
        </p:nvSpPr>
        <p:spPr>
          <a:xfrm>
            <a:off x="15234704" y="2716003"/>
            <a:ext cx="10314622" cy="10156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nchor="ctr">
            <a:spAutoFit/>
          </a:bodyPr>
          <a:lstStyle>
            <a:lvl1pPr>
              <a:defRPr sz="3200"/>
            </a:lvl1pPr>
          </a:lstStyle>
          <a:p>
            <a:r>
              <a:rPr lang="en-US" sz="5400" b="1" dirty="0">
                <a:solidFill>
                  <a:schemeClr val="accent1"/>
                </a:solidFill>
                <a:latin typeface="Tw Cen MT" panose="020B0602020104020603" pitchFamily="34" charset="77"/>
              </a:rPr>
              <a:t>ADDRESS</a:t>
            </a:r>
          </a:p>
        </p:txBody>
      </p:sp>
      <p:sp>
        <p:nvSpPr>
          <p:cNvPr id="5" name="TextBox 12">
            <a:extLst>
              <a:ext uri="{FF2B5EF4-FFF2-40B4-BE49-F238E27FC236}">
                <a16:creationId xmlns:a16="http://schemas.microsoft.com/office/drawing/2014/main" id="{3507976D-5475-87A4-4DC6-16A0DD3D7A7B}"/>
              </a:ext>
            </a:extLst>
          </p:cNvPr>
          <p:cNvSpPr txBox="1"/>
          <p:nvPr/>
        </p:nvSpPr>
        <p:spPr>
          <a:xfrm>
            <a:off x="15234704" y="6025219"/>
            <a:ext cx="10314622" cy="10156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nchor="ctr">
            <a:spAutoFit/>
          </a:bodyPr>
          <a:lstStyle>
            <a:lvl1pPr>
              <a:defRPr sz="3200"/>
            </a:lvl1pPr>
          </a:lstStyle>
          <a:p>
            <a:r>
              <a:rPr lang="en-US" sz="5400" b="1" dirty="0">
                <a:solidFill>
                  <a:schemeClr val="accent1"/>
                </a:solidFill>
                <a:latin typeface="Tw Cen MT" panose="020B0602020104020603" pitchFamily="34" charset="77"/>
              </a:rPr>
              <a:t>PHONE</a:t>
            </a:r>
          </a:p>
        </p:txBody>
      </p:sp>
      <p:sp>
        <p:nvSpPr>
          <p:cNvPr id="6" name="TextBox 14">
            <a:extLst>
              <a:ext uri="{FF2B5EF4-FFF2-40B4-BE49-F238E27FC236}">
                <a16:creationId xmlns:a16="http://schemas.microsoft.com/office/drawing/2014/main" id="{812CD97C-D6FE-9D28-A8B4-A40AB8B9DC46}"/>
              </a:ext>
            </a:extLst>
          </p:cNvPr>
          <p:cNvSpPr txBox="1"/>
          <p:nvPr/>
        </p:nvSpPr>
        <p:spPr>
          <a:xfrm>
            <a:off x="15234704" y="8577344"/>
            <a:ext cx="10314622" cy="10156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nchor="ctr">
            <a:spAutoFit/>
          </a:bodyPr>
          <a:lstStyle>
            <a:lvl1pPr>
              <a:defRPr sz="3200"/>
            </a:lvl1pPr>
          </a:lstStyle>
          <a:p>
            <a:r>
              <a:rPr lang="en-US" sz="5400" b="1" dirty="0">
                <a:solidFill>
                  <a:schemeClr val="accent1"/>
                </a:solidFill>
                <a:latin typeface="Tw Cen MT" panose="020B0602020104020603" pitchFamily="34" charset="77"/>
              </a:rPr>
              <a:t>EMAIL</a:t>
            </a:r>
          </a:p>
        </p:txBody>
      </p:sp>
      <p:sp>
        <p:nvSpPr>
          <p:cNvPr id="7" name="Title 5">
            <a:extLst>
              <a:ext uri="{FF2B5EF4-FFF2-40B4-BE49-F238E27FC236}">
                <a16:creationId xmlns:a16="http://schemas.microsoft.com/office/drawing/2014/main" id="{9543A503-FB1A-5630-8A38-4E108BDEBF01}"/>
              </a:ext>
            </a:extLst>
          </p:cNvPr>
          <p:cNvSpPr txBox="1">
            <a:spLocks/>
          </p:cNvSpPr>
          <p:nvPr/>
        </p:nvSpPr>
        <p:spPr>
          <a:xfrm>
            <a:off x="15234704" y="9593005"/>
            <a:ext cx="8349196" cy="25746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Autofit/>
          </a:bodyPr>
          <a:lstStyle>
            <a:lvl1pPr marL="0" marR="0" indent="0" algn="l" defTabSz="1828800" rtl="0" latinLnBrk="0">
              <a:lnSpc>
                <a:spcPct val="90000"/>
              </a:lnSpc>
              <a:spcBef>
                <a:spcPts val="0"/>
              </a:spcBef>
              <a:spcAft>
                <a:spcPts val="0"/>
              </a:spcAft>
              <a:buClrTx/>
              <a:buSzTx/>
              <a:buFontTx/>
              <a:buNone/>
              <a:tabLst/>
              <a:defRPr sz="19200" b="0" i="0" u="none" strike="noStrike" cap="none" spc="0" baseline="0">
                <a:ln>
                  <a:noFill/>
                </a:ln>
                <a:solidFill>
                  <a:srgbClr val="FFFFFF"/>
                </a:solidFill>
                <a:uFillTx/>
                <a:latin typeface="Tw Cen MT" panose="020B0602020104020603" pitchFamily="34" charset="77"/>
                <a:ea typeface="+mj-ea"/>
                <a:cs typeface="+mj-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9pPr>
          </a:lstStyle>
          <a:p>
            <a:pPr lvl="0">
              <a:lnSpc>
                <a:spcPct val="100000"/>
              </a:lnSpc>
              <a:buClr>
                <a:srgbClr val="FFFFFF"/>
              </a:buClr>
              <a:buSzPts val="3600"/>
            </a:pPr>
            <a:r>
              <a:rPr lang="en-US" sz="3600" u="sng" dirty="0">
                <a:solidFill>
                  <a:schemeClr val="accent3"/>
                </a:solidFill>
                <a:latin typeface="Twentieth Century"/>
                <a:ea typeface="Twentieth Century"/>
                <a:cs typeface="Twentieth Century"/>
                <a:sym typeface="Twentieth Century"/>
                <a:hlinkClick r:id="rId4">
                  <a:extLst>
                    <a:ext uri="{A12FA001-AC4F-418D-AE19-62706E023703}">
                      <ahyp:hlinkClr xmlns:ahyp="http://schemas.microsoft.com/office/drawing/2018/hyperlinkcolor" val="tx"/>
                    </a:ext>
                  </a:extLst>
                </a:hlinkClick>
              </a:rPr>
              <a:t>person@email.com</a:t>
            </a:r>
            <a:endParaRPr lang="en-US" sz="3600" dirty="0">
              <a:solidFill>
                <a:schemeClr val="accent3"/>
              </a:solidFill>
              <a:latin typeface="Twentieth Century"/>
              <a:ea typeface="Twentieth Century"/>
              <a:cs typeface="Twentieth Century"/>
              <a:sym typeface="Twentieth Century"/>
            </a:endParaRPr>
          </a:p>
          <a:p>
            <a:pPr lvl="0">
              <a:lnSpc>
                <a:spcPct val="100000"/>
              </a:lnSpc>
              <a:buClr>
                <a:srgbClr val="FFFFFF"/>
              </a:buClr>
              <a:buSzPts val="3600"/>
            </a:pPr>
            <a:r>
              <a:rPr lang="en-US" sz="3600" u="sng" dirty="0">
                <a:solidFill>
                  <a:schemeClr val="accent3"/>
                </a:solidFill>
                <a:latin typeface="Twentieth Century"/>
                <a:ea typeface="Twentieth Century"/>
                <a:cs typeface="Twentieth Century"/>
                <a:sym typeface="Twentieth Century"/>
                <a:hlinkClick r:id="rId4">
                  <a:extLst>
                    <a:ext uri="{A12FA001-AC4F-418D-AE19-62706E023703}">
                      <ahyp:hlinkClr xmlns:ahyp="http://schemas.microsoft.com/office/drawing/2018/hyperlinkcolor" val="tx"/>
                    </a:ext>
                  </a:extLst>
                </a:hlinkClick>
              </a:rPr>
              <a:t>person@email.com</a:t>
            </a:r>
            <a:endParaRPr lang="en-US" sz="3600" dirty="0">
              <a:solidFill>
                <a:schemeClr val="accent3"/>
              </a:solidFill>
              <a:latin typeface="Twentieth Century"/>
              <a:ea typeface="Twentieth Century"/>
              <a:cs typeface="Twentieth Century"/>
              <a:sym typeface="Twentieth Century"/>
            </a:endParaRPr>
          </a:p>
          <a:p>
            <a:pPr lvl="0">
              <a:lnSpc>
                <a:spcPct val="100000"/>
              </a:lnSpc>
              <a:buClr>
                <a:srgbClr val="FFFFFF"/>
              </a:buClr>
              <a:buSzPts val="3600"/>
            </a:pPr>
            <a:r>
              <a:rPr lang="en-US" sz="3600" u="sng" dirty="0">
                <a:solidFill>
                  <a:schemeClr val="accent3"/>
                </a:solidFill>
                <a:latin typeface="Twentieth Century"/>
                <a:ea typeface="Twentieth Century"/>
                <a:cs typeface="Twentieth Century"/>
                <a:sym typeface="Twentieth Century"/>
                <a:hlinkClick r:id="rId5">
                  <a:extLst>
                    <a:ext uri="{A12FA001-AC4F-418D-AE19-62706E023703}">
                      <ahyp:hlinkClr xmlns:ahyp="http://schemas.microsoft.com/office/drawing/2018/hyperlinkcolor" val="tx"/>
                    </a:ext>
                  </a:extLst>
                </a:hlinkClick>
              </a:rPr>
              <a:t>info@reproductiveaccess.org</a:t>
            </a:r>
            <a:r>
              <a:rPr lang="en-US" sz="3600" dirty="0">
                <a:solidFill>
                  <a:schemeClr val="accent3"/>
                </a:solidFill>
                <a:latin typeface="Twentieth Century"/>
                <a:ea typeface="Twentieth Century"/>
                <a:cs typeface="Twentieth Century"/>
                <a:sym typeface="Twentieth Century"/>
              </a:rPr>
              <a:t> </a:t>
            </a:r>
          </a:p>
          <a:p>
            <a:pPr lvl="0">
              <a:lnSpc>
                <a:spcPct val="100000"/>
              </a:lnSpc>
              <a:buClr>
                <a:srgbClr val="FFFFFF"/>
              </a:buClr>
              <a:buSzPts val="3600"/>
            </a:pPr>
            <a:endParaRPr lang="en-US" sz="3600" dirty="0">
              <a:solidFill>
                <a:schemeClr val="accent3"/>
              </a:solidFill>
              <a:latin typeface="Twentieth Century"/>
              <a:ea typeface="Twentieth Century"/>
              <a:cs typeface="Twentieth Century"/>
              <a:sym typeface="Twentieth Century"/>
            </a:endParaRPr>
          </a:p>
          <a:p>
            <a:pPr lvl="0">
              <a:lnSpc>
                <a:spcPct val="100000"/>
              </a:lnSpc>
              <a:buClr>
                <a:srgbClr val="FFFFFF"/>
              </a:buClr>
              <a:buSzPts val="3600"/>
            </a:pPr>
            <a:endParaRPr lang="en-US" sz="3600" dirty="0">
              <a:solidFill>
                <a:schemeClr val="accent3"/>
              </a:solidFill>
              <a:latin typeface="Twentieth Century"/>
              <a:ea typeface="Twentieth Century"/>
              <a:cs typeface="Twentieth Century"/>
              <a:sym typeface="Twentieth Century"/>
            </a:endParaRPr>
          </a:p>
        </p:txBody>
      </p:sp>
      <p:sp>
        <p:nvSpPr>
          <p:cNvPr id="8" name="Title 5">
            <a:extLst>
              <a:ext uri="{FF2B5EF4-FFF2-40B4-BE49-F238E27FC236}">
                <a16:creationId xmlns:a16="http://schemas.microsoft.com/office/drawing/2014/main" id="{4F09729F-081E-5CD8-8A07-6445C93CD38C}"/>
              </a:ext>
            </a:extLst>
          </p:cNvPr>
          <p:cNvSpPr txBox="1">
            <a:spLocks/>
          </p:cNvSpPr>
          <p:nvPr/>
        </p:nvSpPr>
        <p:spPr>
          <a:xfrm>
            <a:off x="15234704" y="6858000"/>
            <a:ext cx="8349196" cy="25746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Autofit/>
          </a:bodyPr>
          <a:lstStyle>
            <a:lvl1pPr marL="0" marR="0" indent="0" algn="l" defTabSz="1828800" rtl="0" latinLnBrk="0">
              <a:lnSpc>
                <a:spcPct val="90000"/>
              </a:lnSpc>
              <a:spcBef>
                <a:spcPts val="0"/>
              </a:spcBef>
              <a:spcAft>
                <a:spcPts val="0"/>
              </a:spcAft>
              <a:buClrTx/>
              <a:buSzTx/>
              <a:buFontTx/>
              <a:buNone/>
              <a:tabLst/>
              <a:defRPr sz="19200" b="0" i="0" u="none" strike="noStrike" cap="none" spc="0" baseline="0">
                <a:ln>
                  <a:noFill/>
                </a:ln>
                <a:solidFill>
                  <a:srgbClr val="FFFFFF"/>
                </a:solidFill>
                <a:uFillTx/>
                <a:latin typeface="Tw Cen MT" panose="020B0602020104020603" pitchFamily="34" charset="77"/>
                <a:ea typeface="+mj-ea"/>
                <a:cs typeface="+mj-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9pPr>
          </a:lstStyle>
          <a:p>
            <a:pPr lvl="0">
              <a:lnSpc>
                <a:spcPct val="100000"/>
              </a:lnSpc>
              <a:buClr>
                <a:srgbClr val="FFFFFF"/>
              </a:buClr>
              <a:buSzPts val="3600"/>
            </a:pPr>
            <a:r>
              <a:rPr lang="en-US" sz="3600" dirty="0">
                <a:solidFill>
                  <a:schemeClr val="bg2"/>
                </a:solidFill>
                <a:latin typeface="Twentieth Century"/>
                <a:ea typeface="Twentieth Century"/>
                <a:cs typeface="Twentieth Century"/>
                <a:sym typeface="Twentieth Century"/>
              </a:rPr>
              <a:t>+1 646-895-6464: RHAP</a:t>
            </a:r>
            <a:endParaRPr lang="en-US" sz="9600" dirty="0">
              <a:solidFill>
                <a:schemeClr val="bg2"/>
              </a:solidFill>
            </a:endParaRPr>
          </a:p>
          <a:p>
            <a:pPr lvl="0">
              <a:lnSpc>
                <a:spcPct val="100000"/>
              </a:lnSpc>
              <a:buClr>
                <a:srgbClr val="FFFFFF"/>
              </a:buClr>
              <a:buSzPts val="3600"/>
            </a:pPr>
            <a:r>
              <a:rPr lang="en-US" sz="3600" dirty="0">
                <a:solidFill>
                  <a:schemeClr val="bg2"/>
                </a:solidFill>
                <a:latin typeface="Twentieth Century"/>
                <a:ea typeface="Twentieth Century"/>
                <a:cs typeface="Twentieth Century"/>
                <a:sym typeface="Twentieth Century"/>
              </a:rPr>
              <a:t>+1 234 567 8910</a:t>
            </a:r>
            <a:endParaRPr lang="en-US" sz="9600" dirty="0">
              <a:solidFill>
                <a:schemeClr val="bg2"/>
              </a:solidFill>
            </a:endParaRPr>
          </a:p>
          <a:p>
            <a:pPr hangingPunct="1">
              <a:lnSpc>
                <a:spcPct val="100000"/>
              </a:lnSpc>
            </a:pPr>
            <a:endParaRPr lang="en-US" sz="3600" dirty="0">
              <a:solidFill>
                <a:schemeClr val="bg2"/>
              </a:solidFill>
            </a:endParaRPr>
          </a:p>
          <a:p>
            <a:pPr hangingPunct="1">
              <a:lnSpc>
                <a:spcPct val="100000"/>
              </a:lnSpc>
            </a:pPr>
            <a:endParaRPr lang="en-US" sz="3600" dirty="0">
              <a:solidFill>
                <a:schemeClr val="bg2"/>
              </a:solidFill>
            </a:endParaRPr>
          </a:p>
        </p:txBody>
      </p:sp>
      <p:sp>
        <p:nvSpPr>
          <p:cNvPr id="9" name="Title 5">
            <a:extLst>
              <a:ext uri="{FF2B5EF4-FFF2-40B4-BE49-F238E27FC236}">
                <a16:creationId xmlns:a16="http://schemas.microsoft.com/office/drawing/2014/main" id="{2C002445-E368-0149-2884-C755FC0C5C4A}"/>
              </a:ext>
            </a:extLst>
          </p:cNvPr>
          <p:cNvSpPr txBox="1">
            <a:spLocks/>
          </p:cNvSpPr>
          <p:nvPr/>
        </p:nvSpPr>
        <p:spPr>
          <a:xfrm>
            <a:off x="15204030" y="3507349"/>
            <a:ext cx="8349196" cy="257466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t">
            <a:noAutofit/>
          </a:bodyPr>
          <a:lstStyle>
            <a:lvl1pPr marL="0" marR="0" indent="0" algn="l" defTabSz="1828800" rtl="0" latinLnBrk="0">
              <a:lnSpc>
                <a:spcPct val="90000"/>
              </a:lnSpc>
              <a:spcBef>
                <a:spcPts val="0"/>
              </a:spcBef>
              <a:spcAft>
                <a:spcPts val="0"/>
              </a:spcAft>
              <a:buClrTx/>
              <a:buSzTx/>
              <a:buFontTx/>
              <a:buNone/>
              <a:tabLst/>
              <a:defRPr sz="19200" b="0" i="0" u="none" strike="noStrike" cap="none" spc="0" baseline="0">
                <a:ln>
                  <a:noFill/>
                </a:ln>
                <a:solidFill>
                  <a:srgbClr val="FFFFFF"/>
                </a:solidFill>
                <a:uFillTx/>
                <a:latin typeface="Tw Cen MT" panose="020B0602020104020603" pitchFamily="34" charset="77"/>
                <a:ea typeface="+mj-ea"/>
                <a:cs typeface="+mj-cs"/>
                <a:sym typeface="Helvetic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FFFFFF"/>
                </a:solidFill>
                <a:uFillTx/>
                <a:latin typeface="+mj-lt"/>
                <a:ea typeface="+mj-ea"/>
                <a:cs typeface="+mj-cs"/>
                <a:sym typeface="Helvetica"/>
              </a:defRPr>
            </a:lvl9pPr>
          </a:lstStyle>
          <a:p>
            <a:pPr lvl="0">
              <a:lnSpc>
                <a:spcPct val="100000"/>
              </a:lnSpc>
              <a:buClr>
                <a:srgbClr val="FFFFFF"/>
              </a:buClr>
              <a:buSzPts val="3600"/>
            </a:pPr>
            <a:r>
              <a:rPr lang="en-US" sz="3600" dirty="0">
                <a:solidFill>
                  <a:schemeClr val="bg2"/>
                </a:solidFill>
                <a:latin typeface="Twentieth Century"/>
                <a:ea typeface="Twentieth Century"/>
                <a:cs typeface="Twentieth Century"/>
                <a:sym typeface="Twentieth Century"/>
              </a:rPr>
              <a:t>Reproductive Health Access Project</a:t>
            </a:r>
            <a:endParaRPr lang="en-US" sz="9600" dirty="0">
              <a:solidFill>
                <a:schemeClr val="bg2"/>
              </a:solidFill>
            </a:endParaRPr>
          </a:p>
          <a:p>
            <a:pPr lvl="0">
              <a:lnSpc>
                <a:spcPct val="100000"/>
              </a:lnSpc>
              <a:buClr>
                <a:srgbClr val="FFFFFF"/>
              </a:buClr>
              <a:buSzPts val="3600"/>
            </a:pPr>
            <a:r>
              <a:rPr lang="en-US" sz="3600" dirty="0">
                <a:solidFill>
                  <a:schemeClr val="bg2"/>
                </a:solidFill>
              </a:rPr>
              <a:t>228 Park Ave S</a:t>
            </a:r>
            <a:br>
              <a:rPr lang="en-US" sz="3600" dirty="0">
                <a:solidFill>
                  <a:schemeClr val="bg2"/>
                </a:solidFill>
              </a:rPr>
            </a:br>
            <a:r>
              <a:rPr lang="en-US" sz="3600" dirty="0">
                <a:solidFill>
                  <a:schemeClr val="bg2"/>
                </a:solidFill>
              </a:rPr>
              <a:t>#45671</a:t>
            </a:r>
            <a:br>
              <a:rPr lang="en-US" sz="3600" dirty="0">
                <a:solidFill>
                  <a:schemeClr val="bg2"/>
                </a:solidFill>
              </a:rPr>
            </a:br>
            <a:r>
              <a:rPr lang="en-US" sz="3600" dirty="0">
                <a:solidFill>
                  <a:schemeClr val="bg2"/>
                </a:solidFill>
              </a:rPr>
              <a:t>New York, New York 10003</a:t>
            </a:r>
          </a:p>
        </p:txBody>
      </p:sp>
      <p:cxnSp>
        <p:nvCxnSpPr>
          <p:cNvPr id="14" name="Straight Connector 13">
            <a:extLst>
              <a:ext uri="{FF2B5EF4-FFF2-40B4-BE49-F238E27FC236}">
                <a16:creationId xmlns:a16="http://schemas.microsoft.com/office/drawing/2014/main" id="{3A2E893F-21ED-DA07-F528-D09BA425099B}"/>
              </a:ext>
            </a:extLst>
          </p:cNvPr>
          <p:cNvCxnSpPr/>
          <p:nvPr/>
        </p:nvCxnSpPr>
        <p:spPr>
          <a:xfrm>
            <a:off x="12501836" y="2779099"/>
            <a:ext cx="0" cy="109728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11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FFC1F3-891E-C84A-9B03-DA6413A798B3}"/>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1891" r="3" b="49370"/>
          <a:stretch/>
        </p:blipFill>
        <p:spPr>
          <a:xfrm>
            <a:off x="-3156537" y="-4358640"/>
            <a:ext cx="29490632" cy="14654445"/>
          </a:xfrm>
          <a:prstGeom prst="rect">
            <a:avLst/>
          </a:prstGeom>
        </p:spPr>
      </p:pic>
      <p:sp>
        <p:nvSpPr>
          <p:cNvPr id="795" name="Rectangle 7"/>
          <p:cNvSpPr txBox="1">
            <a:spLocks noGrp="1"/>
          </p:cNvSpPr>
          <p:nvPr>
            <p:ph type="sldNum" sz="quarter" idx="2"/>
          </p:nvPr>
        </p:nvSpPr>
        <p:spPr>
          <a:xfrm>
            <a:off x="306253" y="12926853"/>
            <a:ext cx="478106" cy="48768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799" name="Rectangle 12"/>
          <p:cNvSpPr/>
          <p:nvPr/>
        </p:nvSpPr>
        <p:spPr>
          <a:xfrm>
            <a:off x="0" y="9753600"/>
            <a:ext cx="24384000" cy="3962400"/>
          </a:xfrm>
          <a:prstGeom prst="rect">
            <a:avLst/>
          </a:prstGeom>
          <a:solidFill>
            <a:schemeClr val="bg2"/>
          </a:solidFill>
          <a:ln w="12700">
            <a:miter lim="400000"/>
          </a:ln>
        </p:spPr>
        <p:txBody>
          <a:bodyPr tIns="91439" bIns="91439" anchor="ctr"/>
          <a:lstStyle/>
          <a:p>
            <a:pPr algn="ctr">
              <a:defRPr>
                <a:solidFill>
                  <a:srgbClr val="3C3C3C"/>
                </a:solidFill>
              </a:defRPr>
            </a:pPr>
            <a:endParaRPr b="1" dirty="0">
              <a:latin typeface="Tw Cen MT" panose="020B0602020104020603" pitchFamily="34" charset="77"/>
            </a:endParaRPr>
          </a:p>
        </p:txBody>
      </p:sp>
      <p:sp>
        <p:nvSpPr>
          <p:cNvPr id="798" name="Title 5"/>
          <p:cNvSpPr txBox="1">
            <a:spLocks noGrp="1"/>
          </p:cNvSpPr>
          <p:nvPr>
            <p:ph type="title"/>
          </p:nvPr>
        </p:nvSpPr>
        <p:spPr>
          <a:xfrm>
            <a:off x="5836920" y="4348240"/>
            <a:ext cx="12710159" cy="2859317"/>
          </a:xfrm>
          <a:prstGeom prst="rect">
            <a:avLst/>
          </a:prstGeom>
        </p:spPr>
        <p:txBody>
          <a:bodyPr>
            <a:noAutofit/>
          </a:bodyPr>
          <a:lstStyle/>
          <a:p>
            <a:r>
              <a:rPr sz="19200" b="0" dirty="0"/>
              <a:t>THANK YOU</a:t>
            </a:r>
            <a:r>
              <a:rPr lang="en-US" sz="19200" b="0" dirty="0"/>
              <a:t>.</a:t>
            </a:r>
            <a:endParaRPr sz="19200" b="0" dirty="0"/>
          </a:p>
        </p:txBody>
      </p:sp>
      <p:pic>
        <p:nvPicPr>
          <p:cNvPr id="8" name="Picture 7">
            <a:extLst>
              <a:ext uri="{FF2B5EF4-FFF2-40B4-BE49-F238E27FC236}">
                <a16:creationId xmlns:a16="http://schemas.microsoft.com/office/drawing/2014/main" id="{073EF621-3ABF-9C42-8AA3-F22E1CA6B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309" y="9838605"/>
            <a:ext cx="7341382" cy="3575929"/>
          </a:xfrm>
          <a:prstGeom prst="rect">
            <a:avLst/>
          </a:prstGeom>
        </p:spPr>
      </p:pic>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AC2433D4-120C-A54A-88F1-DAECDDB3C4A5}"/>
                  </a:ext>
                </a:extLst>
              </p14:cNvPr>
              <p14:cNvContentPartPr/>
              <p14:nvPr/>
            </p14:nvContentPartPr>
            <p14:xfrm>
              <a:off x="6265586" y="8092541"/>
              <a:ext cx="11706523" cy="87092"/>
            </p14:xfrm>
          </p:contentPart>
        </mc:Choice>
        <mc:Fallback xmlns="">
          <p:pic>
            <p:nvPicPr>
              <p:cNvPr id="17" name="Ink 16">
                <a:extLst>
                  <a:ext uri="{FF2B5EF4-FFF2-40B4-BE49-F238E27FC236}">
                    <a16:creationId xmlns:a16="http://schemas.microsoft.com/office/drawing/2014/main" id="{AC2433D4-120C-A54A-88F1-DAECDDB3C4A5}"/>
                  </a:ext>
                </a:extLst>
              </p:cNvPr>
              <p:cNvPicPr/>
              <p:nvPr/>
            </p:nvPicPr>
            <p:blipFill>
              <a:blip r:embed="rId6"/>
              <a:stretch>
                <a:fillRect/>
              </a:stretch>
            </p:blipFill>
            <p:spPr>
              <a:xfrm>
                <a:off x="6043445" y="7871406"/>
                <a:ext cx="12150806" cy="529003"/>
              </a:xfrm>
              <a:prstGeom prst="rect">
                <a:avLst/>
              </a:prstGeom>
            </p:spPr>
          </p:pic>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
          <p:cNvPicPr preferRelativeResize="0"/>
          <p:nvPr/>
        </p:nvPicPr>
        <p:blipFill rotWithShape="1">
          <a:blip r:embed="rId3">
            <a:alphaModFix amt="35000"/>
          </a:blip>
          <a:srcRect l="-1891" r="3"/>
          <a:stretch/>
        </p:blipFill>
        <p:spPr>
          <a:xfrm>
            <a:off x="4849979" y="-802678"/>
            <a:ext cx="15610634" cy="15321355"/>
          </a:xfrm>
          <a:prstGeom prst="rect">
            <a:avLst/>
          </a:prstGeom>
          <a:noFill/>
          <a:ln>
            <a:noFill/>
          </a:ln>
        </p:spPr>
      </p:pic>
      <p:sp>
        <p:nvSpPr>
          <p:cNvPr id="127" name="Google Shape;127;p2"/>
          <p:cNvSpPr txBox="1">
            <a:spLocks noGrp="1"/>
          </p:cNvSpPr>
          <p:nvPr>
            <p:ph type="sldNum" idx="12"/>
          </p:nvPr>
        </p:nvSpPr>
        <p:spPr>
          <a:xfrm>
            <a:off x="376884" y="12926853"/>
            <a:ext cx="336844" cy="487681"/>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a:solidFill>
                  <a:schemeClr val="lt1"/>
                </a:solidFill>
                <a:latin typeface="Twentieth Century"/>
                <a:ea typeface="Twentieth Century"/>
                <a:cs typeface="Twentieth Century"/>
                <a:sym typeface="Twentieth Century"/>
              </a:rPr>
              <a:t>2</a:t>
            </a:fld>
            <a:endParaRPr/>
          </a:p>
        </p:txBody>
      </p:sp>
      <p:sp>
        <p:nvSpPr>
          <p:cNvPr id="128" name="Google Shape;128;p2"/>
          <p:cNvSpPr/>
          <p:nvPr/>
        </p:nvSpPr>
        <p:spPr>
          <a:xfrm>
            <a:off x="12655296" y="0"/>
            <a:ext cx="11728704" cy="137160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129" name="Google Shape;129;p2"/>
          <p:cNvSpPr txBox="1"/>
          <p:nvPr/>
        </p:nvSpPr>
        <p:spPr>
          <a:xfrm>
            <a:off x="13716000" y="3090066"/>
            <a:ext cx="10241280" cy="7879050"/>
          </a:xfrm>
          <a:prstGeom prst="rect">
            <a:avLst/>
          </a:prstGeom>
          <a:noFill/>
          <a:ln>
            <a:noFill/>
          </a:ln>
        </p:spPr>
        <p:txBody>
          <a:bodyPr spcFirstLastPara="1" wrap="square" lIns="91425" tIns="91425" rIns="91425" bIns="91425" anchor="ctr" anchorCtr="0">
            <a:spAutoFit/>
          </a:bodyPr>
          <a:lstStyle/>
          <a:p>
            <a:pPr marL="0" marR="0" lvl="1" indent="-342900" algn="l" rtl="0">
              <a:lnSpc>
                <a:spcPct val="100000"/>
              </a:lnSpc>
              <a:spcBef>
                <a:spcPts val="0"/>
              </a:spcBef>
              <a:spcAft>
                <a:spcPts val="0"/>
              </a:spcAft>
              <a:buClr>
                <a:schemeClr val="dk2"/>
              </a:buClr>
              <a:buSzPts val="5400"/>
              <a:buFont typeface="Arial"/>
              <a:buChar char="•"/>
            </a:pPr>
            <a:r>
              <a:rPr lang="en-US" sz="5400" b="0" i="0" u="none" strike="noStrike" cap="none" dirty="0">
                <a:solidFill>
                  <a:schemeClr val="dk2"/>
                </a:solidFill>
                <a:latin typeface="Tw Cen MT" panose="020B0602020104020603" pitchFamily="34" charset="77"/>
                <a:ea typeface="Twentieth Century"/>
                <a:cs typeface="Twentieth Century"/>
                <a:sym typeface="Twentieth Century"/>
              </a:rPr>
              <a:t> Define the reproductive justice framework and how it relates to abortion provision</a:t>
            </a:r>
          </a:p>
          <a:p>
            <a:pPr marL="0" marR="0" lvl="1" indent="-342900" algn="l" rtl="0">
              <a:lnSpc>
                <a:spcPct val="100000"/>
              </a:lnSpc>
              <a:spcBef>
                <a:spcPts val="0"/>
              </a:spcBef>
              <a:spcAft>
                <a:spcPts val="0"/>
              </a:spcAft>
              <a:buClr>
                <a:schemeClr val="dk2"/>
              </a:buClr>
              <a:buSzPts val="5400"/>
              <a:buFont typeface="Arial"/>
              <a:buChar char="•"/>
            </a:pPr>
            <a:r>
              <a:rPr lang="en-US" sz="5400" dirty="0">
                <a:solidFill>
                  <a:schemeClr val="dk2"/>
                </a:solidFill>
                <a:latin typeface="Tw Cen MT" panose="020B0602020104020603" pitchFamily="34" charset="77"/>
                <a:ea typeface="Twentieth Century"/>
                <a:cs typeface="Twentieth Century"/>
                <a:sym typeface="Twentieth Century"/>
              </a:rPr>
              <a:t>Identify the benefits of providing abortion in primary care</a:t>
            </a:r>
          </a:p>
          <a:p>
            <a:pPr marL="0" marR="0" lvl="1" indent="-342900" algn="l" rtl="0">
              <a:lnSpc>
                <a:spcPct val="100000"/>
              </a:lnSpc>
              <a:spcBef>
                <a:spcPts val="0"/>
              </a:spcBef>
              <a:spcAft>
                <a:spcPts val="0"/>
              </a:spcAft>
              <a:buClr>
                <a:schemeClr val="dk2"/>
              </a:buClr>
              <a:buSzPts val="5400"/>
              <a:buFont typeface="Arial"/>
              <a:buChar char="•"/>
            </a:pPr>
            <a:r>
              <a:rPr lang="en-US" sz="5400" b="0" i="0" u="none" strike="noStrike" cap="none" dirty="0">
                <a:solidFill>
                  <a:schemeClr val="dk2"/>
                </a:solidFill>
                <a:latin typeface="Tw Cen MT" panose="020B0602020104020603" pitchFamily="34" charset="77"/>
                <a:ea typeface="Twentieth Century"/>
                <a:cs typeface="Twentieth Century"/>
                <a:sym typeface="Twentieth Century"/>
              </a:rPr>
              <a:t>Recognize common myths about abortion</a:t>
            </a:r>
          </a:p>
          <a:p>
            <a:pPr lvl="6" indent="-342900">
              <a:buClr>
                <a:schemeClr val="dk2"/>
              </a:buClr>
              <a:buSzPts val="5400"/>
              <a:buFont typeface="Arial"/>
              <a:buChar char="•"/>
            </a:pPr>
            <a:r>
              <a:rPr lang="en-US" sz="5400" dirty="0">
                <a:solidFill>
                  <a:schemeClr val="dk2"/>
                </a:solidFill>
                <a:latin typeface="Tw Cen MT" panose="020B0602020104020603" pitchFamily="34" charset="77"/>
                <a:ea typeface="Twentieth Century"/>
                <a:cs typeface="Twentieth Century"/>
                <a:sym typeface="Twentieth Century"/>
              </a:rPr>
              <a:t>Explain the basic process of a medication abortion </a:t>
            </a:r>
            <a:endParaRPr lang="en-US" sz="5400" b="0" i="0" u="none" strike="noStrike" cap="none" dirty="0">
              <a:solidFill>
                <a:schemeClr val="dk2"/>
              </a:solidFill>
              <a:latin typeface="Tw Cen MT" panose="020B0602020104020603" pitchFamily="34" charset="77"/>
              <a:ea typeface="Twentieth Century"/>
              <a:cs typeface="Twentieth Century"/>
              <a:sym typeface="Twentieth Century"/>
            </a:endParaRPr>
          </a:p>
          <a:p>
            <a:pPr marL="0" marR="0" lvl="1" indent="-342900" algn="l" rtl="0">
              <a:lnSpc>
                <a:spcPct val="100000"/>
              </a:lnSpc>
              <a:spcBef>
                <a:spcPts val="0"/>
              </a:spcBef>
              <a:spcAft>
                <a:spcPts val="0"/>
              </a:spcAft>
              <a:buClr>
                <a:schemeClr val="dk2"/>
              </a:buClr>
              <a:buSzPts val="5400"/>
              <a:buFont typeface="Arial"/>
              <a:buChar char="•"/>
            </a:pPr>
            <a:endParaRPr dirty="0"/>
          </a:p>
        </p:txBody>
      </p:sp>
      <p:sp>
        <p:nvSpPr>
          <p:cNvPr id="130" name="Google Shape;130;p2"/>
          <p:cNvSpPr txBox="1">
            <a:spLocks noGrp="1"/>
          </p:cNvSpPr>
          <p:nvPr>
            <p:ph type="title"/>
          </p:nvPr>
        </p:nvSpPr>
        <p:spPr>
          <a:xfrm>
            <a:off x="1353312" y="5263668"/>
            <a:ext cx="14762843" cy="4937247"/>
          </a:xfrm>
          <a:prstGeom prst="rect">
            <a:avLst/>
          </a:prstGeom>
          <a:noFill/>
          <a:ln>
            <a:noFill/>
          </a:ln>
        </p:spPr>
        <p:txBody>
          <a:bodyPr spcFirstLastPara="1" wrap="square" lIns="91425" tIns="91425" rIns="91425" bIns="91425" anchor="t" anchorCtr="0">
            <a:normAutofit/>
          </a:bodyPr>
          <a:lstStyle/>
          <a:p>
            <a:pPr marL="0" lvl="0" indent="0" algn="l" rtl="0">
              <a:lnSpc>
                <a:spcPct val="87878"/>
              </a:lnSpc>
              <a:spcBef>
                <a:spcPts val="0"/>
              </a:spcBef>
              <a:spcAft>
                <a:spcPts val="0"/>
              </a:spcAft>
              <a:buClr>
                <a:schemeClr val="dk2"/>
              </a:buClr>
              <a:buSzPts val="16500"/>
              <a:buFont typeface="Twentieth Century"/>
              <a:buNone/>
            </a:pPr>
            <a:r>
              <a:rPr lang="en-US" sz="16500" b="0" dirty="0">
                <a:latin typeface="Tw Cen MT" panose="020B0602020104020603" pitchFamily="34" charset="77"/>
              </a:rPr>
              <a:t>LEARNING OBJECTIVES</a:t>
            </a:r>
            <a:endParaRPr dirty="0">
              <a:latin typeface="Tw Cen MT" panose="020B0602020104020603" pitchFamily="34"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7"/>
          <p:cNvSpPr txBox="1">
            <a:spLocks noGrp="1"/>
          </p:cNvSpPr>
          <p:nvPr>
            <p:ph type="sldNum" sz="quarter" idx="2"/>
          </p:nvPr>
        </p:nvSpPr>
        <p:spPr>
          <a:xfrm>
            <a:off x="376884" y="12926853"/>
            <a:ext cx="336844" cy="48768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317" name="Rectangle 19"/>
          <p:cNvSpPr/>
          <p:nvPr/>
        </p:nvSpPr>
        <p:spPr>
          <a:xfrm>
            <a:off x="0" y="-1"/>
            <a:ext cx="10989106" cy="13716001"/>
          </a:xfrm>
          <a:prstGeom prst="rect">
            <a:avLst/>
          </a:prstGeom>
          <a:solidFill>
            <a:schemeClr val="bg1">
              <a:lumMod val="95000"/>
            </a:schemeClr>
          </a:solidFill>
          <a:ln w="12700">
            <a:miter lim="400000"/>
          </a:ln>
        </p:spPr>
        <p:txBody>
          <a:bodyPr tIns="91439" bIns="91439" anchor="ctr"/>
          <a:lstStyle/>
          <a:p>
            <a:pPr algn="ctr"/>
            <a:endParaRPr b="1" dirty="0">
              <a:latin typeface="Tw Cen MT" panose="020B0602020104020603" pitchFamily="34" charset="77"/>
            </a:endParaRPr>
          </a:p>
        </p:txBody>
      </p:sp>
      <p:sp>
        <p:nvSpPr>
          <p:cNvPr id="18" name="Title 3">
            <a:extLst>
              <a:ext uri="{FF2B5EF4-FFF2-40B4-BE49-F238E27FC236}">
                <a16:creationId xmlns:a16="http://schemas.microsoft.com/office/drawing/2014/main" id="{86F6CF2F-CB1E-1344-A124-D2CCE9DACF20}"/>
              </a:ext>
            </a:extLst>
          </p:cNvPr>
          <p:cNvSpPr txBox="1">
            <a:spLocks noGrp="1"/>
          </p:cNvSpPr>
          <p:nvPr>
            <p:ph type="title"/>
          </p:nvPr>
        </p:nvSpPr>
        <p:spPr>
          <a:xfrm>
            <a:off x="11474993" y="1047910"/>
            <a:ext cx="12637142" cy="2407381"/>
          </a:xfrm>
          <a:prstGeom prst="rect">
            <a:avLst/>
          </a:prstGeom>
        </p:spPr>
        <p:txBody>
          <a:bodyPr anchor="t">
            <a:normAutofit/>
          </a:bodyPr>
          <a:lstStyle/>
          <a:p>
            <a:pPr>
              <a:lnSpc>
                <a:spcPts val="12500"/>
              </a:lnSpc>
            </a:pPr>
            <a:r>
              <a:rPr lang="en-US" sz="10000" b="0" dirty="0"/>
              <a:t>TERMINOLOGY</a:t>
            </a:r>
          </a:p>
        </p:txBody>
      </p:sp>
      <mc:AlternateContent xmlns:mc="http://schemas.openxmlformats.org/markup-compatibility/2006">
        <mc:Choice xmlns:p14="http://schemas.microsoft.com/office/powerpoint/2010/main" Requires="p14">
          <p:contentPart p14:bwMode="auto" r:id="rId3">
            <p14:nvContentPartPr>
              <p14:cNvPr id="19" name="Ink 18">
                <a:extLst>
                  <a:ext uri="{FF2B5EF4-FFF2-40B4-BE49-F238E27FC236}">
                    <a16:creationId xmlns:a16="http://schemas.microsoft.com/office/drawing/2014/main" id="{28D39DAA-620A-2745-AAB6-F9CB57FBB8DF}"/>
                  </a:ext>
                </a:extLst>
              </p14:cNvPr>
              <p14:cNvContentPartPr/>
              <p14:nvPr/>
            </p14:nvContentPartPr>
            <p14:xfrm rot="10800000">
              <a:off x="11702424" y="2697786"/>
              <a:ext cx="11152074" cy="82966"/>
            </p14:xfrm>
          </p:contentPart>
        </mc:Choice>
        <mc:Fallback>
          <p:pic>
            <p:nvPicPr>
              <p:cNvPr id="19" name="Ink 18">
                <a:extLst>
                  <a:ext uri="{FF2B5EF4-FFF2-40B4-BE49-F238E27FC236}">
                    <a16:creationId xmlns:a16="http://schemas.microsoft.com/office/drawing/2014/main" id="{28D39DAA-620A-2745-AAB6-F9CB57FBB8DF}"/>
                  </a:ext>
                </a:extLst>
              </p:cNvPr>
              <p:cNvPicPr/>
              <p:nvPr/>
            </p:nvPicPr>
            <p:blipFill>
              <a:blip r:embed="rId4"/>
              <a:stretch>
                <a:fillRect/>
              </a:stretch>
            </p:blipFill>
            <p:spPr>
              <a:xfrm rot="10800000">
                <a:off x="11543654" y="2539396"/>
                <a:ext cx="11469254" cy="39938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Ink 16">
                <a:extLst>
                  <a:ext uri="{FF2B5EF4-FFF2-40B4-BE49-F238E27FC236}">
                    <a16:creationId xmlns:a16="http://schemas.microsoft.com/office/drawing/2014/main" id="{B661DF51-AFC1-7642-8344-CF074BC09B0E}"/>
                  </a:ext>
                </a:extLst>
              </p14:cNvPr>
              <p14:cNvContentPartPr/>
              <p14:nvPr/>
            </p14:nvContentPartPr>
            <p14:xfrm rot="426593">
              <a:off x="11088905" y="5804574"/>
              <a:ext cx="934998" cy="3677279"/>
            </p14:xfrm>
          </p:contentPart>
        </mc:Choice>
        <mc:Fallback>
          <p:pic>
            <p:nvPicPr>
              <p:cNvPr id="17" name="Ink 16">
                <a:extLst>
                  <a:ext uri="{FF2B5EF4-FFF2-40B4-BE49-F238E27FC236}">
                    <a16:creationId xmlns:a16="http://schemas.microsoft.com/office/drawing/2014/main" id="{B661DF51-AFC1-7642-8344-CF074BC09B0E}"/>
                  </a:ext>
                </a:extLst>
              </p:cNvPr>
              <p:cNvPicPr/>
              <p:nvPr/>
            </p:nvPicPr>
            <p:blipFill>
              <a:blip r:embed="rId6"/>
              <a:stretch>
                <a:fillRect/>
              </a:stretch>
            </p:blipFill>
            <p:spPr>
              <a:xfrm rot="426593">
                <a:off x="11000012" y="5715657"/>
                <a:ext cx="1112424" cy="3854753"/>
              </a:xfrm>
              <a:prstGeom prst="rect">
                <a:avLst/>
              </a:prstGeom>
            </p:spPr>
          </p:pic>
        </mc:Fallback>
      </mc:AlternateContent>
      <p:sp>
        <p:nvSpPr>
          <p:cNvPr id="24" name="Shape 282">
            <a:extLst>
              <a:ext uri="{FF2B5EF4-FFF2-40B4-BE49-F238E27FC236}">
                <a16:creationId xmlns:a16="http://schemas.microsoft.com/office/drawing/2014/main" id="{87A9E6E1-C74B-C641-9D0C-395D920B7FAD}"/>
              </a:ext>
            </a:extLst>
          </p:cNvPr>
          <p:cNvSpPr txBox="1">
            <a:spLocks/>
          </p:cNvSpPr>
          <p:nvPr/>
        </p:nvSpPr>
        <p:spPr>
          <a:xfrm>
            <a:off x="13115542" y="3455291"/>
            <a:ext cx="9738956" cy="5909270"/>
          </a:xfrm>
          <a:prstGeom prst="rect">
            <a:avLst/>
          </a:prstGeom>
          <a:ln w="25400">
            <a:miter lim="400000"/>
          </a:ln>
        </p:spPr>
        <p:txBody>
          <a:bodyPr wrap="square" tIns="45700" bIns="457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8288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chemeClr val="bg2"/>
                </a:solidFill>
                <a:effectLst/>
                <a:uFillTx/>
                <a:latin typeface="Tw Cen MT" panose="020B0602020104020603" pitchFamily="34" charset="77"/>
                <a:ea typeface="+mj-ea"/>
                <a:cs typeface="+mj-cs"/>
                <a:sym typeface="Helvetica"/>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Helvetica"/>
              </a:defRPr>
            </a:lvl9pPr>
          </a:lstStyle>
          <a:p>
            <a:pPr marL="274637" marR="0" lvl="0" indent="0" algn="ctr" rtl="0">
              <a:lnSpc>
                <a:spcPct val="90000"/>
              </a:lnSpc>
              <a:spcBef>
                <a:spcPts val="0"/>
              </a:spcBef>
              <a:spcAft>
                <a:spcPts val="0"/>
              </a:spcAft>
              <a:buClr>
                <a:schemeClr val="accent3"/>
              </a:buClr>
              <a:buSzPts val="2400"/>
              <a:buFont typeface="Arial"/>
              <a:buNone/>
            </a:pPr>
            <a:r>
              <a:rPr lang="en-US" sz="6000" b="0" i="0" u="none" strike="noStrike" cap="none" dirty="0">
                <a:solidFill>
                  <a:schemeClr val="bg2"/>
                </a:solidFill>
                <a:latin typeface="Tw Cen MT" panose="020B0602020104020603" pitchFamily="34" charset="77"/>
                <a:ea typeface="Twentieth Century"/>
                <a:cs typeface="Twentieth Century"/>
                <a:sym typeface="Twentieth Century"/>
              </a:rPr>
              <a:t>“The right to maintain personal bodily autonomy, have children, not have children, and parent the children we have in safe and sustainable communities” </a:t>
            </a:r>
          </a:p>
          <a:p>
            <a:pPr marL="274637" marR="0" lvl="0" indent="0" algn="ctr" rtl="0">
              <a:lnSpc>
                <a:spcPct val="90000"/>
              </a:lnSpc>
              <a:spcBef>
                <a:spcPts val="0"/>
              </a:spcBef>
              <a:spcAft>
                <a:spcPts val="0"/>
              </a:spcAft>
              <a:buClr>
                <a:schemeClr val="accent3"/>
              </a:buClr>
              <a:buSzPts val="2400"/>
              <a:buFont typeface="Arial"/>
              <a:buNone/>
            </a:pPr>
            <a:r>
              <a:rPr lang="en-US" sz="6000" b="0" i="0" u="none" strike="noStrike" cap="none" dirty="0">
                <a:solidFill>
                  <a:schemeClr val="bg2"/>
                </a:solidFill>
                <a:latin typeface="Tw Cen MT" panose="020B0602020104020603" pitchFamily="34" charset="77"/>
                <a:ea typeface="Twentieth Century"/>
                <a:cs typeface="Twentieth Century"/>
                <a:sym typeface="Twentieth Century"/>
              </a:rPr>
              <a:t>- </a:t>
            </a:r>
            <a:r>
              <a:rPr lang="en-US" sz="6000" b="0" i="0" u="none" strike="noStrike" cap="none" dirty="0" err="1">
                <a:solidFill>
                  <a:schemeClr val="bg2"/>
                </a:solidFill>
                <a:latin typeface="Tw Cen MT" panose="020B0602020104020603" pitchFamily="34" charset="77"/>
                <a:ea typeface="Twentieth Century"/>
                <a:cs typeface="Twentieth Century"/>
                <a:sym typeface="Twentieth Century"/>
              </a:rPr>
              <a:t>SisterSong</a:t>
            </a:r>
            <a:endParaRPr lang="en-US" sz="4400" dirty="0">
              <a:solidFill>
                <a:schemeClr val="bg2"/>
              </a:solidFill>
              <a:latin typeface="Tw Cen MT" panose="020B0602020104020603" pitchFamily="34" charset="77"/>
            </a:endParaRPr>
          </a:p>
        </p:txBody>
      </p:sp>
      <p:sp>
        <p:nvSpPr>
          <p:cNvPr id="3" name="Rectangle 2">
            <a:extLst>
              <a:ext uri="{FF2B5EF4-FFF2-40B4-BE49-F238E27FC236}">
                <a16:creationId xmlns:a16="http://schemas.microsoft.com/office/drawing/2014/main" id="{A44559A1-7156-7877-E3FF-4970825D0C7B}"/>
              </a:ext>
            </a:extLst>
          </p:cNvPr>
          <p:cNvSpPr/>
          <p:nvPr/>
        </p:nvSpPr>
        <p:spPr>
          <a:xfrm>
            <a:off x="0" y="6119719"/>
            <a:ext cx="10671697" cy="304698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r"/>
            <a:r>
              <a:rPr lang="en-US" altLang="en-US" sz="9600" b="1" cap="none" spc="0" dirty="0">
                <a:ln/>
                <a:solidFill>
                  <a:schemeClr val="bg2"/>
                </a:solidFill>
                <a:effectLst/>
                <a:latin typeface="+mn-lt"/>
                <a:cs typeface="Arial" panose="020B0604020202020204" pitchFamily="34" charset="0"/>
                <a:sym typeface="Arial" panose="020B0604020202020204" pitchFamily="34" charset="0"/>
              </a:rPr>
              <a:t>Reproductive Justice</a:t>
            </a:r>
            <a:endParaRPr lang="en-US" sz="9600" b="1" cap="none" spc="0" dirty="0">
              <a:ln/>
              <a:solidFill>
                <a:schemeClr val="bg2"/>
              </a:solidFill>
              <a:effectLst/>
            </a:endParaRPr>
          </a:p>
        </p:txBody>
      </p:sp>
      <p:pic>
        <p:nvPicPr>
          <p:cNvPr id="2" name="Picture 2">
            <a:extLst>
              <a:ext uri="{FF2B5EF4-FFF2-40B4-BE49-F238E27FC236}">
                <a16:creationId xmlns:a16="http://schemas.microsoft.com/office/drawing/2014/main" id="{0CCE8FAB-B89B-C8CA-3709-9721814952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52292" y="9364561"/>
            <a:ext cx="4206881" cy="3372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5402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6"/>
          <p:cNvSpPr/>
          <p:nvPr/>
        </p:nvSpPr>
        <p:spPr>
          <a:xfrm>
            <a:off x="3373009" y="6974005"/>
            <a:ext cx="5638131" cy="1414685"/>
          </a:xfrm>
          <a:prstGeom prst="rect">
            <a:avLst/>
          </a:prstGeom>
          <a:solidFill>
            <a:schemeClr val="accent2"/>
          </a:solidFill>
          <a:ln w="12700" cap="flat" cmpd="sng">
            <a:solidFill>
              <a:schemeClr val="accent2"/>
            </a:solidFill>
            <a:prstDash val="solid"/>
            <a:miter lim="400000"/>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FFFFFF"/>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79" name="Google Shape;479;p26"/>
          <p:cNvSpPr/>
          <p:nvPr/>
        </p:nvSpPr>
        <p:spPr>
          <a:xfrm>
            <a:off x="2280534" y="6616811"/>
            <a:ext cx="2191301" cy="2194389"/>
          </a:xfrm>
          <a:prstGeom prst="ellipse">
            <a:avLst/>
          </a:prstGeom>
          <a:solidFill>
            <a:schemeClr val="dk2"/>
          </a:solid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0" name="Google Shape;480;p26"/>
          <p:cNvSpPr txBox="1">
            <a:spLocks noGrp="1"/>
          </p:cNvSpPr>
          <p:nvPr>
            <p:ph type="sldNum" idx="12"/>
          </p:nvPr>
        </p:nvSpPr>
        <p:spPr>
          <a:xfrm>
            <a:off x="306253" y="12926853"/>
            <a:ext cx="478106" cy="487681"/>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a:solidFill>
                  <a:schemeClr val="lt1"/>
                </a:solidFill>
                <a:latin typeface="Twentieth Century"/>
                <a:ea typeface="Twentieth Century"/>
                <a:cs typeface="Twentieth Century"/>
                <a:sym typeface="Twentieth Century"/>
              </a:rPr>
              <a:t>4</a:t>
            </a:fld>
            <a:endParaRPr/>
          </a:p>
        </p:txBody>
      </p:sp>
      <p:sp>
        <p:nvSpPr>
          <p:cNvPr id="481" name="Google Shape;481;p26"/>
          <p:cNvSpPr/>
          <p:nvPr/>
        </p:nvSpPr>
        <p:spPr>
          <a:xfrm>
            <a:off x="3373010" y="9857217"/>
            <a:ext cx="6332859" cy="1427703"/>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FFFFFF"/>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2" name="Google Shape;482;p26"/>
          <p:cNvSpPr/>
          <p:nvPr/>
        </p:nvSpPr>
        <p:spPr>
          <a:xfrm>
            <a:off x="14677381" y="9857217"/>
            <a:ext cx="6332859" cy="1427703"/>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3" name="Google Shape;483;p26"/>
          <p:cNvSpPr/>
          <p:nvPr/>
        </p:nvSpPr>
        <p:spPr>
          <a:xfrm>
            <a:off x="15372108" y="6974005"/>
            <a:ext cx="5638131" cy="1414685"/>
          </a:xfrm>
          <a:prstGeom prst="rect">
            <a:avLst/>
          </a:prstGeom>
          <a:solidFill>
            <a:schemeClr val="accent2"/>
          </a:solidFill>
          <a:ln w="12700" cap="flat" cmpd="sng">
            <a:solidFill>
              <a:schemeClr val="accent2"/>
            </a:solidFill>
            <a:prstDash val="solid"/>
            <a:miter lim="4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4" name="Google Shape;484;p26"/>
          <p:cNvSpPr/>
          <p:nvPr/>
        </p:nvSpPr>
        <p:spPr>
          <a:xfrm>
            <a:off x="12187608" y="4124095"/>
            <a:ext cx="2489775" cy="3836875"/>
          </a:xfrm>
          <a:custGeom>
            <a:avLst/>
            <a:gdLst/>
            <a:ahLst/>
            <a:cxnLst/>
            <a:rect l="l" t="t" r="r" b="b"/>
            <a:pathLst>
              <a:path w="21600" h="21600" extrusionOk="0">
                <a:moveTo>
                  <a:pt x="21600" y="0"/>
                </a:moveTo>
                <a:lnTo>
                  <a:pt x="21600" y="8155"/>
                </a:lnTo>
                <a:lnTo>
                  <a:pt x="0" y="21600"/>
                </a:lnTo>
                <a:lnTo>
                  <a:pt x="216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5" name="Google Shape;485;p26"/>
          <p:cNvSpPr/>
          <p:nvPr/>
        </p:nvSpPr>
        <p:spPr>
          <a:xfrm>
            <a:off x="9705868" y="4124095"/>
            <a:ext cx="2481743" cy="3836875"/>
          </a:xfrm>
          <a:custGeom>
            <a:avLst/>
            <a:gdLst/>
            <a:ahLst/>
            <a:cxnLst/>
            <a:rect l="l" t="t" r="r" b="b"/>
            <a:pathLst>
              <a:path w="21600" h="21600" extrusionOk="0">
                <a:moveTo>
                  <a:pt x="0" y="8155"/>
                </a:moveTo>
                <a:lnTo>
                  <a:pt x="21600" y="21600"/>
                </a:lnTo>
                <a:lnTo>
                  <a:pt x="0" y="0"/>
                </a:lnTo>
                <a:lnTo>
                  <a:pt x="0" y="8155"/>
                </a:lnTo>
                <a:close/>
              </a:path>
            </a:pathLst>
          </a:cu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6" name="Google Shape;486;p26"/>
          <p:cNvSpPr/>
          <p:nvPr/>
        </p:nvSpPr>
        <p:spPr>
          <a:xfrm>
            <a:off x="9705868" y="7481088"/>
            <a:ext cx="2481743" cy="3802073"/>
          </a:xfrm>
          <a:custGeom>
            <a:avLst/>
            <a:gdLst/>
            <a:ahLst/>
            <a:cxnLst/>
            <a:rect l="l" t="t" r="r" b="b"/>
            <a:pathLst>
              <a:path w="21600" h="21600" extrusionOk="0">
                <a:moveTo>
                  <a:pt x="0" y="21600"/>
                </a:moveTo>
                <a:lnTo>
                  <a:pt x="21600" y="0"/>
                </a:lnTo>
                <a:lnTo>
                  <a:pt x="0" y="13469"/>
                </a:lnTo>
                <a:lnTo>
                  <a:pt x="0" y="21600"/>
                </a:lnTo>
                <a:close/>
              </a:path>
            </a:pathLst>
          </a:cu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7" name="Google Shape;487;p26"/>
          <p:cNvSpPr/>
          <p:nvPr/>
        </p:nvSpPr>
        <p:spPr>
          <a:xfrm>
            <a:off x="9011139" y="7004924"/>
            <a:ext cx="3176470" cy="1418163"/>
          </a:xfrm>
          <a:custGeom>
            <a:avLst/>
            <a:gdLst/>
            <a:ahLst/>
            <a:cxnLst/>
            <a:rect l="l" t="t" r="r" b="b"/>
            <a:pathLst>
              <a:path w="21600" h="21600" extrusionOk="0">
                <a:moveTo>
                  <a:pt x="0" y="21600"/>
                </a:moveTo>
                <a:lnTo>
                  <a:pt x="21600" y="10866"/>
                </a:lnTo>
                <a:lnTo>
                  <a:pt x="0" y="0"/>
                </a:lnTo>
                <a:lnTo>
                  <a:pt x="0" y="21600"/>
                </a:lnTo>
                <a:close/>
              </a:path>
            </a:pathLst>
          </a:cu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8" name="Google Shape;488;p26"/>
          <p:cNvSpPr/>
          <p:nvPr/>
        </p:nvSpPr>
        <p:spPr>
          <a:xfrm>
            <a:off x="12187608" y="7481088"/>
            <a:ext cx="2489775" cy="3802073"/>
          </a:xfrm>
          <a:custGeom>
            <a:avLst/>
            <a:gdLst/>
            <a:ahLst/>
            <a:cxnLst/>
            <a:rect l="l" t="t" r="r" b="b"/>
            <a:pathLst>
              <a:path w="21600" h="21600" extrusionOk="0">
                <a:moveTo>
                  <a:pt x="0" y="0"/>
                </a:moveTo>
                <a:lnTo>
                  <a:pt x="21600" y="13469"/>
                </a:lnTo>
                <a:lnTo>
                  <a:pt x="21600" y="21600"/>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89" name="Google Shape;489;p26"/>
          <p:cNvSpPr/>
          <p:nvPr/>
        </p:nvSpPr>
        <p:spPr>
          <a:xfrm>
            <a:off x="12187608" y="7004924"/>
            <a:ext cx="3184501" cy="1418163"/>
          </a:xfrm>
          <a:custGeom>
            <a:avLst/>
            <a:gdLst/>
            <a:ahLst/>
            <a:cxnLst/>
            <a:rect l="l" t="t" r="r" b="b"/>
            <a:pathLst>
              <a:path w="21600" h="21600" extrusionOk="0">
                <a:moveTo>
                  <a:pt x="21600" y="0"/>
                </a:moveTo>
                <a:lnTo>
                  <a:pt x="0" y="10866"/>
                </a:lnTo>
                <a:lnTo>
                  <a:pt x="21600" y="21600"/>
                </a:lnTo>
                <a:lnTo>
                  <a:pt x="216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90" name="Google Shape;490;p26"/>
          <p:cNvSpPr/>
          <p:nvPr/>
        </p:nvSpPr>
        <p:spPr>
          <a:xfrm>
            <a:off x="10320257" y="5841263"/>
            <a:ext cx="3742497" cy="3745478"/>
          </a:xfrm>
          <a:prstGeom prst="ellipse">
            <a:avLst/>
          </a:prstGeom>
          <a:solidFill>
            <a:srgbClr val="30769B"/>
          </a:solidFill>
          <a:ln w="114300" cap="flat" cmpd="sng">
            <a:solidFill>
              <a:schemeClr val="accent2"/>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91" name="Google Shape;491;p26"/>
          <p:cNvSpPr/>
          <p:nvPr/>
        </p:nvSpPr>
        <p:spPr>
          <a:xfrm>
            <a:off x="2280534" y="9473873"/>
            <a:ext cx="2191301" cy="2194389"/>
          </a:xfrm>
          <a:prstGeom prst="ellipse">
            <a:avLst/>
          </a:prstGeom>
          <a:solidFill>
            <a:schemeClr val="dk2"/>
          </a:solid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92" name="Google Shape;492;p26"/>
          <p:cNvSpPr/>
          <p:nvPr/>
        </p:nvSpPr>
        <p:spPr>
          <a:xfrm>
            <a:off x="14677381" y="4125869"/>
            <a:ext cx="6332859" cy="144506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93" name="Google Shape;493;p26"/>
          <p:cNvSpPr/>
          <p:nvPr/>
        </p:nvSpPr>
        <p:spPr>
          <a:xfrm>
            <a:off x="3373010" y="4125869"/>
            <a:ext cx="6332859" cy="144506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FFFFFF"/>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94" name="Google Shape;494;p26"/>
          <p:cNvSpPr/>
          <p:nvPr/>
        </p:nvSpPr>
        <p:spPr>
          <a:xfrm>
            <a:off x="2280534" y="3785301"/>
            <a:ext cx="2191301" cy="2194389"/>
          </a:xfrm>
          <a:prstGeom prst="ellipse">
            <a:avLst/>
          </a:prstGeom>
          <a:solidFill>
            <a:schemeClr val="dk2"/>
          </a:solidFill>
          <a:ln w="11430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96" name="Google Shape;496;p26"/>
          <p:cNvSpPr/>
          <p:nvPr/>
        </p:nvSpPr>
        <p:spPr>
          <a:xfrm>
            <a:off x="20298631" y="6680703"/>
            <a:ext cx="2191301" cy="2194389"/>
          </a:xfrm>
          <a:prstGeom prst="ellipse">
            <a:avLst/>
          </a:prstGeom>
          <a:solidFill>
            <a:schemeClr val="dk2"/>
          </a:solidFill>
          <a:ln w="114300" cap="flat" cmpd="sng">
            <a:solidFill>
              <a:schemeClr val="accent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3C3C3C"/>
              </a:buClr>
              <a:buSzPts val="3600"/>
              <a:buFont typeface="Twentieth Century"/>
              <a:buNone/>
            </a:pPr>
            <a:endParaRPr sz="3600" b="1" i="0" u="none" strike="noStrike" cap="none" dirty="0">
              <a:solidFill>
                <a:srgbClr val="FFFFFF"/>
              </a:solidFill>
              <a:latin typeface="Twentieth Century"/>
              <a:ea typeface="Twentieth Century"/>
              <a:cs typeface="Twentieth Century"/>
              <a:sym typeface="Twentieth Century"/>
            </a:endParaRPr>
          </a:p>
        </p:txBody>
      </p:sp>
      <p:sp>
        <p:nvSpPr>
          <p:cNvPr id="497" name="Google Shape;497;p26"/>
          <p:cNvSpPr/>
          <p:nvPr/>
        </p:nvSpPr>
        <p:spPr>
          <a:xfrm>
            <a:off x="19907533" y="9473873"/>
            <a:ext cx="2191301" cy="2194389"/>
          </a:xfrm>
          <a:prstGeom prst="ellipse">
            <a:avLst/>
          </a:prstGeom>
          <a:solidFill>
            <a:schemeClr val="dk2"/>
          </a:solid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sp>
        <p:nvSpPr>
          <p:cNvPr id="498" name="Google Shape;498;p26"/>
          <p:cNvSpPr txBox="1"/>
          <p:nvPr/>
        </p:nvSpPr>
        <p:spPr>
          <a:xfrm>
            <a:off x="4471832" y="4074178"/>
            <a:ext cx="4535428" cy="1538853"/>
          </a:xfrm>
          <a:prstGeom prst="rect">
            <a:avLst/>
          </a:prstGeom>
          <a:noFill/>
          <a:ln>
            <a:noFill/>
          </a:ln>
        </p:spPr>
        <p:txBody>
          <a:bodyPr spcFirstLastPara="1" wrap="square" lIns="91425" tIns="91425" rIns="91425" bIns="91425" anchor="ctr" anchorCtr="0">
            <a:spAutoFit/>
          </a:bodyPr>
          <a:lstStyle/>
          <a:p>
            <a:pPr marL="0" marR="0" lvl="0" indent="0" rtl="0">
              <a:lnSpc>
                <a:spcPct val="100000"/>
              </a:lnSpc>
              <a:spcBef>
                <a:spcPts val="0"/>
              </a:spcBef>
              <a:spcAft>
                <a:spcPts val="0"/>
              </a:spcAft>
              <a:buClr>
                <a:srgbClr val="FFFFFF"/>
              </a:buClr>
              <a:buSzPts val="4400"/>
              <a:buFont typeface="Twentieth Century"/>
              <a:buNone/>
            </a:pPr>
            <a:r>
              <a:rPr lang="en-US" sz="4400" b="0" i="0" u="none" strike="noStrike" cap="none" dirty="0">
                <a:solidFill>
                  <a:srgbClr val="FFFFFF"/>
                </a:solidFill>
                <a:latin typeface="Tw Cen MT" panose="020B0602020104020603" pitchFamily="34" charset="77"/>
                <a:ea typeface="Twentieth Century"/>
                <a:cs typeface="Twentieth Century"/>
                <a:sym typeface="Twentieth Century"/>
              </a:rPr>
              <a:t>Within scope of practice</a:t>
            </a:r>
            <a:endParaRPr sz="4400" b="0" i="0" u="none" strike="noStrike" cap="none" dirty="0">
              <a:solidFill>
                <a:srgbClr val="FFFFFF"/>
              </a:solidFill>
              <a:latin typeface="Tw Cen MT" panose="020B0602020104020603" pitchFamily="34" charset="77"/>
              <a:ea typeface="Twentieth Century"/>
              <a:cs typeface="Twentieth Century"/>
              <a:sym typeface="Twentieth Century"/>
            </a:endParaRPr>
          </a:p>
        </p:txBody>
      </p:sp>
      <p:sp>
        <p:nvSpPr>
          <p:cNvPr id="499" name="Google Shape;499;p26"/>
          <p:cNvSpPr txBox="1"/>
          <p:nvPr/>
        </p:nvSpPr>
        <p:spPr>
          <a:xfrm>
            <a:off x="15677467" y="4032079"/>
            <a:ext cx="4540683" cy="1538853"/>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FFFFFF"/>
              </a:buClr>
              <a:buSzPts val="4400"/>
              <a:buFont typeface="Twentieth Century"/>
              <a:buNone/>
            </a:pPr>
            <a:r>
              <a:rPr lang="en-US" sz="4400" b="0" i="0" u="none" strike="noStrike" cap="none" dirty="0">
                <a:solidFill>
                  <a:srgbClr val="FFFFFF"/>
                </a:solidFill>
                <a:latin typeface="Tw Cen MT" panose="020B0602020104020603" pitchFamily="34" charset="77"/>
                <a:ea typeface="Twentieth Century"/>
                <a:cs typeface="Twentieth Century"/>
                <a:sym typeface="Twentieth Century"/>
              </a:rPr>
              <a:t>Access to timely care</a:t>
            </a:r>
            <a:endParaRPr sz="4400" b="0" i="0" u="none" strike="noStrike" cap="none" dirty="0">
              <a:solidFill>
                <a:srgbClr val="FFFFFF"/>
              </a:solidFill>
              <a:latin typeface="Tw Cen MT" panose="020B0602020104020603" pitchFamily="34" charset="77"/>
              <a:ea typeface="Twentieth Century"/>
              <a:cs typeface="Twentieth Century"/>
              <a:sym typeface="Twentieth Century"/>
            </a:endParaRPr>
          </a:p>
        </p:txBody>
      </p:sp>
      <p:sp>
        <p:nvSpPr>
          <p:cNvPr id="500" name="Google Shape;500;p26"/>
          <p:cNvSpPr txBox="1"/>
          <p:nvPr/>
        </p:nvSpPr>
        <p:spPr>
          <a:xfrm>
            <a:off x="3958897" y="7301365"/>
            <a:ext cx="5048361" cy="861772"/>
          </a:xfrm>
          <a:prstGeom prst="rect">
            <a:avLst/>
          </a:prstGeom>
          <a:noFill/>
          <a:ln>
            <a:noFill/>
          </a:ln>
        </p:spPr>
        <p:txBody>
          <a:bodyPr spcFirstLastPara="1" wrap="square" lIns="91425" tIns="91425" rIns="91425" bIns="91425" anchor="ctr" anchorCtr="0">
            <a:spAutoFit/>
          </a:bodyPr>
          <a:lstStyle/>
          <a:p>
            <a:pPr marL="0" marR="0" lvl="0" indent="0" algn="r" rtl="0">
              <a:lnSpc>
                <a:spcPct val="100000"/>
              </a:lnSpc>
              <a:spcBef>
                <a:spcPts val="0"/>
              </a:spcBef>
              <a:spcAft>
                <a:spcPts val="0"/>
              </a:spcAft>
              <a:buClr>
                <a:srgbClr val="FFFFFF"/>
              </a:buClr>
              <a:buSzPts val="4400"/>
              <a:buFont typeface="Twentieth Century"/>
              <a:buNone/>
            </a:pPr>
            <a:r>
              <a:rPr lang="en-US" sz="4400" b="0" i="0" u="none" strike="noStrike" cap="none" dirty="0">
                <a:solidFill>
                  <a:srgbClr val="FFFFFF"/>
                </a:solidFill>
                <a:latin typeface="Tw Cen MT" panose="020B0602020104020603" pitchFamily="34" charset="77"/>
                <a:ea typeface="Twentieth Century"/>
                <a:cs typeface="Twentieth Century"/>
                <a:sym typeface="Twentieth Century"/>
              </a:rPr>
              <a:t>Continuity of care</a:t>
            </a:r>
            <a:endParaRPr sz="4400" b="0" i="0" u="none" strike="noStrike" cap="none" dirty="0">
              <a:solidFill>
                <a:srgbClr val="FFFFFF"/>
              </a:solidFill>
              <a:latin typeface="Tw Cen MT" panose="020B0602020104020603" pitchFamily="34" charset="77"/>
              <a:ea typeface="Twentieth Century"/>
              <a:cs typeface="Twentieth Century"/>
              <a:sym typeface="Twentieth Century"/>
            </a:endParaRPr>
          </a:p>
        </p:txBody>
      </p:sp>
      <p:sp>
        <p:nvSpPr>
          <p:cNvPr id="501" name="Google Shape;501;p26"/>
          <p:cNvSpPr txBox="1"/>
          <p:nvPr/>
        </p:nvSpPr>
        <p:spPr>
          <a:xfrm>
            <a:off x="15367468" y="7281178"/>
            <a:ext cx="4535429" cy="861744"/>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FFFFFF"/>
              </a:buClr>
              <a:buSzPts val="4400"/>
              <a:buFont typeface="Twentieth Century"/>
              <a:buNone/>
            </a:pPr>
            <a:r>
              <a:rPr lang="en-US" sz="4400" dirty="0">
                <a:solidFill>
                  <a:srgbClr val="FFFFFF"/>
                </a:solidFill>
                <a:latin typeface="Tw Cen MT" panose="020B0602020104020603" pitchFamily="34" charset="77"/>
                <a:ea typeface="Twentieth Century"/>
                <a:cs typeface="Twentieth Century"/>
                <a:sym typeface="Twentieth Century"/>
              </a:rPr>
              <a:t>Know and trust PCP</a:t>
            </a:r>
            <a:endParaRPr sz="4400" b="0" i="0" u="none" strike="noStrike" cap="none" dirty="0">
              <a:solidFill>
                <a:srgbClr val="FFFFFF"/>
              </a:solidFill>
              <a:latin typeface="Tw Cen MT" panose="020B0602020104020603" pitchFamily="34" charset="77"/>
              <a:ea typeface="Twentieth Century"/>
              <a:cs typeface="Twentieth Century"/>
              <a:sym typeface="Twentieth Century"/>
            </a:endParaRPr>
          </a:p>
        </p:txBody>
      </p:sp>
      <p:sp>
        <p:nvSpPr>
          <p:cNvPr id="502" name="Google Shape;502;p26"/>
          <p:cNvSpPr txBox="1"/>
          <p:nvPr/>
        </p:nvSpPr>
        <p:spPr>
          <a:xfrm>
            <a:off x="4471832" y="10140192"/>
            <a:ext cx="4535426" cy="861744"/>
          </a:xfrm>
          <a:prstGeom prst="rect">
            <a:avLst/>
          </a:prstGeom>
          <a:noFill/>
          <a:ln>
            <a:noFill/>
          </a:ln>
        </p:spPr>
        <p:txBody>
          <a:bodyPr spcFirstLastPara="1" wrap="square" lIns="91425" tIns="91425" rIns="91425" bIns="91425" anchor="ctr" anchorCtr="0">
            <a:spAutoFit/>
          </a:bodyPr>
          <a:lstStyle/>
          <a:p>
            <a:pPr marL="0" marR="0" lvl="0" indent="0" algn="r" rtl="0">
              <a:lnSpc>
                <a:spcPct val="100000"/>
              </a:lnSpc>
              <a:spcBef>
                <a:spcPts val="0"/>
              </a:spcBef>
              <a:spcAft>
                <a:spcPts val="0"/>
              </a:spcAft>
              <a:buClr>
                <a:srgbClr val="FFFFFF"/>
              </a:buClr>
              <a:buSzPts val="4400"/>
              <a:buFont typeface="Twentieth Century"/>
              <a:buNone/>
            </a:pPr>
            <a:r>
              <a:rPr lang="en-US" sz="4400" dirty="0">
                <a:solidFill>
                  <a:srgbClr val="FFFFFF"/>
                </a:solidFill>
                <a:latin typeface="Tw Cen MT" panose="020B0602020104020603" pitchFamily="34" charset="77"/>
                <a:sym typeface="Twentieth Century"/>
              </a:rPr>
              <a:t>Reduces stigma</a:t>
            </a:r>
            <a:endParaRPr dirty="0">
              <a:latin typeface="Tw Cen MT" panose="020B0602020104020603" pitchFamily="34" charset="77"/>
            </a:endParaRPr>
          </a:p>
        </p:txBody>
      </p:sp>
      <p:sp>
        <p:nvSpPr>
          <p:cNvPr id="503" name="Google Shape;503;p26"/>
          <p:cNvSpPr txBox="1"/>
          <p:nvPr/>
        </p:nvSpPr>
        <p:spPr>
          <a:xfrm>
            <a:off x="15367468" y="9814538"/>
            <a:ext cx="4544701" cy="1538853"/>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FFFFFF"/>
              </a:buClr>
              <a:buSzPts val="4400"/>
              <a:buFont typeface="Twentieth Century"/>
              <a:buNone/>
            </a:pPr>
            <a:r>
              <a:rPr lang="en-US" sz="4400" b="0" i="0" u="none" strike="noStrike" cap="none" dirty="0">
                <a:solidFill>
                  <a:srgbClr val="FFFFFF"/>
                </a:solidFill>
                <a:latin typeface="Tw Cen MT" panose="020B0602020104020603" pitchFamily="34" charset="77"/>
                <a:ea typeface="Twentieth Century"/>
                <a:cs typeface="Twentieth Century"/>
                <a:sym typeface="Twentieth Century"/>
              </a:rPr>
              <a:t>Familiarity with health system</a:t>
            </a:r>
            <a:endParaRPr sz="4400" b="0" i="0" u="none" strike="noStrike" cap="none" dirty="0">
              <a:solidFill>
                <a:srgbClr val="FFFFFF"/>
              </a:solidFill>
              <a:latin typeface="Tw Cen MT" panose="020B0602020104020603" pitchFamily="34" charset="77"/>
              <a:ea typeface="Twentieth Century"/>
              <a:cs typeface="Twentieth Century"/>
              <a:sym typeface="Twentieth Century"/>
            </a:endParaRPr>
          </a:p>
        </p:txBody>
      </p:sp>
      <p:grpSp>
        <p:nvGrpSpPr>
          <p:cNvPr id="505" name="Google Shape;505;p26"/>
          <p:cNvGrpSpPr/>
          <p:nvPr/>
        </p:nvGrpSpPr>
        <p:grpSpPr>
          <a:xfrm>
            <a:off x="20538812" y="4384852"/>
            <a:ext cx="928694" cy="928687"/>
            <a:chOff x="-24" y="1"/>
            <a:chExt cx="928692" cy="928686"/>
          </a:xfrm>
        </p:grpSpPr>
        <p:sp>
          <p:nvSpPr>
            <p:cNvPr id="506" name="Google Shape;506;p26"/>
            <p:cNvSpPr/>
            <p:nvPr/>
          </p:nvSpPr>
          <p:spPr>
            <a:xfrm>
              <a:off x="-24" y="1"/>
              <a:ext cx="928692" cy="928686"/>
            </a:xfrm>
            <a:custGeom>
              <a:avLst/>
              <a:gdLst/>
              <a:ahLst/>
              <a:cxnLst/>
              <a:rect l="l" t="t" r="r" b="b"/>
              <a:pathLst>
                <a:path w="21427" h="21454" extrusionOk="0">
                  <a:moveTo>
                    <a:pt x="8035" y="20113"/>
                  </a:moveTo>
                  <a:cubicBezTo>
                    <a:pt x="5817" y="17893"/>
                    <a:pt x="3557" y="15629"/>
                    <a:pt x="1339" y="13409"/>
                  </a:cubicBezTo>
                  <a:cubicBezTo>
                    <a:pt x="3242" y="7240"/>
                    <a:pt x="11490" y="7509"/>
                    <a:pt x="13393" y="1341"/>
                  </a:cubicBezTo>
                  <a:cubicBezTo>
                    <a:pt x="15611" y="3560"/>
                    <a:pt x="17871" y="5825"/>
                    <a:pt x="20089" y="8045"/>
                  </a:cubicBezTo>
                  <a:cubicBezTo>
                    <a:pt x="18186" y="14213"/>
                    <a:pt x="9938" y="13945"/>
                    <a:pt x="8035" y="20113"/>
                  </a:cubicBezTo>
                  <a:moveTo>
                    <a:pt x="21036" y="7097"/>
                  </a:moveTo>
                  <a:lnTo>
                    <a:pt x="14340" y="393"/>
                  </a:lnTo>
                  <a:cubicBezTo>
                    <a:pt x="14008" y="60"/>
                    <a:pt x="13527" y="-73"/>
                    <a:pt x="13071" y="39"/>
                  </a:cubicBezTo>
                  <a:cubicBezTo>
                    <a:pt x="12830" y="98"/>
                    <a:pt x="12616" y="222"/>
                    <a:pt x="12446" y="393"/>
                  </a:cubicBezTo>
                  <a:cubicBezTo>
                    <a:pt x="12294" y="545"/>
                    <a:pt x="12179" y="733"/>
                    <a:pt x="12114" y="944"/>
                  </a:cubicBezTo>
                  <a:cubicBezTo>
                    <a:pt x="11810" y="1929"/>
                    <a:pt x="11285" y="2785"/>
                    <a:pt x="10508" y="3562"/>
                  </a:cubicBezTo>
                  <a:cubicBezTo>
                    <a:pt x="9472" y="4598"/>
                    <a:pt x="8122" y="5384"/>
                    <a:pt x="6694" y="6214"/>
                  </a:cubicBezTo>
                  <a:cubicBezTo>
                    <a:pt x="5178" y="7094"/>
                    <a:pt x="3612" y="8006"/>
                    <a:pt x="2329" y="9290"/>
                  </a:cubicBezTo>
                  <a:cubicBezTo>
                    <a:pt x="1238" y="10383"/>
                    <a:pt x="494" y="11601"/>
                    <a:pt x="60" y="13012"/>
                  </a:cubicBezTo>
                  <a:cubicBezTo>
                    <a:pt x="-86" y="13489"/>
                    <a:pt x="41" y="14005"/>
                    <a:pt x="392" y="14357"/>
                  </a:cubicBezTo>
                  <a:lnTo>
                    <a:pt x="7088" y="21061"/>
                  </a:lnTo>
                  <a:cubicBezTo>
                    <a:pt x="7420" y="21394"/>
                    <a:pt x="7901" y="21527"/>
                    <a:pt x="8357" y="21415"/>
                  </a:cubicBezTo>
                  <a:cubicBezTo>
                    <a:pt x="8598" y="21355"/>
                    <a:pt x="8812" y="21232"/>
                    <a:pt x="8982" y="21061"/>
                  </a:cubicBezTo>
                  <a:cubicBezTo>
                    <a:pt x="9134" y="20909"/>
                    <a:pt x="9249" y="20721"/>
                    <a:pt x="9315" y="20509"/>
                  </a:cubicBezTo>
                  <a:cubicBezTo>
                    <a:pt x="9618" y="19524"/>
                    <a:pt x="10143" y="18668"/>
                    <a:pt x="10920" y="17891"/>
                  </a:cubicBezTo>
                  <a:cubicBezTo>
                    <a:pt x="11956" y="16854"/>
                    <a:pt x="13306" y="16070"/>
                    <a:pt x="14735" y="15240"/>
                  </a:cubicBezTo>
                  <a:cubicBezTo>
                    <a:pt x="16250" y="14358"/>
                    <a:pt x="17816" y="13447"/>
                    <a:pt x="19099" y="12163"/>
                  </a:cubicBezTo>
                  <a:cubicBezTo>
                    <a:pt x="20190" y="11071"/>
                    <a:pt x="20934" y="9852"/>
                    <a:pt x="21368" y="8440"/>
                  </a:cubicBezTo>
                  <a:cubicBezTo>
                    <a:pt x="21514" y="7965"/>
                    <a:pt x="21387" y="7448"/>
                    <a:pt x="21036" y="7097"/>
                  </a:cubicBezTo>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Gill Sans"/>
                <a:buNone/>
              </a:pPr>
              <a:endParaRPr sz="3600" b="0" i="0" u="none" strike="noStrike" cap="none">
                <a:solidFill>
                  <a:srgbClr val="FFFFFF"/>
                </a:solidFill>
                <a:latin typeface="Twentieth Century"/>
                <a:ea typeface="Twentieth Century"/>
                <a:cs typeface="Twentieth Century"/>
                <a:sym typeface="Twentieth Century"/>
              </a:endParaRPr>
            </a:p>
          </p:txBody>
        </p:sp>
        <p:sp>
          <p:nvSpPr>
            <p:cNvPr id="507" name="Google Shape;507;p26"/>
            <p:cNvSpPr/>
            <p:nvPr/>
          </p:nvSpPr>
          <p:spPr>
            <a:xfrm>
              <a:off x="349249" y="319083"/>
              <a:ext cx="250819" cy="260348"/>
            </a:xfrm>
            <a:custGeom>
              <a:avLst/>
              <a:gdLst/>
              <a:ahLst/>
              <a:cxnLst/>
              <a:rect l="l" t="t" r="r" b="b"/>
              <a:pathLst>
                <a:path w="21484" h="21516" extrusionOk="0">
                  <a:moveTo>
                    <a:pt x="17512" y="14987"/>
                  </a:moveTo>
                  <a:cubicBezTo>
                    <a:pt x="17288" y="15384"/>
                    <a:pt x="17033" y="15740"/>
                    <a:pt x="16732" y="16049"/>
                  </a:cubicBezTo>
                  <a:cubicBezTo>
                    <a:pt x="15341" y="14692"/>
                    <a:pt x="13948" y="13205"/>
                    <a:pt x="12560" y="11675"/>
                  </a:cubicBezTo>
                  <a:cubicBezTo>
                    <a:pt x="12913" y="11521"/>
                    <a:pt x="13288" y="11362"/>
                    <a:pt x="13690" y="11198"/>
                  </a:cubicBezTo>
                  <a:cubicBezTo>
                    <a:pt x="14093" y="11034"/>
                    <a:pt x="14495" y="10927"/>
                    <a:pt x="14896" y="10861"/>
                  </a:cubicBezTo>
                  <a:cubicBezTo>
                    <a:pt x="15309" y="10801"/>
                    <a:pt x="15716" y="10819"/>
                    <a:pt x="16123" y="10913"/>
                  </a:cubicBezTo>
                  <a:cubicBezTo>
                    <a:pt x="16528" y="11011"/>
                    <a:pt x="16910" y="11222"/>
                    <a:pt x="17263" y="11554"/>
                  </a:cubicBezTo>
                  <a:cubicBezTo>
                    <a:pt x="17613" y="11890"/>
                    <a:pt x="17836" y="12244"/>
                    <a:pt x="17924" y="12620"/>
                  </a:cubicBezTo>
                  <a:cubicBezTo>
                    <a:pt x="18021" y="13004"/>
                    <a:pt x="18026" y="13392"/>
                    <a:pt x="17959" y="13789"/>
                  </a:cubicBezTo>
                  <a:cubicBezTo>
                    <a:pt x="17884" y="14187"/>
                    <a:pt x="17739" y="14585"/>
                    <a:pt x="17512"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9" y="8570"/>
                  </a:moveTo>
                  <a:cubicBezTo>
                    <a:pt x="18869" y="7915"/>
                    <a:pt x="18056" y="7470"/>
                    <a:pt x="17236" y="7250"/>
                  </a:cubicBezTo>
                  <a:cubicBezTo>
                    <a:pt x="16422" y="7031"/>
                    <a:pt x="15604" y="6942"/>
                    <a:pt x="14780" y="6998"/>
                  </a:cubicBezTo>
                  <a:cubicBezTo>
                    <a:pt x="13965" y="7059"/>
                    <a:pt x="13131" y="7236"/>
                    <a:pt x="12297" y="7545"/>
                  </a:cubicBezTo>
                  <a:cubicBezTo>
                    <a:pt x="11463"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9" y="4051"/>
                    <a:pt x="11425" y="3958"/>
                    <a:pt x="11766" y="3682"/>
                  </a:cubicBezTo>
                  <a:cubicBezTo>
                    <a:pt x="12124" y="3382"/>
                    <a:pt x="12322" y="2994"/>
                    <a:pt x="12352" y="2526"/>
                  </a:cubicBezTo>
                  <a:cubicBezTo>
                    <a:pt x="12377" y="2054"/>
                    <a:pt x="12190" y="1596"/>
                    <a:pt x="11783" y="1147"/>
                  </a:cubicBezTo>
                  <a:cubicBezTo>
                    <a:pt x="11259"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5" y="12461"/>
                  </a:cubicBezTo>
                  <a:cubicBezTo>
                    <a:pt x="12533" y="14093"/>
                    <a:pt x="14003" y="15716"/>
                    <a:pt x="15471" y="17223"/>
                  </a:cubicBezTo>
                  <a:cubicBezTo>
                    <a:pt x="14850" y="17728"/>
                    <a:pt x="14306" y="18018"/>
                    <a:pt x="13827" y="18111"/>
                  </a:cubicBezTo>
                  <a:cubicBezTo>
                    <a:pt x="13345" y="18210"/>
                    <a:pt x="12918" y="18200"/>
                    <a:pt x="12531" y="18088"/>
                  </a:cubicBezTo>
                  <a:cubicBezTo>
                    <a:pt x="12143" y="17971"/>
                    <a:pt x="11783" y="17803"/>
                    <a:pt x="11456" y="17587"/>
                  </a:cubicBezTo>
                  <a:cubicBezTo>
                    <a:pt x="11126" y="17368"/>
                    <a:pt x="10800"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6" y="21451"/>
                    <a:pt x="12280" y="21502"/>
                  </a:cubicBezTo>
                  <a:cubicBezTo>
                    <a:pt x="13104" y="21559"/>
                    <a:pt x="13971" y="21437"/>
                    <a:pt x="14887" y="21109"/>
                  </a:cubicBezTo>
                  <a:cubicBezTo>
                    <a:pt x="15808" y="20787"/>
                    <a:pt x="16722" y="20202"/>
                    <a:pt x="17618" y="19332"/>
                  </a:cubicBezTo>
                  <a:cubicBezTo>
                    <a:pt x="18052" y="19739"/>
                    <a:pt x="18490" y="20127"/>
                    <a:pt x="18922" y="20501"/>
                  </a:cubicBezTo>
                  <a:cubicBezTo>
                    <a:pt x="19108" y="20656"/>
                    <a:pt x="19329" y="20731"/>
                    <a:pt x="19602" y="20712"/>
                  </a:cubicBezTo>
                  <a:cubicBezTo>
                    <a:pt x="19862" y="20703"/>
                    <a:pt x="20091" y="20586"/>
                    <a:pt x="20270" y="20375"/>
                  </a:cubicBezTo>
                  <a:cubicBezTo>
                    <a:pt x="20456" y="20160"/>
                    <a:pt x="20533" y="19921"/>
                    <a:pt x="20504" y="19674"/>
                  </a:cubicBezTo>
                  <a:cubicBezTo>
                    <a:pt x="20478" y="19421"/>
                    <a:pt x="20372" y="19229"/>
                    <a:pt x="20193" y="19089"/>
                  </a:cubicBezTo>
                  <a:cubicBezTo>
                    <a:pt x="19756" y="18752"/>
                    <a:pt x="19322" y="18397"/>
                    <a:pt x="18885" y="18022"/>
                  </a:cubicBezTo>
                  <a:cubicBezTo>
                    <a:pt x="19627" y="17143"/>
                    <a:pt x="20222" y="16217"/>
                    <a:pt x="20665" y="15300"/>
                  </a:cubicBezTo>
                  <a:cubicBezTo>
                    <a:pt x="21104" y="14379"/>
                    <a:pt x="21368" y="13490"/>
                    <a:pt x="21454" y="12667"/>
                  </a:cubicBezTo>
                  <a:cubicBezTo>
                    <a:pt x="21541" y="11839"/>
                    <a:pt x="21440" y="11091"/>
                    <a:pt x="21160" y="10412"/>
                  </a:cubicBezTo>
                  <a:cubicBezTo>
                    <a:pt x="20881" y="9725"/>
                    <a:pt x="20387" y="9135"/>
                    <a:pt x="19679" y="8570"/>
                  </a:cubicBezTo>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Gill Sans"/>
                <a:buNone/>
              </a:pPr>
              <a:endParaRPr sz="3600" b="0" i="0" u="none" strike="noStrike" cap="none">
                <a:solidFill>
                  <a:srgbClr val="FFFFFF"/>
                </a:solidFill>
                <a:latin typeface="Twentieth Century"/>
                <a:ea typeface="Twentieth Century"/>
                <a:cs typeface="Twentieth Century"/>
                <a:sym typeface="Twentieth Century"/>
              </a:endParaRPr>
            </a:p>
          </p:txBody>
        </p:sp>
        <p:sp>
          <p:nvSpPr>
            <p:cNvPr id="508" name="Google Shape;508;p26"/>
            <p:cNvSpPr/>
            <p:nvPr/>
          </p:nvSpPr>
          <p:spPr>
            <a:xfrm>
              <a:off x="319082" y="638171"/>
              <a:ext cx="141287" cy="147640"/>
            </a:xfrm>
            <a:custGeom>
              <a:avLst/>
              <a:gdLst/>
              <a:ahLst/>
              <a:cxnLst/>
              <a:rect l="l" t="t" r="r" b="b"/>
              <a:pathLst>
                <a:path w="21189" h="21203" extrusionOk="0">
                  <a:moveTo>
                    <a:pt x="17617" y="468"/>
                  </a:moveTo>
                  <a:lnTo>
                    <a:pt x="17608" y="468"/>
                  </a:lnTo>
                  <a:cubicBezTo>
                    <a:pt x="14872" y="2476"/>
                    <a:pt x="12202" y="4590"/>
                    <a:pt x="9728" y="6958"/>
                  </a:cubicBezTo>
                  <a:cubicBezTo>
                    <a:pt x="7349" y="9227"/>
                    <a:pt x="5201" y="11619"/>
                    <a:pt x="3330" y="14060"/>
                  </a:cubicBezTo>
                  <a:lnTo>
                    <a:pt x="342" y="17962"/>
                  </a:lnTo>
                  <a:lnTo>
                    <a:pt x="351" y="17970"/>
                  </a:lnTo>
                  <a:cubicBezTo>
                    <a:pt x="-196" y="18786"/>
                    <a:pt x="-105" y="19880"/>
                    <a:pt x="639" y="20590"/>
                  </a:cubicBezTo>
                  <a:cubicBezTo>
                    <a:pt x="1492" y="21407"/>
                    <a:pt x="2890" y="21407"/>
                    <a:pt x="3747" y="20590"/>
                  </a:cubicBezTo>
                  <a:cubicBezTo>
                    <a:pt x="3878" y="20460"/>
                    <a:pt x="3985" y="20321"/>
                    <a:pt x="4070" y="20174"/>
                  </a:cubicBezTo>
                  <a:lnTo>
                    <a:pt x="6868" y="16517"/>
                  </a:lnTo>
                  <a:cubicBezTo>
                    <a:pt x="8602" y="14255"/>
                    <a:pt x="10607" y="12027"/>
                    <a:pt x="12826" y="9913"/>
                  </a:cubicBezTo>
                  <a:cubicBezTo>
                    <a:pt x="15283" y="7570"/>
                    <a:pt x="17559" y="5758"/>
                    <a:pt x="20331" y="3749"/>
                  </a:cubicBezTo>
                  <a:lnTo>
                    <a:pt x="20323" y="3741"/>
                  </a:lnTo>
                  <a:cubicBezTo>
                    <a:pt x="20402" y="3684"/>
                    <a:pt x="20475" y="3635"/>
                    <a:pt x="20545" y="3570"/>
                  </a:cubicBezTo>
                  <a:cubicBezTo>
                    <a:pt x="21404" y="2753"/>
                    <a:pt x="21404" y="1427"/>
                    <a:pt x="20545" y="606"/>
                  </a:cubicBezTo>
                  <a:cubicBezTo>
                    <a:pt x="19744" y="-161"/>
                    <a:pt x="18474" y="-193"/>
                    <a:pt x="17617" y="468"/>
                  </a:cubicBezTo>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Gill Sans"/>
                <a:buNone/>
              </a:pPr>
              <a:endParaRPr sz="3600" b="0" i="0" u="none" strike="noStrike" cap="none">
                <a:solidFill>
                  <a:srgbClr val="FFFFFF"/>
                </a:solidFill>
                <a:latin typeface="Twentieth Century"/>
                <a:ea typeface="Twentieth Century"/>
                <a:cs typeface="Twentieth Century"/>
                <a:sym typeface="Twentieth Century"/>
              </a:endParaRPr>
            </a:p>
          </p:txBody>
        </p:sp>
        <p:sp>
          <p:nvSpPr>
            <p:cNvPr id="509" name="Google Shape;509;p26"/>
            <p:cNvSpPr/>
            <p:nvPr/>
          </p:nvSpPr>
          <p:spPr>
            <a:xfrm>
              <a:off x="465132" y="144460"/>
              <a:ext cx="142875" cy="149221"/>
            </a:xfrm>
            <a:custGeom>
              <a:avLst/>
              <a:gdLst/>
              <a:ahLst/>
              <a:cxnLst/>
              <a:rect l="l" t="t" r="r" b="b"/>
              <a:pathLst>
                <a:path w="21181" h="21195" extrusionOk="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20" y="14263"/>
                  </a:cubicBezTo>
                  <a:cubicBezTo>
                    <a:pt x="13760" y="12030"/>
                    <a:pt x="15874" y="9685"/>
                    <a:pt x="17716" y="7283"/>
                  </a:cubicBezTo>
                  <a:lnTo>
                    <a:pt x="20664" y="3427"/>
                  </a:lnTo>
                  <a:lnTo>
                    <a:pt x="20655" y="3419"/>
                  </a:lnTo>
                  <a:cubicBezTo>
                    <a:pt x="21387" y="2600"/>
                    <a:pt x="21358" y="1379"/>
                    <a:pt x="20542" y="608"/>
                  </a:cubicBezTo>
                  <a:cubicBezTo>
                    <a:pt x="19698" y="-203"/>
                    <a:pt x="18324" y="-203"/>
                    <a:pt x="17469" y="608"/>
                  </a:cubicBezTo>
                  <a:cubicBezTo>
                    <a:pt x="17314" y="760"/>
                    <a:pt x="17198" y="937"/>
                    <a:pt x="17095" y="1114"/>
                  </a:cubicBezTo>
                  <a:lnTo>
                    <a:pt x="14229" y="4857"/>
                  </a:lnTo>
                  <a:cubicBezTo>
                    <a:pt x="12527" y="7090"/>
                    <a:pt x="10552" y="9275"/>
                    <a:pt x="8372" y="11356"/>
                  </a:cubicBezTo>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Gill Sans"/>
                <a:buNone/>
              </a:pPr>
              <a:endParaRPr sz="3600" b="0" i="0" u="none" strike="noStrike" cap="none">
                <a:solidFill>
                  <a:srgbClr val="FFFFFF"/>
                </a:solidFill>
                <a:latin typeface="Twentieth Century"/>
                <a:ea typeface="Twentieth Century"/>
                <a:cs typeface="Twentieth Century"/>
                <a:sym typeface="Twentieth Century"/>
              </a:endParaRPr>
            </a:p>
          </p:txBody>
        </p:sp>
      </p:grpSp>
      <p:grpSp>
        <p:nvGrpSpPr>
          <p:cNvPr id="516" name="Google Shape;516;p26"/>
          <p:cNvGrpSpPr/>
          <p:nvPr/>
        </p:nvGrpSpPr>
        <p:grpSpPr>
          <a:xfrm>
            <a:off x="2904774" y="10254985"/>
            <a:ext cx="928678" cy="814382"/>
            <a:chOff x="-23" y="-22"/>
            <a:chExt cx="928677" cy="814381"/>
          </a:xfrm>
        </p:grpSpPr>
        <p:sp>
          <p:nvSpPr>
            <p:cNvPr id="517" name="Google Shape;517;p26"/>
            <p:cNvSpPr/>
            <p:nvPr/>
          </p:nvSpPr>
          <p:spPr>
            <a:xfrm>
              <a:off x="-23" y="-22"/>
              <a:ext cx="928677" cy="814381"/>
            </a:xfrm>
            <a:custGeom>
              <a:avLst/>
              <a:gdLst/>
              <a:ahLst/>
              <a:cxnLst/>
              <a:rect l="l" t="t" r="r" b="b"/>
              <a:pathLst>
                <a:path w="20407" h="20712" extrusionOk="0">
                  <a:moveTo>
                    <a:pt x="17706" y="10923"/>
                  </a:moveTo>
                  <a:lnTo>
                    <a:pt x="10657" y="19018"/>
                  </a:lnTo>
                  <a:cubicBezTo>
                    <a:pt x="10407" y="19306"/>
                    <a:pt x="9998" y="19306"/>
                    <a:pt x="9748" y="19018"/>
                  </a:cubicBezTo>
                  <a:lnTo>
                    <a:pt x="2699" y="10923"/>
                  </a:lnTo>
                  <a:cubicBezTo>
                    <a:pt x="817" y="8763"/>
                    <a:pt x="817" y="5248"/>
                    <a:pt x="2699" y="3088"/>
                  </a:cubicBezTo>
                  <a:cubicBezTo>
                    <a:pt x="4512" y="1005"/>
                    <a:pt x="7429" y="932"/>
                    <a:pt x="9338" y="2924"/>
                  </a:cubicBezTo>
                  <a:lnTo>
                    <a:pt x="10202" y="3826"/>
                  </a:lnTo>
                  <a:lnTo>
                    <a:pt x="11067" y="2924"/>
                  </a:lnTo>
                  <a:cubicBezTo>
                    <a:pt x="12976" y="932"/>
                    <a:pt x="15893" y="1005"/>
                    <a:pt x="17706" y="3088"/>
                  </a:cubicBezTo>
                  <a:cubicBezTo>
                    <a:pt x="19588" y="5248"/>
                    <a:pt x="19588" y="8763"/>
                    <a:pt x="17706" y="10923"/>
                  </a:cubicBezTo>
                  <a:moveTo>
                    <a:pt x="18616" y="2044"/>
                  </a:moveTo>
                  <a:cubicBezTo>
                    <a:pt x="16301" y="-616"/>
                    <a:pt x="12601" y="-671"/>
                    <a:pt x="10202" y="1831"/>
                  </a:cubicBezTo>
                  <a:cubicBezTo>
                    <a:pt x="7805" y="-671"/>
                    <a:pt x="4104" y="-616"/>
                    <a:pt x="1789" y="2044"/>
                  </a:cubicBezTo>
                  <a:cubicBezTo>
                    <a:pt x="-597" y="4784"/>
                    <a:pt x="-597" y="9227"/>
                    <a:pt x="1789" y="11968"/>
                  </a:cubicBezTo>
                  <a:cubicBezTo>
                    <a:pt x="2470" y="12751"/>
                    <a:pt x="8838" y="20062"/>
                    <a:pt x="8838" y="20062"/>
                  </a:cubicBezTo>
                  <a:cubicBezTo>
                    <a:pt x="9592" y="20929"/>
                    <a:pt x="10812" y="20929"/>
                    <a:pt x="11567" y="20062"/>
                  </a:cubicBezTo>
                  <a:cubicBezTo>
                    <a:pt x="11567" y="20062"/>
                    <a:pt x="18539" y="12057"/>
                    <a:pt x="18616" y="11968"/>
                  </a:cubicBezTo>
                  <a:cubicBezTo>
                    <a:pt x="21003" y="9227"/>
                    <a:pt x="21003" y="4784"/>
                    <a:pt x="18616" y="2044"/>
                  </a:cubicBezTo>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Gill Sans"/>
                <a:buNone/>
              </a:pPr>
              <a:endParaRPr sz="3600" b="0" i="0" u="none" strike="noStrike" cap="none">
                <a:solidFill>
                  <a:srgbClr val="FFFFFF"/>
                </a:solidFill>
                <a:latin typeface="Twentieth Century"/>
                <a:ea typeface="Twentieth Century"/>
                <a:cs typeface="Twentieth Century"/>
                <a:sym typeface="Twentieth Century"/>
              </a:endParaRPr>
            </a:p>
          </p:txBody>
        </p:sp>
        <p:sp>
          <p:nvSpPr>
            <p:cNvPr id="518" name="Google Shape;518;p26"/>
            <p:cNvSpPr/>
            <p:nvPr/>
          </p:nvSpPr>
          <p:spPr>
            <a:xfrm>
              <a:off x="144461" y="146049"/>
              <a:ext cx="138107" cy="138115"/>
            </a:xfrm>
            <a:custGeom>
              <a:avLst/>
              <a:gdLst/>
              <a:ahLst/>
              <a:cxnLst/>
              <a:rect l="l" t="t" r="r" b="b"/>
              <a:pathLst>
                <a:path w="21600" h="21600" extrusionOk="0">
                  <a:moveTo>
                    <a:pt x="19327" y="0"/>
                  </a:moveTo>
                  <a:cubicBezTo>
                    <a:pt x="19318" y="0"/>
                    <a:pt x="19318" y="4"/>
                    <a:pt x="19309"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5" y="4547"/>
                    <a:pt x="19322" y="4547"/>
                  </a:cubicBezTo>
                  <a:lnTo>
                    <a:pt x="19327" y="4547"/>
                  </a:lnTo>
                  <a:cubicBezTo>
                    <a:pt x="20581" y="4547"/>
                    <a:pt x="21600" y="3528"/>
                    <a:pt x="21600" y="2273"/>
                  </a:cubicBezTo>
                  <a:cubicBezTo>
                    <a:pt x="21600" y="1019"/>
                    <a:pt x="20581" y="0"/>
                    <a:pt x="19327" y="0"/>
                  </a:cubicBezTo>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Gill Sans"/>
                <a:buNone/>
              </a:pPr>
              <a:endParaRPr sz="3600" b="0" i="0" u="none" strike="noStrike" cap="none">
                <a:solidFill>
                  <a:srgbClr val="FFFFFF"/>
                </a:solidFill>
                <a:latin typeface="Twentieth Century"/>
                <a:ea typeface="Twentieth Century"/>
                <a:cs typeface="Twentieth Century"/>
                <a:sym typeface="Twentieth Century"/>
              </a:endParaRPr>
            </a:p>
          </p:txBody>
        </p:sp>
      </p:grpSp>
      <p:sp>
        <p:nvSpPr>
          <p:cNvPr id="519" name="Google Shape;519;p26"/>
          <p:cNvSpPr txBox="1">
            <a:spLocks noGrp="1"/>
          </p:cNvSpPr>
          <p:nvPr>
            <p:ph type="title"/>
          </p:nvPr>
        </p:nvSpPr>
        <p:spPr>
          <a:xfrm>
            <a:off x="2476500" y="1143000"/>
            <a:ext cx="19431000" cy="1676400"/>
          </a:xfrm>
          <a:prstGeom prst="rect">
            <a:avLst/>
          </a:prstGeom>
          <a:noFill/>
          <a:ln>
            <a:noFill/>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Abortion in Primary Care</a:t>
            </a:r>
            <a:endParaRPr sz="10000" dirty="0">
              <a:latin typeface="Tw Cen MT" panose="020B0602020104020603" pitchFamily="34" charset="77"/>
            </a:endParaRPr>
          </a:p>
        </p:txBody>
      </p:sp>
      <p:pic>
        <p:nvPicPr>
          <p:cNvPr id="520" name="Google Shape;520;p26"/>
          <p:cNvPicPr preferRelativeResize="0"/>
          <p:nvPr/>
        </p:nvPicPr>
        <p:blipFill rotWithShape="1">
          <a:blip r:embed="rId3">
            <a:alphaModFix/>
          </a:blip>
          <a:srcRect/>
          <a:stretch/>
        </p:blipFill>
        <p:spPr>
          <a:xfrm>
            <a:off x="10871911" y="6397836"/>
            <a:ext cx="2668829" cy="2668829"/>
          </a:xfrm>
          <a:prstGeom prst="rect">
            <a:avLst/>
          </a:prstGeom>
          <a:noFill/>
          <a:ln>
            <a:noFill/>
          </a:ln>
        </p:spPr>
      </p:pic>
      <p:sp>
        <p:nvSpPr>
          <p:cNvPr id="521" name="Google Shape;521;p26"/>
          <p:cNvSpPr/>
          <p:nvPr/>
        </p:nvSpPr>
        <p:spPr>
          <a:xfrm>
            <a:off x="2963397" y="7278484"/>
            <a:ext cx="898526" cy="901701"/>
          </a:xfrm>
          <a:custGeom>
            <a:avLst/>
            <a:gdLst/>
            <a:ahLst/>
            <a:cxnLst/>
            <a:rect l="l" t="t" r="r" b="b"/>
            <a:pathLst>
              <a:path w="21600" h="21600" extrusionOk="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3600"/>
              <a:buFont typeface="Gill Sans"/>
              <a:buNone/>
            </a:pPr>
            <a:endParaRPr sz="3600" b="0" i="0" u="none" strike="noStrike" cap="none">
              <a:solidFill>
                <a:srgbClr val="FFFFFF"/>
              </a:solidFill>
              <a:latin typeface="Twentieth Century"/>
              <a:ea typeface="Twentieth Century"/>
              <a:cs typeface="Twentieth Century"/>
              <a:sym typeface="Twentieth Century"/>
            </a:endParaRPr>
          </a:p>
        </p:txBody>
      </p:sp>
      <p:sp>
        <p:nvSpPr>
          <p:cNvPr id="5" name="Google Shape;494;p26">
            <a:extLst>
              <a:ext uri="{FF2B5EF4-FFF2-40B4-BE49-F238E27FC236}">
                <a16:creationId xmlns:a16="http://schemas.microsoft.com/office/drawing/2014/main" id="{BA4469A3-660A-983D-2859-329D51BE8828}"/>
              </a:ext>
            </a:extLst>
          </p:cNvPr>
          <p:cNvSpPr/>
          <p:nvPr/>
        </p:nvSpPr>
        <p:spPr>
          <a:xfrm>
            <a:off x="19978923" y="3848143"/>
            <a:ext cx="2191301" cy="2194389"/>
          </a:xfrm>
          <a:prstGeom prst="ellipse">
            <a:avLst/>
          </a:prstGeom>
          <a:solidFill>
            <a:schemeClr val="dk2"/>
          </a:solidFill>
          <a:ln w="11430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C3C3C"/>
              </a:buClr>
              <a:buSzPts val="3600"/>
              <a:buFont typeface="Twentieth Century"/>
              <a:buNone/>
            </a:pPr>
            <a:endParaRPr sz="3600" b="1" i="0" u="none" strike="noStrike" cap="none">
              <a:solidFill>
                <a:srgbClr val="FFFFFF"/>
              </a:solidFill>
              <a:latin typeface="Twentieth Century"/>
              <a:ea typeface="Twentieth Century"/>
              <a:cs typeface="Twentieth Century"/>
              <a:sym typeface="Twentieth Century"/>
            </a:endParaRPr>
          </a:p>
        </p:txBody>
      </p:sp>
      <p:pic>
        <p:nvPicPr>
          <p:cNvPr id="3" name="Graphic 2" descr="Clock with solid fill">
            <a:extLst>
              <a:ext uri="{FF2B5EF4-FFF2-40B4-BE49-F238E27FC236}">
                <a16:creationId xmlns:a16="http://schemas.microsoft.com/office/drawing/2014/main" id="{D167CF6F-2AB3-0255-701E-44D465C056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98631" y="4097587"/>
            <a:ext cx="1676401" cy="1676401"/>
          </a:xfrm>
          <a:prstGeom prst="rect">
            <a:avLst/>
          </a:prstGeom>
        </p:spPr>
      </p:pic>
      <p:pic>
        <p:nvPicPr>
          <p:cNvPr id="7" name="Graphic 6" descr="Doctor female with solid fill">
            <a:extLst>
              <a:ext uri="{FF2B5EF4-FFF2-40B4-BE49-F238E27FC236}">
                <a16:creationId xmlns:a16="http://schemas.microsoft.com/office/drawing/2014/main" id="{D385004B-F3F6-A2AD-0290-81414E9C78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95296" y="4074913"/>
            <a:ext cx="1527232" cy="1527232"/>
          </a:xfrm>
          <a:prstGeom prst="rect">
            <a:avLst/>
          </a:prstGeom>
        </p:spPr>
      </p:pic>
      <p:pic>
        <p:nvPicPr>
          <p:cNvPr id="10" name="Graphic 9" descr="Shield Tick outline">
            <a:extLst>
              <a:ext uri="{FF2B5EF4-FFF2-40B4-BE49-F238E27FC236}">
                <a16:creationId xmlns:a16="http://schemas.microsoft.com/office/drawing/2014/main" id="{91494969-87C9-7F22-673D-D631D2739D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644246" y="6967950"/>
            <a:ext cx="1601846" cy="1601846"/>
          </a:xfrm>
          <a:prstGeom prst="rect">
            <a:avLst/>
          </a:prstGeom>
        </p:spPr>
      </p:pic>
      <p:pic>
        <p:nvPicPr>
          <p:cNvPr id="12" name="Graphic 11" descr="Compass with solid fill">
            <a:extLst>
              <a:ext uri="{FF2B5EF4-FFF2-40B4-BE49-F238E27FC236}">
                <a16:creationId xmlns:a16="http://schemas.microsoft.com/office/drawing/2014/main" id="{16F363C6-F097-6A4D-89C3-F7FEF2B5FB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267942" y="9789431"/>
            <a:ext cx="1554690" cy="1554690"/>
          </a:xfrm>
          <a:prstGeom prst="rect">
            <a:avLst/>
          </a:prstGeom>
        </p:spPr>
      </p:pic>
      <mc:AlternateContent xmlns:mc="http://schemas.openxmlformats.org/markup-compatibility/2006">
        <mc:Choice xmlns:p14="http://schemas.microsoft.com/office/powerpoint/2010/main" Requires="p14">
          <p:contentPart p14:bwMode="auto" r:id="rId12">
            <p14:nvContentPartPr>
              <p14:cNvPr id="2" name="Ink 1">
                <a:extLst>
                  <a:ext uri="{FF2B5EF4-FFF2-40B4-BE49-F238E27FC236}">
                    <a16:creationId xmlns:a16="http://schemas.microsoft.com/office/drawing/2014/main" id="{15073CF7-6083-4628-C444-E6A8BD33BB87}"/>
                  </a:ext>
                </a:extLst>
              </p14:cNvPr>
              <p14:cNvContentPartPr/>
              <p14:nvPr/>
            </p14:nvContentPartPr>
            <p14:xfrm rot="10800000">
              <a:off x="6916747" y="2731768"/>
              <a:ext cx="11152074" cy="82966"/>
            </p14:xfrm>
          </p:contentPart>
        </mc:Choice>
        <mc:Fallback>
          <p:pic>
            <p:nvPicPr>
              <p:cNvPr id="2" name="Ink 1">
                <a:extLst>
                  <a:ext uri="{FF2B5EF4-FFF2-40B4-BE49-F238E27FC236}">
                    <a16:creationId xmlns:a16="http://schemas.microsoft.com/office/drawing/2014/main" id="{15073CF7-6083-4628-C444-E6A8BD33BB87}"/>
                  </a:ext>
                </a:extLst>
              </p:cNvPr>
              <p:cNvPicPr/>
              <p:nvPr/>
            </p:nvPicPr>
            <p:blipFill>
              <a:blip r:embed="rId13"/>
              <a:stretch>
                <a:fillRect/>
              </a:stretch>
            </p:blipFill>
            <p:spPr>
              <a:xfrm rot="10800000">
                <a:off x="6757977" y="2573378"/>
                <a:ext cx="11469254" cy="399386"/>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0223D2DA-F230-6609-6BC4-46990D4603B9}"/>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AE5421A5-2121-E844-C32C-04708F4E0873}"/>
              </a:ext>
            </a:extLst>
          </p:cNvPr>
          <p:cNvSpPr txBox="1">
            <a:spLocks noGrp="1"/>
          </p:cNvSpPr>
          <p:nvPr>
            <p:ph type="sldNum" idx="12"/>
          </p:nvPr>
        </p:nvSpPr>
        <p:spPr>
          <a:xfrm>
            <a:off x="376884" y="12926853"/>
            <a:ext cx="336844" cy="487681"/>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5</a:t>
            </a:fld>
            <a:endParaRPr lang="en-US" dirty="0"/>
          </a:p>
        </p:txBody>
      </p:sp>
      <p:sp>
        <p:nvSpPr>
          <p:cNvPr id="159" name="Google Shape;159;p4">
            <a:extLst>
              <a:ext uri="{FF2B5EF4-FFF2-40B4-BE49-F238E27FC236}">
                <a16:creationId xmlns:a16="http://schemas.microsoft.com/office/drawing/2014/main" id="{6F6EBD8E-E3A7-8E14-A5E7-CB3D79B73AE6}"/>
              </a:ext>
            </a:extLst>
          </p:cNvPr>
          <p:cNvSpPr txBox="1">
            <a:spLocks noGrp="1"/>
          </p:cNvSpPr>
          <p:nvPr>
            <p:ph type="title"/>
          </p:nvPr>
        </p:nvSpPr>
        <p:spPr>
          <a:xfrm>
            <a:off x="6085406" y="839945"/>
            <a:ext cx="13089487" cy="2407381"/>
          </a:xfrm>
          <a:prstGeom prst="rect">
            <a:avLst/>
          </a:prstGeom>
          <a:noFill/>
          <a:ln>
            <a:noFill/>
          </a:ln>
        </p:spPr>
        <p:txBody>
          <a:bodyPr spcFirstLastPara="1" wrap="square" lIns="91425" tIns="91425" rIns="91425" bIns="91425" anchor="t" anchorCtr="0">
            <a:normAutofit/>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Abortion Access</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3848D39D-9150-BC16-99A4-28FCF08FE0B5}"/>
              </a:ext>
            </a:extLst>
          </p:cNvPr>
          <p:cNvSpPr txBox="1"/>
          <p:nvPr/>
        </p:nvSpPr>
        <p:spPr>
          <a:xfrm>
            <a:off x="2423160" y="3629918"/>
            <a:ext cx="13578840" cy="3785652"/>
          </a:xfrm>
          <a:prstGeom prst="rect">
            <a:avLst/>
          </a:prstGeom>
          <a:noFill/>
        </p:spPr>
        <p:txBody>
          <a:bodyPr wrap="square" rtlCol="0">
            <a:spAutoFit/>
          </a:bodyPr>
          <a:lstStyle/>
          <a:p>
            <a:pPr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 Update this slide to explain what abortion access looks like for your state or region. Highlight anything relevant to the patient population you serve.</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F83A17E-5A16-CF20-EE0C-DA5F33B73915}"/>
                  </a:ext>
                </a:extLst>
              </p14:cNvPr>
              <p14:cNvContentPartPr/>
              <p14:nvPr/>
            </p14:nvContentPartPr>
            <p14:xfrm rot="10800000">
              <a:off x="6916747" y="2731768"/>
              <a:ext cx="11152074" cy="82966"/>
            </p14:xfrm>
          </p:contentPart>
        </mc:Choice>
        <mc:Fallback>
          <p:pic>
            <p:nvPicPr>
              <p:cNvPr id="3" name="Ink 2">
                <a:extLst>
                  <a:ext uri="{FF2B5EF4-FFF2-40B4-BE49-F238E27FC236}">
                    <a16:creationId xmlns:a16="http://schemas.microsoft.com/office/drawing/2014/main" id="{BF83A17E-5A16-CF20-EE0C-DA5F33B73915}"/>
                  </a:ext>
                </a:extLst>
              </p:cNvPr>
              <p:cNvPicPr/>
              <p:nvPr/>
            </p:nvPicPr>
            <p:blipFill>
              <a:blip r:embed="rId4"/>
              <a:stretch>
                <a:fillRect/>
              </a:stretch>
            </p:blipFill>
            <p:spPr>
              <a:xfrm rot="10800000">
                <a:off x="6757977" y="2573378"/>
                <a:ext cx="11469254" cy="399386"/>
              </a:xfrm>
              <a:prstGeom prst="rect">
                <a:avLst/>
              </a:prstGeom>
            </p:spPr>
          </p:pic>
        </mc:Fallback>
      </mc:AlternateContent>
      <p:pic>
        <p:nvPicPr>
          <p:cNvPr id="4" name="Picture 3">
            <a:extLst>
              <a:ext uri="{FF2B5EF4-FFF2-40B4-BE49-F238E27FC236}">
                <a16:creationId xmlns:a16="http://schemas.microsoft.com/office/drawing/2014/main" id="{5973A6B7-F3E5-4278-29AD-70218CBFF485}"/>
              </a:ext>
            </a:extLst>
          </p:cNvPr>
          <p:cNvPicPr>
            <a:picLocks noChangeAspect="1"/>
          </p:cNvPicPr>
          <p:nvPr/>
        </p:nvPicPr>
        <p:blipFill rotWithShape="1">
          <a:blip r:embed="rId5">
            <a:alphaModFix amt="20000"/>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l="50758" r="3"/>
          <a:stretch/>
        </p:blipFill>
        <p:spPr>
          <a:xfrm flipH="1">
            <a:off x="17671406" y="-255584"/>
            <a:ext cx="6712593" cy="13633032"/>
          </a:xfrm>
          <a:prstGeom prst="rect">
            <a:avLst/>
          </a:prstGeom>
        </p:spPr>
      </p:pic>
    </p:spTree>
    <p:extLst>
      <p:ext uri="{BB962C8B-B14F-4D97-AF65-F5344CB8AC3E}">
        <p14:creationId xmlns:p14="http://schemas.microsoft.com/office/powerpoint/2010/main" val="170266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972066B4-FFAA-8E0C-090A-B8401EF62215}"/>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82395EA3-DB68-8DE9-6F2C-ED583A81050D}"/>
              </a:ext>
            </a:extLst>
          </p:cNvPr>
          <p:cNvSpPr txBox="1">
            <a:spLocks noGrp="1"/>
          </p:cNvSpPr>
          <p:nvPr>
            <p:ph type="sldNum" idx="12"/>
          </p:nvPr>
        </p:nvSpPr>
        <p:spPr>
          <a:xfrm>
            <a:off x="376884" y="12926853"/>
            <a:ext cx="336844" cy="487681"/>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a:solidFill>
                  <a:schemeClr val="lt1"/>
                </a:solidFill>
                <a:latin typeface="Twentieth Century"/>
                <a:ea typeface="Twentieth Century"/>
                <a:cs typeface="Twentieth Century"/>
                <a:sym typeface="Twentieth Century"/>
              </a:rPr>
              <a:t>6</a:t>
            </a:fld>
            <a:endParaRPr/>
          </a:p>
        </p:txBody>
      </p:sp>
      <p:sp>
        <p:nvSpPr>
          <p:cNvPr id="159" name="Google Shape;159;p4">
            <a:extLst>
              <a:ext uri="{FF2B5EF4-FFF2-40B4-BE49-F238E27FC236}">
                <a16:creationId xmlns:a16="http://schemas.microsoft.com/office/drawing/2014/main" id="{26AF4916-9047-1A0C-9774-28894519A9A0}"/>
              </a:ext>
            </a:extLst>
          </p:cNvPr>
          <p:cNvSpPr txBox="1">
            <a:spLocks noGrp="1"/>
          </p:cNvSpPr>
          <p:nvPr>
            <p:ph type="title"/>
          </p:nvPr>
        </p:nvSpPr>
        <p:spPr>
          <a:xfrm>
            <a:off x="713728" y="2500543"/>
            <a:ext cx="11374399" cy="2407381"/>
          </a:xfrm>
          <a:prstGeom prst="rect">
            <a:avLst/>
          </a:prstGeom>
          <a:noFill/>
          <a:ln>
            <a:noFill/>
          </a:ln>
        </p:spPr>
        <p:txBody>
          <a:bodyPr spcFirstLastPara="1" wrap="square" lIns="91425" tIns="91425" rIns="91425" bIns="91425" anchor="t" anchorCtr="0">
            <a:normAutofit/>
          </a:bodyPr>
          <a:lstStyle/>
          <a:p>
            <a:pPr marL="0" lvl="0" indent="0" algn="ctr" rtl="0">
              <a:lnSpc>
                <a:spcPct val="125000"/>
              </a:lnSpc>
              <a:spcBef>
                <a:spcPts val="0"/>
              </a:spcBef>
              <a:spcAft>
                <a:spcPts val="0"/>
              </a:spcAft>
              <a:buClr>
                <a:schemeClr val="dk2"/>
              </a:buClr>
              <a:buSzPts val="10000"/>
              <a:buFont typeface="Twentieth Century"/>
              <a:buNone/>
            </a:pPr>
            <a:r>
              <a:rPr lang="en-US" sz="10000" b="0" dirty="0" err="1">
                <a:latin typeface="Tw Cen MT" panose="020B0602020104020603" pitchFamily="34" charset="77"/>
              </a:rPr>
              <a:t>Mythbusting</a:t>
            </a:r>
            <a:endParaRPr dirty="0">
              <a:latin typeface="Tw Cen MT" panose="020B0602020104020603" pitchFamily="34" charset="77"/>
            </a:endParaRPr>
          </a:p>
        </p:txBody>
      </p:sp>
      <p:sp>
        <p:nvSpPr>
          <p:cNvPr id="2" name="Google Shape;160;p4">
            <a:extLst>
              <a:ext uri="{FF2B5EF4-FFF2-40B4-BE49-F238E27FC236}">
                <a16:creationId xmlns:a16="http://schemas.microsoft.com/office/drawing/2014/main" id="{DFDA48AE-F76C-0B00-E64F-8AF855A31378}"/>
              </a:ext>
            </a:extLst>
          </p:cNvPr>
          <p:cNvSpPr txBox="1"/>
          <p:nvPr/>
        </p:nvSpPr>
        <p:spPr>
          <a:xfrm>
            <a:off x="1190862" y="4907924"/>
            <a:ext cx="9975740" cy="3900152"/>
          </a:xfrm>
          <a:prstGeom prst="rect">
            <a:avLst/>
          </a:prstGeom>
          <a:noFill/>
          <a:ln>
            <a:noFill/>
          </a:ln>
        </p:spPr>
        <p:txBody>
          <a:bodyPr spcFirstLastPara="1" wrap="square" lIns="91425" tIns="45700" rIns="91425" bIns="45700" anchor="t" anchorCtr="0">
            <a:noAutofit/>
          </a:bodyPr>
          <a:lstStyle/>
          <a:p>
            <a:pPr marL="274637" marR="0" lvl="0" indent="0" algn="ctr" rtl="0">
              <a:lnSpc>
                <a:spcPct val="90000"/>
              </a:lnSpc>
              <a:spcBef>
                <a:spcPts val="0"/>
              </a:spcBef>
              <a:spcAft>
                <a:spcPts val="0"/>
              </a:spcAft>
              <a:buClr>
                <a:schemeClr val="accent3"/>
              </a:buClr>
              <a:buSzPts val="2400"/>
              <a:buFont typeface="Arial"/>
              <a:buNone/>
            </a:pPr>
            <a:r>
              <a:rPr lang="en-US" sz="6600" b="0" i="0" u="none" strike="noStrike" cap="none" dirty="0">
                <a:solidFill>
                  <a:schemeClr val="bg2"/>
                </a:solidFill>
                <a:latin typeface="Tw Cen MT" panose="020B0602020104020603" pitchFamily="34" charset="77"/>
                <a:ea typeface="Twentieth Century"/>
                <a:cs typeface="Twentieth Century"/>
                <a:sym typeface="Twentieth Century"/>
              </a:rPr>
              <a:t>What are some things you have heard about medication abortion? This could be from the internet, news, people in your community, family or friends, etc. </a:t>
            </a:r>
            <a:endParaRPr sz="6600" dirty="0">
              <a:solidFill>
                <a:schemeClr val="bg2"/>
              </a:solidFill>
              <a:latin typeface="Tw Cen MT" panose="020B0602020104020603" pitchFamily="34" charset="77"/>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9D2A493-7192-2614-E575-7DB7100CF52A}"/>
                  </a:ext>
                </a:extLst>
              </p14:cNvPr>
              <p14:cNvContentPartPr/>
              <p14:nvPr/>
            </p14:nvContentPartPr>
            <p14:xfrm rot="10800000">
              <a:off x="2743327" y="4367323"/>
              <a:ext cx="7315200" cy="82966"/>
            </p14:xfrm>
          </p:contentPart>
        </mc:Choice>
        <mc:Fallback>
          <p:pic>
            <p:nvPicPr>
              <p:cNvPr id="3" name="Ink 2">
                <a:extLst>
                  <a:ext uri="{FF2B5EF4-FFF2-40B4-BE49-F238E27FC236}">
                    <a16:creationId xmlns:a16="http://schemas.microsoft.com/office/drawing/2014/main" id="{09D2A493-7192-2614-E575-7DB7100CF52A}"/>
                  </a:ext>
                </a:extLst>
              </p:cNvPr>
              <p:cNvPicPr/>
              <p:nvPr/>
            </p:nvPicPr>
            <p:blipFill>
              <a:blip r:embed="rId4"/>
              <a:stretch>
                <a:fillRect/>
              </a:stretch>
            </p:blipFill>
            <p:spPr>
              <a:xfrm rot="10800000">
                <a:off x="2584559" y="4208933"/>
                <a:ext cx="7632376" cy="399386"/>
              </a:xfrm>
              <a:prstGeom prst="rect">
                <a:avLst/>
              </a:prstGeom>
            </p:spPr>
          </p:pic>
        </mc:Fallback>
      </mc:AlternateContent>
      <p:pic>
        <p:nvPicPr>
          <p:cNvPr id="4" name="Picture 3">
            <a:extLst>
              <a:ext uri="{FF2B5EF4-FFF2-40B4-BE49-F238E27FC236}">
                <a16:creationId xmlns:a16="http://schemas.microsoft.com/office/drawing/2014/main" id="{44B8F024-B1B5-8058-C2F0-B11860CF0734}"/>
              </a:ext>
            </a:extLst>
          </p:cNvPr>
          <p:cNvPicPr>
            <a:picLocks noChangeAspect="1"/>
          </p:cNvPicPr>
          <p:nvPr/>
        </p:nvPicPr>
        <p:blipFill rotWithShape="1">
          <a:blip r:embed="rId5">
            <a:alphaModFix amt="25000"/>
            <a:duotone>
              <a:schemeClr val="accent5">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 uri="{28A0092B-C50C-407E-A947-70E740481C1C}">
                <a14:useLocalDpi xmlns:a14="http://schemas.microsoft.com/office/drawing/2010/main" val="0"/>
              </a:ext>
            </a:extLst>
          </a:blip>
          <a:srcRect l="1520" r="3"/>
          <a:stretch/>
        </p:blipFill>
        <p:spPr>
          <a:xfrm flipH="1">
            <a:off x="10581931" y="0"/>
            <a:ext cx="13425185" cy="13633032"/>
          </a:xfrm>
          <a:prstGeom prst="rect">
            <a:avLst/>
          </a:prstGeom>
        </p:spPr>
      </p:pic>
    </p:spTree>
    <p:extLst>
      <p:ext uri="{BB962C8B-B14F-4D97-AF65-F5344CB8AC3E}">
        <p14:creationId xmlns:p14="http://schemas.microsoft.com/office/powerpoint/2010/main" val="75516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A046A22A-BD41-DC41-8498-CE654966DA22}"/>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b="15837"/>
          <a:stretch/>
        </p:blipFill>
        <p:spPr>
          <a:xfrm>
            <a:off x="2970253" y="11711361"/>
            <a:ext cx="2516747" cy="2018992"/>
          </a:xfrm>
          <a:prstGeom prst="rect">
            <a:avLst/>
          </a:prstGeom>
        </p:spPr>
      </p:pic>
      <p:pic>
        <p:nvPicPr>
          <p:cNvPr id="26" name="Picture 25">
            <a:extLst>
              <a:ext uri="{FF2B5EF4-FFF2-40B4-BE49-F238E27FC236}">
                <a16:creationId xmlns:a16="http://schemas.microsoft.com/office/drawing/2014/main" id="{CFCAA86E-C283-8144-A514-368FE2312FF6}"/>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4259946" y="172706"/>
            <a:ext cx="2516747" cy="2398900"/>
          </a:xfrm>
          <a:prstGeom prst="rect">
            <a:avLst/>
          </a:prstGeom>
        </p:spPr>
      </p:pic>
      <p:pic>
        <p:nvPicPr>
          <p:cNvPr id="36" name="Picture 35">
            <a:extLst>
              <a:ext uri="{FF2B5EF4-FFF2-40B4-BE49-F238E27FC236}">
                <a16:creationId xmlns:a16="http://schemas.microsoft.com/office/drawing/2014/main" id="{E50501CA-4104-0045-A30D-60860F3A3403}"/>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9186197" y="2174953"/>
            <a:ext cx="2516747" cy="2398900"/>
          </a:xfrm>
          <a:prstGeom prst="rect">
            <a:avLst/>
          </a:prstGeom>
        </p:spPr>
      </p:pic>
      <p:pic>
        <p:nvPicPr>
          <p:cNvPr id="37" name="Picture 36">
            <a:extLst>
              <a:ext uri="{FF2B5EF4-FFF2-40B4-BE49-F238E27FC236}">
                <a16:creationId xmlns:a16="http://schemas.microsoft.com/office/drawing/2014/main" id="{90D85991-C43F-C643-A968-F3C186B24A99}"/>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t="48235" r="3"/>
          <a:stretch/>
        </p:blipFill>
        <p:spPr>
          <a:xfrm>
            <a:off x="7172103" y="-1"/>
            <a:ext cx="2516747" cy="1241795"/>
          </a:xfrm>
          <a:prstGeom prst="rect">
            <a:avLst/>
          </a:prstGeom>
        </p:spPr>
      </p:pic>
      <p:pic>
        <p:nvPicPr>
          <p:cNvPr id="53" name="Picture 52">
            <a:extLst>
              <a:ext uri="{FF2B5EF4-FFF2-40B4-BE49-F238E27FC236}">
                <a16:creationId xmlns:a16="http://schemas.microsoft.com/office/drawing/2014/main" id="{08E7653F-2364-6841-BC71-49E19A42D9B3}"/>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9333696" y="427652"/>
            <a:ext cx="2516747" cy="2398900"/>
          </a:xfrm>
          <a:prstGeom prst="rect">
            <a:avLst/>
          </a:prstGeom>
        </p:spPr>
      </p:pic>
      <p:sp>
        <p:nvSpPr>
          <p:cNvPr id="477" name="Rectangle 7"/>
          <p:cNvSpPr txBox="1">
            <a:spLocks noGrp="1"/>
          </p:cNvSpPr>
          <p:nvPr>
            <p:ph type="sldNum" sz="quarter" idx="2"/>
          </p:nvPr>
        </p:nvSpPr>
        <p:spPr>
          <a:xfrm>
            <a:off x="306253" y="12926853"/>
            <a:ext cx="478106" cy="48768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
        <p:nvSpPr>
          <p:cNvPr id="29" name="Title 3">
            <a:extLst>
              <a:ext uri="{FF2B5EF4-FFF2-40B4-BE49-F238E27FC236}">
                <a16:creationId xmlns:a16="http://schemas.microsoft.com/office/drawing/2014/main" id="{F0674129-F3C6-5F42-9446-DACDC1B3CEDF}"/>
              </a:ext>
            </a:extLst>
          </p:cNvPr>
          <p:cNvSpPr txBox="1">
            <a:spLocks noGrp="1"/>
          </p:cNvSpPr>
          <p:nvPr>
            <p:ph type="title"/>
          </p:nvPr>
        </p:nvSpPr>
        <p:spPr>
          <a:xfrm>
            <a:off x="2222671" y="580346"/>
            <a:ext cx="19938657" cy="1676400"/>
          </a:xfrm>
          <a:prstGeom prst="rect">
            <a:avLst/>
          </a:prstGeom>
        </p:spPr>
        <p:txBody>
          <a:bodyPr>
            <a:noAutofit/>
          </a:bodyPr>
          <a:lstStyle/>
          <a:p>
            <a:pPr hangingPunct="1">
              <a:lnSpc>
                <a:spcPts val="4688"/>
              </a:lnSpc>
            </a:pPr>
            <a:r>
              <a:rPr lang="en-US" sz="9600" dirty="0" err="1"/>
              <a:t>Mythbusting</a:t>
            </a:r>
            <a:endParaRPr lang="en-US" sz="9600" dirty="0"/>
          </a:p>
        </p:txBody>
      </p:sp>
      <mc:AlternateContent xmlns:mc="http://schemas.openxmlformats.org/markup-compatibility/2006">
        <mc:Choice xmlns:p14="http://schemas.microsoft.com/office/powerpoint/2010/main" Requires="p14">
          <p:contentPart p14:bwMode="auto" r:id="rId4">
            <p14:nvContentPartPr>
              <p14:cNvPr id="30" name="Ink 29">
                <a:extLst>
                  <a:ext uri="{FF2B5EF4-FFF2-40B4-BE49-F238E27FC236}">
                    <a16:creationId xmlns:a16="http://schemas.microsoft.com/office/drawing/2014/main" id="{47628345-F477-274F-9B01-9C27DC5AAF69}"/>
                  </a:ext>
                </a:extLst>
              </p14:cNvPr>
              <p14:cNvContentPartPr/>
              <p14:nvPr/>
            </p14:nvContentPartPr>
            <p14:xfrm flipV="1">
              <a:off x="8533939" y="1836739"/>
              <a:ext cx="7315200" cy="64711"/>
            </p14:xfrm>
          </p:contentPart>
        </mc:Choice>
        <mc:Fallback>
          <p:pic>
            <p:nvPicPr>
              <p:cNvPr id="30" name="Ink 29">
                <a:extLst>
                  <a:ext uri="{FF2B5EF4-FFF2-40B4-BE49-F238E27FC236}">
                    <a16:creationId xmlns:a16="http://schemas.microsoft.com/office/drawing/2014/main" id="{47628345-F477-274F-9B01-9C27DC5AAF69}"/>
                  </a:ext>
                </a:extLst>
              </p:cNvPr>
              <p:cNvPicPr/>
              <p:nvPr/>
            </p:nvPicPr>
            <p:blipFill>
              <a:blip r:embed="rId5"/>
              <a:stretch>
                <a:fillRect/>
              </a:stretch>
            </p:blipFill>
            <p:spPr>
              <a:xfrm flipV="1">
                <a:off x="8375171" y="1679073"/>
                <a:ext cx="7632376" cy="379686"/>
              </a:xfrm>
              <a:prstGeom prst="rect">
                <a:avLst/>
              </a:prstGeom>
            </p:spPr>
          </p:pic>
        </mc:Fallback>
      </mc:AlternateContent>
      <p:pic>
        <p:nvPicPr>
          <p:cNvPr id="16" name="Picture 15">
            <a:extLst>
              <a:ext uri="{FF2B5EF4-FFF2-40B4-BE49-F238E27FC236}">
                <a16:creationId xmlns:a16="http://schemas.microsoft.com/office/drawing/2014/main" id="{E67CE95D-88EC-0D4C-B9E7-9BC1953977EF}"/>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21156782" y="3241852"/>
            <a:ext cx="2516747" cy="2398900"/>
          </a:xfrm>
          <a:prstGeom prst="rect">
            <a:avLst/>
          </a:prstGeom>
        </p:spPr>
      </p:pic>
      <p:pic>
        <p:nvPicPr>
          <p:cNvPr id="19" name="Picture 18">
            <a:extLst>
              <a:ext uri="{FF2B5EF4-FFF2-40B4-BE49-F238E27FC236}">
                <a16:creationId xmlns:a16="http://schemas.microsoft.com/office/drawing/2014/main" id="{E9FF0DD2-B819-864A-94CE-489C62193B40}"/>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6816949" y="2985442"/>
            <a:ext cx="2516747" cy="2398900"/>
          </a:xfrm>
          <a:prstGeom prst="rect">
            <a:avLst/>
          </a:prstGeom>
        </p:spPr>
      </p:pic>
      <p:pic>
        <p:nvPicPr>
          <p:cNvPr id="20" name="Picture 19">
            <a:extLst>
              <a:ext uri="{FF2B5EF4-FFF2-40B4-BE49-F238E27FC236}">
                <a16:creationId xmlns:a16="http://schemas.microsoft.com/office/drawing/2014/main" id="{441FC383-4994-BF4F-9971-D51B509818E3}"/>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50947"/>
          <a:stretch/>
        </p:blipFill>
        <p:spPr>
          <a:xfrm>
            <a:off x="23125627" y="6318955"/>
            <a:ext cx="1258374" cy="2398900"/>
          </a:xfrm>
          <a:prstGeom prst="rect">
            <a:avLst/>
          </a:prstGeom>
        </p:spPr>
      </p:pic>
      <p:pic>
        <p:nvPicPr>
          <p:cNvPr id="21" name="Picture 20">
            <a:extLst>
              <a:ext uri="{FF2B5EF4-FFF2-40B4-BE49-F238E27FC236}">
                <a16:creationId xmlns:a16="http://schemas.microsoft.com/office/drawing/2014/main" id="{B989C508-7808-AC47-A6B6-6B1A601C8153}"/>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8992187" y="7173443"/>
            <a:ext cx="2516747" cy="2398900"/>
          </a:xfrm>
          <a:prstGeom prst="rect">
            <a:avLst/>
          </a:prstGeom>
        </p:spPr>
      </p:pic>
      <p:pic>
        <p:nvPicPr>
          <p:cNvPr id="22" name="Picture 21">
            <a:extLst>
              <a:ext uri="{FF2B5EF4-FFF2-40B4-BE49-F238E27FC236}">
                <a16:creationId xmlns:a16="http://schemas.microsoft.com/office/drawing/2014/main" id="{8E6F6214-54FD-1C44-9C8E-CDB0FCACFA0C}"/>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0" r="46931" b="50000"/>
          <a:stretch/>
        </p:blipFill>
        <p:spPr>
          <a:xfrm>
            <a:off x="23026443" y="12516550"/>
            <a:ext cx="1357557" cy="1199450"/>
          </a:xfrm>
          <a:prstGeom prst="rect">
            <a:avLst/>
          </a:prstGeom>
        </p:spPr>
      </p:pic>
      <p:pic>
        <p:nvPicPr>
          <p:cNvPr id="23" name="Picture 22">
            <a:extLst>
              <a:ext uri="{FF2B5EF4-FFF2-40B4-BE49-F238E27FC236}">
                <a16:creationId xmlns:a16="http://schemas.microsoft.com/office/drawing/2014/main" id="{EAF083C0-1A17-A446-A8A2-EA3A6EA81BC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21419316" y="9613092"/>
            <a:ext cx="2516747" cy="2398900"/>
          </a:xfrm>
          <a:prstGeom prst="rect">
            <a:avLst/>
          </a:prstGeom>
        </p:spPr>
      </p:pic>
      <p:pic>
        <p:nvPicPr>
          <p:cNvPr id="24" name="Picture 23">
            <a:extLst>
              <a:ext uri="{FF2B5EF4-FFF2-40B4-BE49-F238E27FC236}">
                <a16:creationId xmlns:a16="http://schemas.microsoft.com/office/drawing/2014/main" id="{F69C8FEA-D151-E743-B10F-F419DD72911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7467997" y="10751876"/>
            <a:ext cx="2516747" cy="2398900"/>
          </a:xfrm>
          <a:prstGeom prst="rect">
            <a:avLst/>
          </a:prstGeom>
        </p:spPr>
      </p:pic>
      <p:pic>
        <p:nvPicPr>
          <p:cNvPr id="25" name="Picture 24">
            <a:extLst>
              <a:ext uri="{FF2B5EF4-FFF2-40B4-BE49-F238E27FC236}">
                <a16:creationId xmlns:a16="http://schemas.microsoft.com/office/drawing/2014/main" id="{CD1E96D6-DDA9-CD43-84FE-1035C4A5DE29}"/>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2892897" y="3813872"/>
            <a:ext cx="2516747" cy="2398900"/>
          </a:xfrm>
          <a:prstGeom prst="rect">
            <a:avLst/>
          </a:prstGeom>
        </p:spPr>
      </p:pic>
      <p:pic>
        <p:nvPicPr>
          <p:cNvPr id="27" name="Picture 26">
            <a:extLst>
              <a:ext uri="{FF2B5EF4-FFF2-40B4-BE49-F238E27FC236}">
                <a16:creationId xmlns:a16="http://schemas.microsoft.com/office/drawing/2014/main" id="{C1F82B2E-D010-F640-88C4-FE73E4485D4C}"/>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4535614" y="8150064"/>
            <a:ext cx="2516747" cy="2398900"/>
          </a:xfrm>
          <a:prstGeom prst="rect">
            <a:avLst/>
          </a:prstGeom>
        </p:spPr>
      </p:pic>
      <p:pic>
        <p:nvPicPr>
          <p:cNvPr id="28" name="Picture 27">
            <a:extLst>
              <a:ext uri="{FF2B5EF4-FFF2-40B4-BE49-F238E27FC236}">
                <a16:creationId xmlns:a16="http://schemas.microsoft.com/office/drawing/2014/main" id="{5CB4277C-0CC8-6640-B1AD-B6938E74C2E8}"/>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b="49401"/>
          <a:stretch/>
        </p:blipFill>
        <p:spPr>
          <a:xfrm>
            <a:off x="13865620" y="12516550"/>
            <a:ext cx="2516747" cy="1213803"/>
          </a:xfrm>
          <a:prstGeom prst="rect">
            <a:avLst/>
          </a:prstGeom>
        </p:spPr>
      </p:pic>
      <p:pic>
        <p:nvPicPr>
          <p:cNvPr id="31" name="Picture 30">
            <a:extLst>
              <a:ext uri="{FF2B5EF4-FFF2-40B4-BE49-F238E27FC236}">
                <a16:creationId xmlns:a16="http://schemas.microsoft.com/office/drawing/2014/main" id="{58DAF4B3-EB2D-FA4A-A9C4-F5464C6FBF7D}"/>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0217643" y="6825556"/>
            <a:ext cx="2516747" cy="2398900"/>
          </a:xfrm>
          <a:prstGeom prst="rect">
            <a:avLst/>
          </a:prstGeom>
        </p:spPr>
      </p:pic>
      <p:pic>
        <p:nvPicPr>
          <p:cNvPr id="32" name="Picture 31">
            <a:extLst>
              <a:ext uri="{FF2B5EF4-FFF2-40B4-BE49-F238E27FC236}">
                <a16:creationId xmlns:a16="http://schemas.microsoft.com/office/drawing/2014/main" id="{A3A92153-E467-6D45-95AC-FB8625364AD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0933166" y="10527953"/>
            <a:ext cx="2516747" cy="2398900"/>
          </a:xfrm>
          <a:prstGeom prst="rect">
            <a:avLst/>
          </a:prstGeom>
        </p:spPr>
      </p:pic>
      <p:pic>
        <p:nvPicPr>
          <p:cNvPr id="38" name="Picture 37">
            <a:extLst>
              <a:ext uri="{FF2B5EF4-FFF2-40B4-BE49-F238E27FC236}">
                <a16:creationId xmlns:a16="http://schemas.microsoft.com/office/drawing/2014/main" id="{9F87C8B1-AF37-9846-93AC-22D0AF90ACBC}"/>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6260582" y="4975773"/>
            <a:ext cx="2516747" cy="2398900"/>
          </a:xfrm>
          <a:prstGeom prst="rect">
            <a:avLst/>
          </a:prstGeom>
        </p:spPr>
      </p:pic>
      <p:pic>
        <p:nvPicPr>
          <p:cNvPr id="39" name="Picture 38">
            <a:extLst>
              <a:ext uri="{FF2B5EF4-FFF2-40B4-BE49-F238E27FC236}">
                <a16:creationId xmlns:a16="http://schemas.microsoft.com/office/drawing/2014/main" id="{603709D2-94AC-704E-9137-244CA51FBA28}"/>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5924999" y="9002642"/>
            <a:ext cx="2516747" cy="2398900"/>
          </a:xfrm>
          <a:prstGeom prst="rect">
            <a:avLst/>
          </a:prstGeom>
        </p:spPr>
      </p:pic>
      <p:pic>
        <p:nvPicPr>
          <p:cNvPr id="40" name="Picture 39">
            <a:extLst>
              <a:ext uri="{FF2B5EF4-FFF2-40B4-BE49-F238E27FC236}">
                <a16:creationId xmlns:a16="http://schemas.microsoft.com/office/drawing/2014/main" id="{42F9A715-0555-4F49-8508-30847E68F4D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b="49401"/>
          <a:stretch/>
        </p:blipFill>
        <p:spPr>
          <a:xfrm>
            <a:off x="7700896" y="12502197"/>
            <a:ext cx="2516747" cy="1213803"/>
          </a:xfrm>
          <a:prstGeom prst="rect">
            <a:avLst/>
          </a:prstGeom>
        </p:spPr>
      </p:pic>
      <p:pic>
        <p:nvPicPr>
          <p:cNvPr id="41" name="Picture 40">
            <a:extLst>
              <a:ext uri="{FF2B5EF4-FFF2-40B4-BE49-F238E27FC236}">
                <a16:creationId xmlns:a16="http://schemas.microsoft.com/office/drawing/2014/main" id="{50294DB1-9E42-8247-A080-501A6E44E8A1}"/>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4262690" y="1340726"/>
            <a:ext cx="2516747" cy="2398900"/>
          </a:xfrm>
          <a:prstGeom prst="rect">
            <a:avLst/>
          </a:prstGeom>
        </p:spPr>
      </p:pic>
      <p:pic>
        <p:nvPicPr>
          <p:cNvPr id="42" name="Picture 41">
            <a:extLst>
              <a:ext uri="{FF2B5EF4-FFF2-40B4-BE49-F238E27FC236}">
                <a16:creationId xmlns:a16="http://schemas.microsoft.com/office/drawing/2014/main" id="{461230CD-1D06-7A48-BAFE-7D2009F85AB8}"/>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920749" y="3631784"/>
            <a:ext cx="2516747" cy="2398900"/>
          </a:xfrm>
          <a:prstGeom prst="rect">
            <a:avLst/>
          </a:prstGeom>
        </p:spPr>
      </p:pic>
      <p:pic>
        <p:nvPicPr>
          <p:cNvPr id="43" name="Picture 42">
            <a:extLst>
              <a:ext uri="{FF2B5EF4-FFF2-40B4-BE49-F238E27FC236}">
                <a16:creationId xmlns:a16="http://schemas.microsoft.com/office/drawing/2014/main" id="{7E24A07B-3A8B-F14A-9FF9-277B598BB19D}"/>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2768940" y="6930497"/>
            <a:ext cx="2516747" cy="2398900"/>
          </a:xfrm>
          <a:prstGeom prst="rect">
            <a:avLst/>
          </a:prstGeom>
        </p:spPr>
      </p:pic>
      <p:pic>
        <p:nvPicPr>
          <p:cNvPr id="44" name="Picture 43">
            <a:extLst>
              <a:ext uri="{FF2B5EF4-FFF2-40B4-BE49-F238E27FC236}">
                <a16:creationId xmlns:a16="http://schemas.microsoft.com/office/drawing/2014/main" id="{AE86F52E-1B72-1E4F-82F7-C4661D7836D2}"/>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306253" y="287611"/>
            <a:ext cx="2516747" cy="2398900"/>
          </a:xfrm>
          <a:prstGeom prst="rect">
            <a:avLst/>
          </a:prstGeom>
        </p:spPr>
      </p:pic>
      <p:pic>
        <p:nvPicPr>
          <p:cNvPr id="45" name="Picture 44">
            <a:extLst>
              <a:ext uri="{FF2B5EF4-FFF2-40B4-BE49-F238E27FC236}">
                <a16:creationId xmlns:a16="http://schemas.microsoft.com/office/drawing/2014/main" id="{C8F6FEB6-D276-3B41-98DA-57164145F416}"/>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1" r="3"/>
          <a:stretch/>
        </p:blipFill>
        <p:spPr>
          <a:xfrm>
            <a:off x="-143685" y="9349514"/>
            <a:ext cx="2516747" cy="2398900"/>
          </a:xfrm>
          <a:prstGeom prst="rect">
            <a:avLst/>
          </a:prstGeom>
        </p:spPr>
      </p:pic>
      <p:pic>
        <p:nvPicPr>
          <p:cNvPr id="47" name="Picture 46">
            <a:extLst>
              <a:ext uri="{FF2B5EF4-FFF2-40B4-BE49-F238E27FC236}">
                <a16:creationId xmlns:a16="http://schemas.microsoft.com/office/drawing/2014/main" id="{4AB3EF51-E6F1-874C-BFFD-D9E621BED407}"/>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46161" r="2"/>
          <a:stretch/>
        </p:blipFill>
        <p:spPr>
          <a:xfrm>
            <a:off x="0" y="5150987"/>
            <a:ext cx="1329809" cy="2398900"/>
          </a:xfrm>
          <a:prstGeom prst="rect">
            <a:avLst/>
          </a:prstGeom>
        </p:spPr>
      </p:pic>
      <p:pic>
        <p:nvPicPr>
          <p:cNvPr id="52" name="Picture 51">
            <a:extLst>
              <a:ext uri="{FF2B5EF4-FFF2-40B4-BE49-F238E27FC236}">
                <a16:creationId xmlns:a16="http://schemas.microsoft.com/office/drawing/2014/main" id="{5393B07E-D605-9F49-9708-56DBAE502FC4}"/>
              </a:ext>
            </a:extLst>
          </p:cNvPr>
          <p:cNvPicPr>
            <a:picLocks noChangeAspect="1"/>
          </p:cNvPicPr>
          <p:nvPr/>
        </p:nvPicPr>
        <p:blipFill rotWithShape="1">
          <a:blip r:embed="rId3">
            <a:alphaModFix amt="10000"/>
            <a:duotone>
              <a:schemeClr val="accent3">
                <a:shade val="45000"/>
                <a:satMod val="135000"/>
              </a:schemeClr>
              <a:prstClr val="white"/>
            </a:duotone>
            <a:extLst>
              <a:ext uri="{28A0092B-C50C-407E-A947-70E740481C1C}">
                <a14:useLocalDpi xmlns:a14="http://schemas.microsoft.com/office/drawing/2010/main" val="0"/>
              </a:ext>
            </a:extLst>
          </a:blip>
          <a:srcRect l="-1890" t="46362" r="46931"/>
          <a:stretch/>
        </p:blipFill>
        <p:spPr>
          <a:xfrm>
            <a:off x="23026443" y="-1"/>
            <a:ext cx="1357558" cy="1286710"/>
          </a:xfrm>
          <a:prstGeom prst="rect">
            <a:avLst/>
          </a:prstGeom>
        </p:spPr>
      </p:pic>
      <p:sp>
        <p:nvSpPr>
          <p:cNvPr id="7" name="TextBox 6">
            <a:extLst>
              <a:ext uri="{FF2B5EF4-FFF2-40B4-BE49-F238E27FC236}">
                <a16:creationId xmlns:a16="http://schemas.microsoft.com/office/drawing/2014/main" id="{857EC052-0F43-8A40-FC9D-52BD58C3123A}"/>
              </a:ext>
            </a:extLst>
          </p:cNvPr>
          <p:cNvSpPr txBox="1"/>
          <p:nvPr/>
        </p:nvSpPr>
        <p:spPr>
          <a:xfrm>
            <a:off x="17962544" y="13390794"/>
            <a:ext cx="6902405" cy="307777"/>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solidFill>
                  <a:schemeClr val="bg1"/>
                </a:solidFill>
              </a:rPr>
              <a:t>https://</a:t>
            </a:r>
            <a:r>
              <a:rPr lang="en-US" sz="1400" dirty="0" err="1">
                <a:solidFill>
                  <a:schemeClr val="bg1"/>
                </a:solidFill>
              </a:rPr>
              <a:t>www.kff.org</a:t>
            </a:r>
            <a:r>
              <a:rPr lang="en-US" sz="1400" dirty="0">
                <a:solidFill>
                  <a:schemeClr val="bg1"/>
                </a:solidFill>
              </a:rPr>
              <a:t>/</a:t>
            </a:r>
            <a:r>
              <a:rPr lang="en-US" sz="1400" dirty="0" err="1">
                <a:solidFill>
                  <a:schemeClr val="bg1"/>
                </a:solidFill>
              </a:rPr>
              <a:t>womens</a:t>
            </a:r>
            <a:r>
              <a:rPr lang="en-US" sz="1400" dirty="0">
                <a:solidFill>
                  <a:schemeClr val="bg1"/>
                </a:solidFill>
              </a:rPr>
              <a:t>-health-policy/dashboard/abortion-in-the-u-s-dashboard/</a:t>
            </a:r>
          </a:p>
        </p:txBody>
      </p:sp>
      <p:graphicFrame>
        <p:nvGraphicFramePr>
          <p:cNvPr id="2" name="Table 1">
            <a:extLst>
              <a:ext uri="{FF2B5EF4-FFF2-40B4-BE49-F238E27FC236}">
                <a16:creationId xmlns:a16="http://schemas.microsoft.com/office/drawing/2014/main" id="{E9BAC919-DBB5-126D-C2BB-A06D9ABDDFD5}"/>
              </a:ext>
            </a:extLst>
          </p:cNvPr>
          <p:cNvGraphicFramePr>
            <a:graphicFrameLocks noGrp="1"/>
          </p:cNvGraphicFramePr>
          <p:nvPr>
            <p:extLst>
              <p:ext uri="{D42A27DB-BD31-4B8C-83A1-F6EECF244321}">
                <p14:modId xmlns:p14="http://schemas.microsoft.com/office/powerpoint/2010/main" val="813153415"/>
              </p:ext>
            </p:extLst>
          </p:nvPr>
        </p:nvGraphicFramePr>
        <p:xfrm>
          <a:off x="1297820" y="2206277"/>
          <a:ext cx="22174199" cy="11038434"/>
        </p:xfrm>
        <a:graphic>
          <a:graphicData uri="http://schemas.openxmlformats.org/drawingml/2006/table">
            <a:tbl>
              <a:tblPr firstRow="1" bandRow="1">
                <a:tableStyleId>{284E427A-3D55-4303-BF80-6455036E1DE7}</a:tableStyleId>
              </a:tblPr>
              <a:tblGrid>
                <a:gridCol w="9666514">
                  <a:extLst>
                    <a:ext uri="{9D8B030D-6E8A-4147-A177-3AD203B41FA5}">
                      <a16:colId xmlns:a16="http://schemas.microsoft.com/office/drawing/2014/main" val="4062553156"/>
                    </a:ext>
                  </a:extLst>
                </a:gridCol>
                <a:gridCol w="12507685">
                  <a:extLst>
                    <a:ext uri="{9D8B030D-6E8A-4147-A177-3AD203B41FA5}">
                      <a16:colId xmlns:a16="http://schemas.microsoft.com/office/drawing/2014/main" val="21133423"/>
                    </a:ext>
                  </a:extLst>
                </a:gridCol>
              </a:tblGrid>
              <a:tr h="1532497">
                <a:tc>
                  <a:txBody>
                    <a:bodyPr/>
                    <a:lstStyle/>
                    <a:p>
                      <a:r>
                        <a:rPr lang="en-US" sz="4700" b="0" i="0" u="none" strike="noStrike" cap="none" dirty="0">
                          <a:solidFill>
                            <a:schemeClr val="tx1"/>
                          </a:solidFill>
                          <a:latin typeface="Tw Cen MT" panose="020B0602020104020603" pitchFamily="34" charset="77"/>
                          <a:ea typeface="Twentieth Century"/>
                          <a:cs typeface="Twentieth Century"/>
                          <a:sym typeface="Twentieth Century"/>
                        </a:rPr>
                        <a:t>Myth</a:t>
                      </a:r>
                      <a:endParaRPr lang="en-US" sz="4700" b="0" dirty="0">
                        <a:solidFill>
                          <a:schemeClr val="tx1"/>
                        </a:solidFill>
                        <a:latin typeface="Tw Cen MT" panose="020B0602020104020603" pitchFamily="34" charset="77"/>
                      </a:endParaRPr>
                    </a:p>
                  </a:txBody>
                  <a:tcPr marL="231100" marR="231100" marT="115550" marB="115550"/>
                </a:tc>
                <a:tc>
                  <a:txBody>
                    <a:bodyPr/>
                    <a:lstStyle/>
                    <a:p>
                      <a:r>
                        <a:rPr lang="en-US" sz="4700" b="0" i="0" u="none" strike="noStrike" cap="none" dirty="0">
                          <a:solidFill>
                            <a:schemeClr val="tx1"/>
                          </a:solidFill>
                          <a:latin typeface="Tw Cen MT" panose="020B0602020104020603" pitchFamily="34" charset="77"/>
                          <a:sym typeface="Twentieth Century"/>
                        </a:rPr>
                        <a:t>Fact</a:t>
                      </a:r>
                      <a:endParaRPr lang="en-US" sz="4700" b="0" dirty="0">
                        <a:solidFill>
                          <a:schemeClr val="tx1"/>
                        </a:solidFill>
                        <a:latin typeface="Tw Cen MT" panose="020B0602020104020603" pitchFamily="34" charset="77"/>
                      </a:endParaRPr>
                    </a:p>
                  </a:txBody>
                  <a:tcPr marL="231100" marR="231100" marT="115550" marB="115550"/>
                </a:tc>
                <a:extLst>
                  <a:ext uri="{0D108BD9-81ED-4DB2-BD59-A6C34878D82A}">
                    <a16:rowId xmlns:a16="http://schemas.microsoft.com/office/drawing/2014/main" val="249063077"/>
                  </a:ext>
                </a:extLst>
              </a:tr>
              <a:tr h="215812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200" b="0" i="0" u="none" strike="noStrike" cap="none" dirty="0">
                          <a:solidFill>
                            <a:schemeClr val="tx1"/>
                          </a:solidFill>
                          <a:latin typeface="Tw Cen MT" panose="020B0602020104020603" pitchFamily="34" charset="77"/>
                          <a:ea typeface="Twentieth Century"/>
                          <a:cs typeface="Twentieth Century"/>
                          <a:sym typeface="Twentieth Century"/>
                        </a:rPr>
                        <a:t>Getting an abortion has a negative impact on mental health.</a:t>
                      </a:r>
                      <a:endParaRPr lang="en-US" sz="4200" dirty="0">
                        <a:solidFill>
                          <a:schemeClr val="tx1"/>
                        </a:solidFill>
                        <a:latin typeface="Tw Cen MT" panose="020B0602020104020603" pitchFamily="34" charset="77"/>
                      </a:endParaRPr>
                    </a:p>
                    <a:p>
                      <a:endParaRPr lang="en-US" sz="4200" dirty="0">
                        <a:solidFill>
                          <a:schemeClr val="tx1"/>
                        </a:solidFill>
                        <a:latin typeface="Tw Cen MT" panose="020B0602020104020603" pitchFamily="34" charset="77"/>
                      </a:endParaRPr>
                    </a:p>
                  </a:txBody>
                  <a:tcPr marL="231100" marR="231100" marT="115550" marB="115550"/>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200" b="0" i="0" u="none" strike="noStrike" cap="none" dirty="0">
                          <a:solidFill>
                            <a:schemeClr val="tx1"/>
                          </a:solidFill>
                          <a:latin typeface="Tw Cen MT" panose="020B0602020104020603" pitchFamily="34" charset="77"/>
                          <a:ea typeface="Twentieth Century"/>
                          <a:cs typeface="Twentieth Century"/>
                          <a:sym typeface="Twentieth Century"/>
                        </a:rPr>
                        <a:t>There is no evidence that having an abortion is associated with negative mental health outcomes. </a:t>
                      </a:r>
                      <a:endParaRPr lang="en-US" sz="4200" dirty="0">
                        <a:solidFill>
                          <a:schemeClr val="tx1"/>
                        </a:solidFill>
                        <a:latin typeface="Tw Cen MT" panose="020B0602020104020603" pitchFamily="34" charset="77"/>
                      </a:endParaRPr>
                    </a:p>
                  </a:txBody>
                  <a:tcPr marL="231100" marR="231100" marT="115550" marB="115550"/>
                </a:tc>
                <a:extLst>
                  <a:ext uri="{0D108BD9-81ED-4DB2-BD59-A6C34878D82A}">
                    <a16:rowId xmlns:a16="http://schemas.microsoft.com/office/drawing/2014/main" val="2205820368"/>
                  </a:ext>
                </a:extLst>
              </a:tr>
              <a:tr h="2158124">
                <a:tc>
                  <a:txBody>
                    <a:bodyPr/>
                    <a:lstStyle/>
                    <a:p>
                      <a:r>
                        <a:rPr lang="en-US" sz="4200" dirty="0">
                          <a:solidFill>
                            <a:schemeClr val="tx1"/>
                          </a:solidFill>
                          <a:latin typeface="Tw Cen MT" panose="020B0602020104020603" pitchFamily="34" charset="77"/>
                        </a:rPr>
                        <a:t>People regret their abortion.</a:t>
                      </a:r>
                    </a:p>
                  </a:txBody>
                  <a:tcPr marL="231100" marR="231100" marT="115550" marB="115550"/>
                </a:tc>
                <a:tc>
                  <a:txBody>
                    <a:bodyPr/>
                    <a:lstStyle/>
                    <a:p>
                      <a:r>
                        <a:rPr lang="en-US" sz="4200" dirty="0">
                          <a:solidFill>
                            <a:schemeClr val="tx1"/>
                          </a:solidFill>
                          <a:latin typeface="Tw Cen MT" panose="020B0602020104020603" pitchFamily="34" charset="77"/>
                        </a:rPr>
                        <a:t>It is uncommon. Studies have found 95-99% of people surveyed later on do not regret their decision.</a:t>
                      </a:r>
                    </a:p>
                  </a:txBody>
                  <a:tcPr marL="231100" marR="231100" marT="115550" marB="115550"/>
                </a:tc>
                <a:extLst>
                  <a:ext uri="{0D108BD9-81ED-4DB2-BD59-A6C34878D82A}">
                    <a16:rowId xmlns:a16="http://schemas.microsoft.com/office/drawing/2014/main" val="1085634632"/>
                  </a:ext>
                </a:extLst>
              </a:tr>
              <a:tr h="873441">
                <a:tc>
                  <a:txBody>
                    <a:bodyPr/>
                    <a:lstStyle/>
                    <a:p>
                      <a:r>
                        <a:rPr lang="en-US" sz="4200" dirty="0">
                          <a:solidFill>
                            <a:schemeClr val="tx1"/>
                          </a:solidFill>
                          <a:latin typeface="Tw Cen MT" panose="020B0602020104020603" pitchFamily="34" charset="77"/>
                        </a:rPr>
                        <a:t>Medication abortion is unsafe.</a:t>
                      </a:r>
                    </a:p>
                  </a:txBody>
                  <a:tcPr marL="231100" marR="231100" marT="115550" marB="115550"/>
                </a:tc>
                <a:tc>
                  <a:txBody>
                    <a:bodyPr/>
                    <a:lstStyle/>
                    <a:p>
                      <a:r>
                        <a:rPr lang="en-US" sz="4200" dirty="0">
                          <a:solidFill>
                            <a:schemeClr val="tx1"/>
                          </a:solidFill>
                          <a:latin typeface="Tw Cen MT" panose="020B0602020104020603" pitchFamily="34" charset="77"/>
                        </a:rPr>
                        <a:t>Serious complications are rare.</a:t>
                      </a:r>
                    </a:p>
                  </a:txBody>
                  <a:tcPr marL="231100" marR="231100" marT="115550" marB="115550"/>
                </a:tc>
                <a:extLst>
                  <a:ext uri="{0D108BD9-81ED-4DB2-BD59-A6C34878D82A}">
                    <a16:rowId xmlns:a16="http://schemas.microsoft.com/office/drawing/2014/main" val="1638973017"/>
                  </a:ext>
                </a:extLst>
              </a:tr>
              <a:tr h="2158124">
                <a:tc>
                  <a:txBody>
                    <a:bodyPr/>
                    <a:lstStyle/>
                    <a:p>
                      <a:r>
                        <a:rPr lang="en-US" sz="4200" dirty="0">
                          <a:solidFill>
                            <a:schemeClr val="tx1"/>
                          </a:solidFill>
                          <a:latin typeface="Tw Cen MT" panose="020B0602020104020603" pitchFamily="34" charset="77"/>
                        </a:rPr>
                        <a:t>If made available, people will rely on abortions for birth control.</a:t>
                      </a:r>
                    </a:p>
                  </a:txBody>
                  <a:tcPr marL="231100" marR="231100" marT="115550" marB="115550"/>
                </a:tc>
                <a:tc>
                  <a:txBody>
                    <a:bodyPr/>
                    <a:lstStyle/>
                    <a:p>
                      <a:r>
                        <a:rPr lang="en-US" sz="4200" dirty="0">
                          <a:solidFill>
                            <a:schemeClr val="tx1"/>
                          </a:solidFill>
                          <a:latin typeface="Tw Cen MT" panose="020B0602020104020603" pitchFamily="34" charset="77"/>
                        </a:rPr>
                        <a:t>Half of abortion patients were using birth control when they became pregnant. 52% never had a previous abortion.</a:t>
                      </a:r>
                    </a:p>
                  </a:txBody>
                  <a:tcPr marL="231100" marR="231100" marT="115550" marB="115550"/>
                </a:tc>
                <a:extLst>
                  <a:ext uri="{0D108BD9-81ED-4DB2-BD59-A6C34878D82A}">
                    <a16:rowId xmlns:a16="http://schemas.microsoft.com/office/drawing/2014/main" val="440618504"/>
                  </a:ext>
                </a:extLst>
              </a:tr>
              <a:tr h="2158124">
                <a:tc>
                  <a:txBody>
                    <a:bodyPr/>
                    <a:lstStyle/>
                    <a:p>
                      <a:r>
                        <a:rPr lang="en-US" sz="4200" dirty="0">
                          <a:solidFill>
                            <a:schemeClr val="tx1"/>
                          </a:solidFill>
                          <a:latin typeface="Tw Cen MT" panose="020B0602020104020603" pitchFamily="34" charset="77"/>
                        </a:rPr>
                        <a:t>A lot of people get abortions late into pregnancy.</a:t>
                      </a:r>
                    </a:p>
                  </a:txBody>
                  <a:tcPr marL="231100" marR="231100" marT="115550" marB="115550"/>
                </a:tc>
                <a:tc>
                  <a:txBody>
                    <a:bodyPr/>
                    <a:lstStyle/>
                    <a:p>
                      <a:r>
                        <a:rPr lang="en-US" sz="4200" dirty="0">
                          <a:solidFill>
                            <a:schemeClr val="tx1"/>
                          </a:solidFill>
                          <a:latin typeface="Tw Cen MT" panose="020B0602020104020603" pitchFamily="34" charset="77"/>
                        </a:rPr>
                        <a:t>85% of abortions happen in the first 9 </a:t>
                      </a:r>
                      <a:r>
                        <a:rPr lang="en-US" sz="4200" dirty="0" err="1">
                          <a:solidFill>
                            <a:schemeClr val="tx1"/>
                          </a:solidFill>
                          <a:latin typeface="Tw Cen MT" panose="020B0602020104020603" pitchFamily="34" charset="77"/>
                        </a:rPr>
                        <a:t>wks</a:t>
                      </a:r>
                      <a:r>
                        <a:rPr lang="en-US" sz="4200" dirty="0">
                          <a:solidFill>
                            <a:schemeClr val="tx1"/>
                          </a:solidFill>
                          <a:latin typeface="Tw Cen MT" panose="020B0602020104020603" pitchFamily="34" charset="77"/>
                        </a:rPr>
                        <a:t> of pregnancy. 94% of abortions happen in the first trimester.</a:t>
                      </a:r>
                    </a:p>
                  </a:txBody>
                  <a:tcPr marL="231100" marR="231100" marT="115550" marB="115550"/>
                </a:tc>
                <a:extLst>
                  <a:ext uri="{0D108BD9-81ED-4DB2-BD59-A6C34878D82A}">
                    <a16:rowId xmlns:a16="http://schemas.microsoft.com/office/drawing/2014/main" val="3126383863"/>
                  </a:ext>
                </a:extLst>
              </a:tr>
            </a:tbl>
          </a:graphicData>
        </a:graphic>
      </p:graphicFrame>
    </p:spTree>
    <p:extLst>
      <p:ext uri="{BB962C8B-B14F-4D97-AF65-F5344CB8AC3E}">
        <p14:creationId xmlns:p14="http://schemas.microsoft.com/office/powerpoint/2010/main" val="7903149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488DF167-10BF-3C61-B6B8-0BC766245C43}"/>
            </a:ext>
          </a:extLst>
        </p:cNvPr>
        <p:cNvGrpSpPr/>
        <p:nvPr/>
      </p:nvGrpSpPr>
      <p:grpSpPr>
        <a:xfrm>
          <a:off x="0" y="0"/>
          <a:ext cx="0" cy="0"/>
          <a:chOff x="0" y="0"/>
          <a:chExt cx="0" cy="0"/>
        </a:xfrm>
      </p:grpSpPr>
      <p:sp>
        <p:nvSpPr>
          <p:cNvPr id="157" name="Google Shape;157;p4">
            <a:extLst>
              <a:ext uri="{FF2B5EF4-FFF2-40B4-BE49-F238E27FC236}">
                <a16:creationId xmlns:a16="http://schemas.microsoft.com/office/drawing/2014/main" id="{5C6FF6C8-D5B4-6F0A-2F85-8BDD383C2422}"/>
              </a:ext>
            </a:extLst>
          </p:cNvPr>
          <p:cNvSpPr txBox="1">
            <a:spLocks noGrp="1"/>
          </p:cNvSpPr>
          <p:nvPr>
            <p:ph type="sldNum" idx="12"/>
          </p:nvPr>
        </p:nvSpPr>
        <p:spPr>
          <a:xfrm>
            <a:off x="376884" y="12926853"/>
            <a:ext cx="336844" cy="487681"/>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8</a:t>
            </a:fld>
            <a:endParaRPr lang="en-US"/>
          </a:p>
        </p:txBody>
      </p:sp>
      <p:sp>
        <p:nvSpPr>
          <p:cNvPr id="159" name="Google Shape;159;p4">
            <a:extLst>
              <a:ext uri="{FF2B5EF4-FFF2-40B4-BE49-F238E27FC236}">
                <a16:creationId xmlns:a16="http://schemas.microsoft.com/office/drawing/2014/main" id="{37C205DA-CCA1-0436-5019-74853BF4C3B2}"/>
              </a:ext>
            </a:extLst>
          </p:cNvPr>
          <p:cNvSpPr txBox="1">
            <a:spLocks noGrp="1"/>
          </p:cNvSpPr>
          <p:nvPr>
            <p:ph type="title"/>
          </p:nvPr>
        </p:nvSpPr>
        <p:spPr>
          <a:xfrm>
            <a:off x="5647256" y="754367"/>
            <a:ext cx="13089487" cy="2407381"/>
          </a:xfrm>
          <a:prstGeom prst="rect">
            <a:avLst/>
          </a:prstGeom>
          <a:noFill/>
          <a:ln>
            <a:noFill/>
          </a:ln>
        </p:spPr>
        <p:txBody>
          <a:bodyPr spcFirstLastPara="1" wrap="square" lIns="91425" tIns="91425" rIns="91425" bIns="91425" anchor="t" anchorCtr="0">
            <a:normAutofit/>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Medication Abortion 101</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3F26B024-0BBC-AF3B-6F5D-A61DD7038A78}"/>
              </a:ext>
            </a:extLst>
          </p:cNvPr>
          <p:cNvSpPr txBox="1"/>
          <p:nvPr/>
        </p:nvSpPr>
        <p:spPr>
          <a:xfrm>
            <a:off x="942329" y="2921733"/>
            <a:ext cx="14717226" cy="9325630"/>
          </a:xfrm>
          <a:prstGeom prst="rect">
            <a:avLst/>
          </a:prstGeom>
          <a:noFill/>
        </p:spPr>
        <p:txBody>
          <a:bodyPr wrap="square" rtlCol="0">
            <a:spAutoFit/>
          </a:bodyPr>
          <a:lstStyle/>
          <a:p>
            <a:pPr marL="857250" indent="-857250"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Uses two medications: mifepristone &amp; misoprostol</a:t>
            </a:r>
          </a:p>
          <a:p>
            <a:pPr marL="857250" lvl="2" indent="-85725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FDA-approved in 2000 for abortion through 7 </a:t>
            </a:r>
            <a:r>
              <a:rPr lang="en-US" sz="6000" b="0" i="0" u="none" strike="noStrike" dirty="0" err="1">
                <a:solidFill>
                  <a:schemeClr val="bg2"/>
                </a:solidFill>
                <a:effectLst/>
                <a:latin typeface="Tw Cen MT" panose="020B0602020104020603" pitchFamily="34" charset="77"/>
                <a:cs typeface="Gill Sans" panose="020B0502020104020203" pitchFamily="34" charset="-79"/>
              </a:rPr>
              <a:t>wks</a:t>
            </a:r>
            <a:r>
              <a:rPr lang="en-US" sz="6000" b="0" i="0" u="none" strike="noStrike" dirty="0">
                <a:solidFill>
                  <a:schemeClr val="bg2"/>
                </a:solidFill>
                <a:effectLst/>
                <a:latin typeface="Tw Cen MT" panose="020B0602020104020603" pitchFamily="34" charset="77"/>
                <a:cs typeface="Gill Sans" panose="020B0502020104020203" pitchFamily="34" charset="-79"/>
              </a:rPr>
              <a:t>, extended to 10 </a:t>
            </a:r>
            <a:r>
              <a:rPr lang="en-US" sz="6000" b="0" i="0" u="none" strike="noStrike" dirty="0" err="1">
                <a:solidFill>
                  <a:schemeClr val="bg2"/>
                </a:solidFill>
                <a:effectLst/>
                <a:latin typeface="Tw Cen MT" panose="020B0602020104020603" pitchFamily="34" charset="77"/>
                <a:cs typeface="Gill Sans" panose="020B0502020104020203" pitchFamily="34" charset="-79"/>
              </a:rPr>
              <a:t>wks</a:t>
            </a:r>
            <a:r>
              <a:rPr lang="en-US" sz="6000" b="0" i="0" u="none" strike="noStrike" dirty="0">
                <a:solidFill>
                  <a:schemeClr val="bg2"/>
                </a:solidFill>
                <a:effectLst/>
                <a:latin typeface="Tw Cen MT" panose="020B0602020104020603" pitchFamily="34" charset="77"/>
                <a:cs typeface="Gill Sans" panose="020B0502020104020203" pitchFamily="34" charset="-79"/>
              </a:rPr>
              <a:t> (70 days) in 2016</a:t>
            </a:r>
          </a:p>
          <a:p>
            <a:pPr marL="857250" indent="-857250"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Can be used through 11-13 </a:t>
            </a:r>
            <a:r>
              <a:rPr lang="en-US" sz="6000" b="0" i="0" u="none" strike="noStrike" dirty="0" err="1">
                <a:solidFill>
                  <a:schemeClr val="bg2"/>
                </a:solidFill>
                <a:effectLst/>
                <a:latin typeface="Tw Cen MT" panose="020B0602020104020603" pitchFamily="34" charset="77"/>
                <a:cs typeface="Gill Sans" panose="020B0502020104020203" pitchFamily="34" charset="-79"/>
              </a:rPr>
              <a:t>wks</a:t>
            </a:r>
            <a:endParaRPr lang="en-US" sz="6000" b="0" i="0" u="none" strike="noStrike" dirty="0">
              <a:solidFill>
                <a:schemeClr val="bg2"/>
              </a:solidFill>
              <a:effectLst/>
              <a:latin typeface="Tw Cen MT" panose="020B0602020104020603" pitchFamily="34" charset="77"/>
              <a:cs typeface="Gill Sans" panose="020B0502020104020203" pitchFamily="34" charset="-79"/>
            </a:endParaRPr>
          </a:p>
          <a:p>
            <a:pPr marL="857250" indent="-857250"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Use of MAB is increasing in US</a:t>
            </a:r>
          </a:p>
          <a:p>
            <a:pPr marL="857250" indent="-857250"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MAB is safe and effective </a:t>
            </a:r>
            <a:r>
              <a:rPr lang="en-US" sz="6000" b="0" i="0" u="none" strike="noStrike" dirty="0">
                <a:solidFill>
                  <a:schemeClr val="bg2"/>
                </a:solidFill>
                <a:effectLst/>
                <a:latin typeface="Tw Cen MT" panose="020B0602020104020603" pitchFamily="34" charset="77"/>
                <a:cs typeface="Gill Sans" panose="020B0502020104020203" pitchFamily="34" charset="-79"/>
                <a:sym typeface="Wingdings" pitchFamily="2" charset="2"/>
              </a:rPr>
              <a:t> </a:t>
            </a:r>
            <a:r>
              <a:rPr lang="en-US" sz="6000" dirty="0">
                <a:solidFill>
                  <a:schemeClr val="bg2"/>
                </a:solidFill>
                <a:latin typeface="Tw Cen MT" panose="020B0602020104020603" pitchFamily="34" charset="77"/>
                <a:cs typeface="Gill Sans" panose="020B0502020104020203" pitchFamily="34" charset="-79"/>
                <a:sym typeface="Wingdings" pitchFamily="2" charset="2"/>
              </a:rPr>
              <a:t>s</a:t>
            </a:r>
            <a:r>
              <a:rPr lang="en-US" sz="6000" b="0" i="0" u="none" strike="noStrike" dirty="0">
                <a:solidFill>
                  <a:schemeClr val="bg2"/>
                </a:solidFill>
                <a:effectLst/>
                <a:latin typeface="Tw Cen MT" panose="020B0602020104020603" pitchFamily="34" charset="77"/>
                <a:cs typeface="Gill Sans" panose="020B0502020104020203" pitchFamily="34" charset="-79"/>
              </a:rPr>
              <a:t>afer and more effective earlier in pregnancy</a:t>
            </a:r>
          </a:p>
          <a:p>
            <a:pPr rtl="0" fontAlgn="base"/>
            <a:endParaRPr lang="en-US" sz="6000" b="0" i="0" u="none" strike="noStrike" dirty="0">
              <a:solidFill>
                <a:schemeClr val="bg2"/>
              </a:solidFill>
              <a:effectLst/>
              <a:latin typeface="Tw Cen MT" panose="020B0602020104020603" pitchFamily="34" charset="77"/>
              <a:cs typeface="Gill Sans" panose="020B0502020104020203" pitchFamily="34" charset="-79"/>
            </a:endParaRPr>
          </a:p>
        </p:txBody>
      </p:sp>
      <p:pic>
        <p:nvPicPr>
          <p:cNvPr id="4" name="Picture 3" descr="A black and white drawing of a pill&#10;&#10;Description automatically generated">
            <a:extLst>
              <a:ext uri="{FF2B5EF4-FFF2-40B4-BE49-F238E27FC236}">
                <a16:creationId xmlns:a16="http://schemas.microsoft.com/office/drawing/2014/main" id="{2BE84339-6930-953B-DF8B-7351B98485C1}"/>
              </a:ext>
            </a:extLst>
          </p:cNvPr>
          <p:cNvPicPr>
            <a:picLocks noChangeAspect="1"/>
          </p:cNvPicPr>
          <p:nvPr/>
        </p:nvPicPr>
        <p:blipFill>
          <a:blip r:embed="rId3"/>
          <a:stretch>
            <a:fillRect/>
          </a:stretch>
        </p:blipFill>
        <p:spPr>
          <a:xfrm>
            <a:off x="15430954" y="4366985"/>
            <a:ext cx="8261350" cy="5471451"/>
          </a:xfrm>
          <a:prstGeom prst="rect">
            <a:avLst/>
          </a:prstGeom>
        </p:spPr>
      </p:pic>
      <p:pic>
        <p:nvPicPr>
          <p:cNvPr id="3" name="Picture 2">
            <a:extLst>
              <a:ext uri="{FF2B5EF4-FFF2-40B4-BE49-F238E27FC236}">
                <a16:creationId xmlns:a16="http://schemas.microsoft.com/office/drawing/2014/main" id="{C85C99D0-9402-63DD-7CA0-1CD0EAD13F4C}"/>
              </a:ext>
            </a:extLst>
          </p:cNvPr>
          <p:cNvPicPr>
            <a:picLocks noChangeAspect="1"/>
          </p:cNvPicPr>
          <p:nvPr/>
        </p:nvPicPr>
        <p:blipFill rotWithShape="1">
          <a:blip r:embed="rId4">
            <a:alphaModFix amt="25000"/>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l="1520" r="3" b="50838"/>
          <a:stretch/>
        </p:blipFill>
        <p:spPr>
          <a:xfrm flipH="1">
            <a:off x="15154725" y="9201742"/>
            <a:ext cx="9042410" cy="4514258"/>
          </a:xfrm>
          <a:prstGeom prst="rect">
            <a:avLst/>
          </a:prstGeom>
        </p:spPr>
      </p:pic>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7421EA1-0AEF-8095-E973-3DF658B1373A}"/>
                  </a:ext>
                </a:extLst>
              </p14:cNvPr>
              <p14:cNvContentPartPr/>
              <p14:nvPr/>
            </p14:nvContentPartPr>
            <p14:xfrm rot="10800000">
              <a:off x="5935143" y="2501885"/>
              <a:ext cx="12801600" cy="82966"/>
            </p14:xfrm>
          </p:contentPart>
        </mc:Choice>
        <mc:Fallback>
          <p:pic>
            <p:nvPicPr>
              <p:cNvPr id="5" name="Ink 4">
                <a:extLst>
                  <a:ext uri="{FF2B5EF4-FFF2-40B4-BE49-F238E27FC236}">
                    <a16:creationId xmlns:a16="http://schemas.microsoft.com/office/drawing/2014/main" id="{87421EA1-0AEF-8095-E973-3DF658B1373A}"/>
                  </a:ext>
                </a:extLst>
              </p:cNvPr>
              <p:cNvPicPr/>
              <p:nvPr/>
            </p:nvPicPr>
            <p:blipFill>
              <a:blip r:embed="rId7"/>
              <a:stretch>
                <a:fillRect/>
              </a:stretch>
            </p:blipFill>
            <p:spPr>
              <a:xfrm rot="10800000">
                <a:off x="5776374" y="2343495"/>
                <a:ext cx="13118778" cy="399386"/>
              </a:xfrm>
              <a:prstGeom prst="rect">
                <a:avLst/>
              </a:prstGeom>
            </p:spPr>
          </p:pic>
        </mc:Fallback>
      </mc:AlternateContent>
    </p:spTree>
    <p:extLst>
      <p:ext uri="{BB962C8B-B14F-4D97-AF65-F5344CB8AC3E}">
        <p14:creationId xmlns:p14="http://schemas.microsoft.com/office/powerpoint/2010/main" val="84284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4D0F28A1-9F48-C34B-254C-8425BD619FF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1EC4D03-08D0-DD53-96D3-117F60A23447}"/>
              </a:ext>
            </a:extLst>
          </p:cNvPr>
          <p:cNvSpPr/>
          <p:nvPr/>
        </p:nvSpPr>
        <p:spPr>
          <a:xfrm>
            <a:off x="9220270" y="5538228"/>
            <a:ext cx="14721161" cy="7537692"/>
          </a:xfrm>
          <a:prstGeom prst="rect">
            <a:avLst/>
          </a:prstGeom>
          <a:solidFill>
            <a:schemeClr val="bg1">
              <a:alpha val="47752"/>
            </a:schemeClr>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5083E1-DEF2-7EFD-0518-BF3122CD64FF}"/>
              </a:ext>
            </a:extLst>
          </p:cNvPr>
          <p:cNvSpPr/>
          <p:nvPr/>
        </p:nvSpPr>
        <p:spPr>
          <a:xfrm>
            <a:off x="895397" y="5538228"/>
            <a:ext cx="7895193" cy="6635042"/>
          </a:xfrm>
          <a:prstGeom prst="rect">
            <a:avLst/>
          </a:prstGeom>
          <a:solidFill>
            <a:schemeClr val="bg1">
              <a:alpha val="47752"/>
            </a:schemeClr>
          </a:solid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Google Shape;157;p4">
            <a:extLst>
              <a:ext uri="{FF2B5EF4-FFF2-40B4-BE49-F238E27FC236}">
                <a16:creationId xmlns:a16="http://schemas.microsoft.com/office/drawing/2014/main" id="{C9517F4D-630C-8587-4ECD-FBBE4845A0D2}"/>
              </a:ext>
            </a:extLst>
          </p:cNvPr>
          <p:cNvSpPr txBox="1">
            <a:spLocks noGrp="1"/>
          </p:cNvSpPr>
          <p:nvPr>
            <p:ph type="sldNum" idx="12"/>
          </p:nvPr>
        </p:nvSpPr>
        <p:spPr>
          <a:xfrm>
            <a:off x="376884" y="12926853"/>
            <a:ext cx="336844" cy="487681"/>
          </a:xfrm>
          <a:prstGeom prst="rect">
            <a:avLst/>
          </a:prstGeom>
          <a:no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Clr>
                <a:schemeClr val="lt1"/>
              </a:buClr>
              <a:buSzPts val="2000"/>
              <a:buFont typeface="Twentieth Century"/>
              <a:buNone/>
            </a:pPr>
            <a:fld id="{00000000-1234-1234-1234-123412341234}" type="slidenum">
              <a:rPr lang="en-US" sz="2000" b="1" i="0" smtClean="0">
                <a:solidFill>
                  <a:schemeClr val="lt1"/>
                </a:solidFill>
                <a:latin typeface="Twentieth Century"/>
                <a:ea typeface="Twentieth Century"/>
                <a:cs typeface="Twentieth Century"/>
                <a:sym typeface="Twentieth Century"/>
              </a:rPr>
              <a:t>9</a:t>
            </a:fld>
            <a:endParaRPr lang="en-US"/>
          </a:p>
        </p:txBody>
      </p:sp>
      <p:sp>
        <p:nvSpPr>
          <p:cNvPr id="159" name="Google Shape;159;p4">
            <a:extLst>
              <a:ext uri="{FF2B5EF4-FFF2-40B4-BE49-F238E27FC236}">
                <a16:creationId xmlns:a16="http://schemas.microsoft.com/office/drawing/2014/main" id="{7AE252D5-0238-48C5-C3DD-EEC03C071730}"/>
              </a:ext>
            </a:extLst>
          </p:cNvPr>
          <p:cNvSpPr txBox="1">
            <a:spLocks noGrp="1"/>
          </p:cNvSpPr>
          <p:nvPr>
            <p:ph type="title"/>
          </p:nvPr>
        </p:nvSpPr>
        <p:spPr>
          <a:xfrm>
            <a:off x="5647256" y="243658"/>
            <a:ext cx="13089487" cy="2407381"/>
          </a:xfrm>
          <a:prstGeom prst="rect">
            <a:avLst/>
          </a:prstGeom>
          <a:noFill/>
          <a:ln>
            <a:noFill/>
          </a:ln>
        </p:spPr>
        <p:txBody>
          <a:bodyPr spcFirstLastPara="1" wrap="square" lIns="91425" tIns="91425" rIns="91425" bIns="91425" anchor="t" anchorCtr="0">
            <a:normAutofit/>
          </a:bodyPr>
          <a:lstStyle/>
          <a:p>
            <a:pPr marL="0" lvl="0" indent="0" algn="ctr" rtl="0">
              <a:lnSpc>
                <a:spcPct val="125000"/>
              </a:lnSpc>
              <a:spcBef>
                <a:spcPts val="0"/>
              </a:spcBef>
              <a:spcAft>
                <a:spcPts val="0"/>
              </a:spcAft>
              <a:buClr>
                <a:schemeClr val="dk2"/>
              </a:buClr>
              <a:buSzPts val="10000"/>
              <a:buFont typeface="Twentieth Century"/>
              <a:buNone/>
            </a:pPr>
            <a:r>
              <a:rPr lang="en-US" sz="10000" dirty="0">
                <a:latin typeface="Tw Cen MT" panose="020B0602020104020603" pitchFamily="34" charset="77"/>
              </a:rPr>
              <a:t>How does it work?</a:t>
            </a:r>
            <a:endParaRPr lang="en-US" dirty="0">
              <a:latin typeface="Tw Cen MT" panose="020B0602020104020603" pitchFamily="34" charset="77"/>
            </a:endParaRPr>
          </a:p>
        </p:txBody>
      </p:sp>
      <p:sp>
        <p:nvSpPr>
          <p:cNvPr id="2" name="TextBox 1">
            <a:extLst>
              <a:ext uri="{FF2B5EF4-FFF2-40B4-BE49-F238E27FC236}">
                <a16:creationId xmlns:a16="http://schemas.microsoft.com/office/drawing/2014/main" id="{3D41EE06-7BC4-A5D9-A5D3-963531E83D5D}"/>
              </a:ext>
            </a:extLst>
          </p:cNvPr>
          <p:cNvSpPr txBox="1"/>
          <p:nvPr/>
        </p:nvSpPr>
        <p:spPr>
          <a:xfrm>
            <a:off x="1803388" y="2213404"/>
            <a:ext cx="22580612" cy="2862322"/>
          </a:xfrm>
          <a:prstGeom prst="rect">
            <a:avLst/>
          </a:prstGeom>
          <a:noFill/>
        </p:spPr>
        <p:txBody>
          <a:bodyPr wrap="square" rtlCol="0">
            <a:spAutoFit/>
          </a:bodyPr>
          <a:lstStyle/>
          <a:p>
            <a:pPr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 Mifepristone blocks the hormone that allows pregnancy to grow</a:t>
            </a:r>
          </a:p>
          <a:p>
            <a:pPr rtl="0" fontAlgn="base">
              <a:buFont typeface="Arial" panose="020B0604020202020204" pitchFamily="34" charset="0"/>
              <a:buChar char="•"/>
            </a:pPr>
            <a:r>
              <a:rPr lang="en-US" sz="6000" dirty="0">
                <a:solidFill>
                  <a:schemeClr val="bg2"/>
                </a:solidFill>
                <a:latin typeface="Tw Cen MT" panose="020B0602020104020603" pitchFamily="34" charset="77"/>
                <a:cs typeface="Gill Sans" panose="020B0502020104020203" pitchFamily="34" charset="-79"/>
              </a:rPr>
              <a:t> M</a:t>
            </a:r>
            <a:r>
              <a:rPr lang="en-US" sz="6000" b="0" i="0" u="none" strike="noStrike" dirty="0">
                <a:solidFill>
                  <a:schemeClr val="bg2"/>
                </a:solidFill>
                <a:effectLst/>
                <a:latin typeface="Tw Cen MT" panose="020B0602020104020603" pitchFamily="34" charset="77"/>
                <a:cs typeface="Gill Sans" panose="020B0502020104020203" pitchFamily="34" charset="-79"/>
              </a:rPr>
              <a:t>isoprostol contracts uterus to expel tissue</a:t>
            </a:r>
          </a:p>
          <a:p>
            <a:pPr rtl="0" fontAlgn="base">
              <a:buFont typeface="Arial" panose="020B0604020202020204" pitchFamily="34" charset="0"/>
              <a:buChar char="•"/>
            </a:pPr>
            <a:r>
              <a:rPr lang="en-US" sz="6000" b="0" i="0" u="none" strike="noStrike" dirty="0">
                <a:solidFill>
                  <a:schemeClr val="bg2"/>
                </a:solidFill>
                <a:effectLst/>
                <a:latin typeface="Tw Cen MT" panose="020B0602020104020603" pitchFamily="34" charset="77"/>
                <a:cs typeface="Gill Sans" panose="020B0502020104020203" pitchFamily="34" charset="-79"/>
              </a:rPr>
              <a:t> Take 200mg mifepristone, then 1 dose of misoprostol 24-48 hours later </a:t>
            </a:r>
          </a:p>
        </p:txBody>
      </p:sp>
      <p:grpSp>
        <p:nvGrpSpPr>
          <p:cNvPr id="3" name="Group 2">
            <a:extLst>
              <a:ext uri="{FF2B5EF4-FFF2-40B4-BE49-F238E27FC236}">
                <a16:creationId xmlns:a16="http://schemas.microsoft.com/office/drawing/2014/main" id="{6F0BBF68-91F9-AA5E-53CB-65A5696FA12E}"/>
              </a:ext>
            </a:extLst>
          </p:cNvPr>
          <p:cNvGrpSpPr/>
          <p:nvPr/>
        </p:nvGrpSpPr>
        <p:grpSpPr>
          <a:xfrm>
            <a:off x="1324563" y="5583948"/>
            <a:ext cx="22164040" cy="7146119"/>
            <a:chOff x="1884680" y="6510948"/>
            <a:chExt cx="22164040" cy="7146119"/>
          </a:xfrm>
        </p:grpSpPr>
        <p:pic>
          <p:nvPicPr>
            <p:cNvPr id="5" name="Picture 6">
              <a:extLst>
                <a:ext uri="{FF2B5EF4-FFF2-40B4-BE49-F238E27FC236}">
                  <a16:creationId xmlns:a16="http://schemas.microsoft.com/office/drawing/2014/main" id="{AE3B37E7-9052-FE39-C327-E222CD88E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680" y="7188109"/>
              <a:ext cx="6019800" cy="561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F83FFFC1-9F76-37E9-A3AB-083993062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1220" y="7137425"/>
              <a:ext cx="5425258" cy="3012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a:extLst>
                <a:ext uri="{FF2B5EF4-FFF2-40B4-BE49-F238E27FC236}">
                  <a16:creationId xmlns:a16="http://schemas.microsoft.com/office/drawing/2014/main" id="{B79B3866-2873-1D4F-14A2-399C4342C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6160" y="9994809"/>
              <a:ext cx="14132560" cy="36622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DB4578-BEA1-F923-6CE9-42276AA82010}"/>
                </a:ext>
              </a:extLst>
            </p:cNvPr>
            <p:cNvSpPr txBox="1"/>
            <p:nvPr/>
          </p:nvSpPr>
          <p:spPr>
            <a:xfrm>
              <a:off x="3291840" y="6510948"/>
              <a:ext cx="5166360" cy="646331"/>
            </a:xfrm>
            <a:prstGeom prst="rect">
              <a:avLst/>
            </a:prstGeom>
            <a:noFill/>
          </p:spPr>
          <p:txBody>
            <a:bodyPr wrap="square">
              <a:spAutoFit/>
            </a:bodyPr>
            <a:lstStyle/>
            <a:p>
              <a:r>
                <a:rPr lang="en-US" sz="3600" b="0" i="0" u="none" strike="noStrike" dirty="0">
                  <a:solidFill>
                    <a:schemeClr val="bg2"/>
                  </a:solidFill>
                  <a:effectLst/>
                  <a:latin typeface="Tw Cen MT" panose="020B0602020104020603" pitchFamily="34" charset="77"/>
                  <a:cs typeface="Gill Sans" panose="020B0502020104020203" pitchFamily="34" charset="-79"/>
                </a:rPr>
                <a:t>Day 1: Take mifepristone</a:t>
              </a:r>
              <a:endParaRPr lang="en-US" sz="3600" dirty="0">
                <a:solidFill>
                  <a:schemeClr val="bg2"/>
                </a:solidFill>
              </a:endParaRPr>
            </a:p>
          </p:txBody>
        </p:sp>
        <p:sp>
          <p:nvSpPr>
            <p:cNvPr id="9" name="TextBox 8">
              <a:extLst>
                <a:ext uri="{FF2B5EF4-FFF2-40B4-BE49-F238E27FC236}">
                  <a16:creationId xmlns:a16="http://schemas.microsoft.com/office/drawing/2014/main" id="{EFE9F0A7-6B2F-32FC-726D-EE65E26C499B}"/>
                </a:ext>
              </a:extLst>
            </p:cNvPr>
            <p:cNvSpPr txBox="1"/>
            <p:nvPr/>
          </p:nvSpPr>
          <p:spPr>
            <a:xfrm>
              <a:off x="13709287" y="6541778"/>
              <a:ext cx="8790033" cy="646331"/>
            </a:xfrm>
            <a:prstGeom prst="rect">
              <a:avLst/>
            </a:prstGeom>
            <a:noFill/>
          </p:spPr>
          <p:txBody>
            <a:bodyPr wrap="square">
              <a:spAutoFit/>
            </a:bodyPr>
            <a:lstStyle/>
            <a:p>
              <a:r>
                <a:rPr lang="en-US" sz="3600" b="0" i="0" u="none" strike="noStrike" dirty="0">
                  <a:solidFill>
                    <a:schemeClr val="bg2"/>
                  </a:solidFill>
                  <a:effectLst/>
                  <a:latin typeface="Tw Cen MT" panose="020B0602020104020603" pitchFamily="34" charset="77"/>
                  <a:cs typeface="Gill Sans" panose="020B0502020104020203" pitchFamily="34" charset="-79"/>
                </a:rPr>
                <a:t>Day 2: Take pain medicine and misoprostol</a:t>
              </a:r>
              <a:endParaRPr lang="en-US" sz="3600" dirty="0">
                <a:solidFill>
                  <a:schemeClr val="bg2"/>
                </a:solidFill>
              </a:endParaRPr>
            </a:p>
          </p:txBody>
        </p:sp>
      </p:grpSp>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A8AA3F45-12D0-04AD-EF09-A2E43698DBA8}"/>
                  </a:ext>
                </a:extLst>
              </p14:cNvPr>
              <p14:cNvContentPartPr/>
              <p14:nvPr/>
            </p14:nvContentPartPr>
            <p14:xfrm rot="10800000">
              <a:off x="7324043" y="1948423"/>
              <a:ext cx="9144000" cy="82966"/>
            </p14:xfrm>
          </p:contentPart>
        </mc:Choice>
        <mc:Fallback>
          <p:pic>
            <p:nvPicPr>
              <p:cNvPr id="12" name="Ink 11">
                <a:extLst>
                  <a:ext uri="{FF2B5EF4-FFF2-40B4-BE49-F238E27FC236}">
                    <a16:creationId xmlns:a16="http://schemas.microsoft.com/office/drawing/2014/main" id="{A8AA3F45-12D0-04AD-EF09-A2E43698DBA8}"/>
                  </a:ext>
                </a:extLst>
              </p:cNvPr>
              <p:cNvPicPr/>
              <p:nvPr/>
            </p:nvPicPr>
            <p:blipFill>
              <a:blip r:embed="rId7"/>
              <a:stretch>
                <a:fillRect/>
              </a:stretch>
            </p:blipFill>
            <p:spPr>
              <a:xfrm rot="10800000">
                <a:off x="7165277" y="1790033"/>
                <a:ext cx="9460812" cy="399386"/>
              </a:xfrm>
              <a:prstGeom prst="rect">
                <a:avLst/>
              </a:prstGeom>
            </p:spPr>
          </p:pic>
        </mc:Fallback>
      </mc:AlternateContent>
    </p:spTree>
    <p:extLst>
      <p:ext uri="{BB962C8B-B14F-4D97-AF65-F5344CB8AC3E}">
        <p14:creationId xmlns:p14="http://schemas.microsoft.com/office/powerpoint/2010/main" val="154090882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22C4D"/>
      </a:dk2>
      <a:lt2>
        <a:srgbClr val="F6FDFF"/>
      </a:lt2>
      <a:accent1>
        <a:srgbClr val="DF5B1F"/>
      </a:accent1>
      <a:accent2>
        <a:srgbClr val="30769A"/>
      </a:accent2>
      <a:accent3>
        <a:srgbClr val="B0B938"/>
      </a:accent3>
      <a:accent4>
        <a:srgbClr val="DF5B1F"/>
      </a:accent4>
      <a:accent5>
        <a:srgbClr val="F6FDFF"/>
      </a:accent5>
      <a:accent6>
        <a:srgbClr val="F79646"/>
      </a:accent6>
      <a:hlink>
        <a:srgbClr val="B0B938"/>
      </a:hlink>
      <a:folHlink>
        <a:srgbClr val="30769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AFFA"/>
      </a:accent1>
      <a:accent2>
        <a:srgbClr val="0099EE"/>
      </a:accent2>
      <a:accent3>
        <a:srgbClr val="007EE6"/>
      </a:accent3>
      <a:accent4>
        <a:srgbClr val="0073D2"/>
      </a:accent4>
      <a:accent5>
        <a:srgbClr val="0069C0"/>
      </a:accent5>
      <a:accent6>
        <a:srgbClr val="0060B0"/>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29335</TotalTime>
  <Words>4522</Words>
  <Application>Microsoft Macintosh PowerPoint</Application>
  <PresentationFormat>Custom</PresentationFormat>
  <Paragraphs>235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Gill Sans</vt:lpstr>
      <vt:lpstr>Tw Cen MT</vt:lpstr>
      <vt:lpstr>Twentieth Century</vt:lpstr>
      <vt:lpstr>Office Theme</vt:lpstr>
      <vt:lpstr>MEDICATION ABORTION 101</vt:lpstr>
      <vt:lpstr>LEARNING OBJECTIVES</vt:lpstr>
      <vt:lpstr>TERMINOLOGY</vt:lpstr>
      <vt:lpstr>Abortion in Primary Care</vt:lpstr>
      <vt:lpstr>Abortion Access</vt:lpstr>
      <vt:lpstr>Mythbusting</vt:lpstr>
      <vt:lpstr>Mythbusting</vt:lpstr>
      <vt:lpstr>Medication Abortion 101</vt:lpstr>
      <vt:lpstr>How does it work?</vt:lpstr>
      <vt:lpstr>What to Expect</vt:lpstr>
      <vt:lpstr>Common Patient Questions</vt:lpstr>
      <vt:lpstr>What are some things people like about MAB?</vt:lpstr>
      <vt:lpstr>MAB vs. Procedural</vt:lpstr>
      <vt:lpstr>MAB Workflow</vt:lpstr>
      <vt:lpstr>Values Clarification Activity</vt:lpstr>
      <vt:lpstr>Timeline</vt:lpstr>
      <vt:lpstr>Questions/Feedback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Abortion 101</dc:title>
  <cp:lastModifiedBy>Brandy Bautista</cp:lastModifiedBy>
  <cp:revision>20</cp:revision>
  <dcterms:modified xsi:type="dcterms:W3CDTF">2025-01-29T23:14:43Z</dcterms:modified>
</cp:coreProperties>
</file>